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1"/>
  </p:sldMasterIdLst>
  <p:notesMasterIdLst>
    <p:notesMasterId r:id="rId29"/>
  </p:notesMasterIdLst>
  <p:sldIdLst>
    <p:sldId id="277" r:id="rId2"/>
    <p:sldId id="256" r:id="rId3"/>
    <p:sldId id="278" r:id="rId4"/>
    <p:sldId id="263" r:id="rId5"/>
    <p:sldId id="270" r:id="rId6"/>
    <p:sldId id="285" r:id="rId7"/>
    <p:sldId id="287" r:id="rId8"/>
    <p:sldId id="271" r:id="rId9"/>
    <p:sldId id="272" r:id="rId10"/>
    <p:sldId id="273" r:id="rId11"/>
    <p:sldId id="276" r:id="rId12"/>
    <p:sldId id="275" r:id="rId13"/>
    <p:sldId id="274" r:id="rId14"/>
    <p:sldId id="288" r:id="rId15"/>
    <p:sldId id="264" r:id="rId16"/>
    <p:sldId id="260" r:id="rId17"/>
    <p:sldId id="261" r:id="rId18"/>
    <p:sldId id="289" r:id="rId19"/>
    <p:sldId id="266" r:id="rId20"/>
    <p:sldId id="267" r:id="rId21"/>
    <p:sldId id="290" r:id="rId22"/>
    <p:sldId id="281" r:id="rId23"/>
    <p:sldId id="283" r:id="rId24"/>
    <p:sldId id="282" r:id="rId25"/>
    <p:sldId id="286" r:id="rId26"/>
    <p:sldId id="284" r:id="rId27"/>
    <p:sldId id="262"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3391" autoAdjust="0"/>
  </p:normalViewPr>
  <p:slideViewPr>
    <p:cSldViewPr>
      <p:cViewPr varScale="1">
        <p:scale>
          <a:sx n="55" d="100"/>
          <a:sy n="55" d="100"/>
        </p:scale>
        <p:origin x="-158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CB6B85-B756-49C9-8A0A-2BFC1FDB741F}" type="datetimeFigureOut">
              <a:rPr lang="zh-CN" altLang="en-US" smtClean="0"/>
              <a:t>2010/6/23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669F35-33A1-4488-BDDD-3EDBAB20B996}" type="slidenum">
              <a:rPr lang="zh-CN" altLang="en-US" smtClean="0"/>
              <a:t>‹#›</a:t>
            </a:fld>
            <a:endParaRPr lang="zh-CN" altLang="en-US"/>
          </a:p>
        </p:txBody>
      </p:sp>
    </p:spTree>
    <p:extLst>
      <p:ext uri="{BB962C8B-B14F-4D97-AF65-F5344CB8AC3E}">
        <p14:creationId xmlns:p14="http://schemas.microsoft.com/office/powerpoint/2010/main" val="1799067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1</a:t>
            </a:fld>
            <a:endParaRPr lang="zh-CN" altLang="en-US"/>
          </a:p>
        </p:txBody>
      </p:sp>
    </p:spTree>
    <p:extLst>
      <p:ext uri="{BB962C8B-B14F-4D97-AF65-F5344CB8AC3E}">
        <p14:creationId xmlns:p14="http://schemas.microsoft.com/office/powerpoint/2010/main" val="3232415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预算的概念、作用、产生及发展</a:t>
            </a:r>
            <a:endParaRPr lang="en-US" altLang="zh-CN" dirty="0" smtClean="0"/>
          </a:p>
          <a:p>
            <a:r>
              <a:rPr lang="zh-CN" altLang="en-US" dirty="0" smtClean="0"/>
              <a:t>不是空中楼阁，上不着天下不着地，不只是几张表，不只是应付公事，要理解其思想的实质，不要只看表面现象</a:t>
            </a:r>
            <a:endParaRPr lang="en-US" altLang="zh-CN" dirty="0" smtClean="0"/>
          </a:p>
          <a:p>
            <a:r>
              <a:rPr lang="zh-CN" altLang="en-US" dirty="0" smtClean="0"/>
              <a:t>信息化的今天，山煤的今天，为什么对于预算的重视程度如此的高</a:t>
            </a:r>
            <a:endParaRPr lang="en-US" altLang="zh-CN" dirty="0" smtClean="0"/>
          </a:p>
          <a:p>
            <a:r>
              <a:rPr lang="zh-CN" altLang="en-US" dirty="0" smtClean="0"/>
              <a:t>兄弟单位是如何做的，边界与外延有哪些</a:t>
            </a:r>
            <a:endParaRPr lang="en-US" altLang="zh-CN" dirty="0" smtClean="0"/>
          </a:p>
          <a:p>
            <a:r>
              <a:rPr lang="zh-CN" altLang="en-US" dirty="0" smtClean="0"/>
              <a:t>将来的系统会是什么样的</a:t>
            </a:r>
            <a:endParaRPr lang="en-US" altLang="zh-CN" dirty="0" smtClean="0"/>
          </a:p>
          <a:p>
            <a:endParaRPr lang="en-US" altLang="zh-CN" dirty="0" smtClean="0"/>
          </a:p>
          <a:p>
            <a:r>
              <a:rPr lang="en-US" altLang="zh-CN" dirty="0" smtClean="0"/>
              <a:t>《</a:t>
            </a:r>
            <a:r>
              <a:rPr lang="zh-CN" altLang="en-US" dirty="0" smtClean="0"/>
              <a:t>礼记</a:t>
            </a:r>
            <a:r>
              <a:rPr lang="en-US" altLang="zh-CN" dirty="0" smtClean="0"/>
              <a:t>·</a:t>
            </a:r>
            <a:r>
              <a:rPr lang="zh-CN" altLang="en-US" dirty="0" smtClean="0"/>
              <a:t>中庸</a:t>
            </a:r>
            <a:r>
              <a:rPr lang="en-US" altLang="zh-CN" dirty="0" smtClean="0"/>
              <a:t>》</a:t>
            </a:r>
            <a:r>
              <a:rPr lang="zh-CN" altLang="en-US" dirty="0" smtClean="0"/>
              <a:t>：“凡事预则立，不预则废。” 预：预先，指事先作好计划或准备； 立：成就； 废：败坏。 大意：不论做什么事，事先有准备，就能得到成功，不然就会失败。 </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18</a:t>
            </a:fld>
            <a:endParaRPr lang="zh-CN" altLang="en-US"/>
          </a:p>
        </p:txBody>
      </p:sp>
    </p:spTree>
    <p:extLst>
      <p:ext uri="{BB962C8B-B14F-4D97-AF65-F5344CB8AC3E}">
        <p14:creationId xmlns:p14="http://schemas.microsoft.com/office/powerpoint/2010/main" val="814635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预算的概念、作用、产生及发展</a:t>
            </a:r>
            <a:endParaRPr lang="en-US" altLang="zh-CN" dirty="0" smtClean="0"/>
          </a:p>
          <a:p>
            <a:r>
              <a:rPr lang="zh-CN" altLang="en-US" dirty="0" smtClean="0"/>
              <a:t>不是空中楼阁，上不着天下不着地，不只是几张表，不只是应付公事，要理解其思想的实质，不要只看表面现象</a:t>
            </a:r>
            <a:endParaRPr lang="en-US" altLang="zh-CN" dirty="0" smtClean="0"/>
          </a:p>
          <a:p>
            <a:r>
              <a:rPr lang="zh-CN" altLang="en-US" dirty="0" smtClean="0"/>
              <a:t>信息化的今天，山煤的今天，为什么对于预算的重视程度如此的高</a:t>
            </a:r>
            <a:endParaRPr lang="en-US" altLang="zh-CN" dirty="0" smtClean="0"/>
          </a:p>
          <a:p>
            <a:r>
              <a:rPr lang="zh-CN" altLang="en-US" dirty="0" smtClean="0"/>
              <a:t>兄弟单位是如何做的，边界与外延有哪些</a:t>
            </a:r>
            <a:endParaRPr lang="en-US" altLang="zh-CN" dirty="0" smtClean="0"/>
          </a:p>
          <a:p>
            <a:r>
              <a:rPr lang="zh-CN" altLang="en-US" dirty="0" smtClean="0"/>
              <a:t>将来的系统会是什么样的</a:t>
            </a:r>
            <a:endParaRPr lang="en-US" altLang="zh-CN" dirty="0" smtClean="0"/>
          </a:p>
          <a:p>
            <a:endParaRPr lang="en-US" altLang="zh-CN" dirty="0" smtClean="0"/>
          </a:p>
          <a:p>
            <a:r>
              <a:rPr lang="en-US" altLang="zh-CN" dirty="0" smtClean="0"/>
              <a:t>《</a:t>
            </a:r>
            <a:r>
              <a:rPr lang="zh-CN" altLang="en-US" dirty="0" smtClean="0"/>
              <a:t>礼记</a:t>
            </a:r>
            <a:r>
              <a:rPr lang="en-US" altLang="zh-CN" dirty="0" smtClean="0"/>
              <a:t>·</a:t>
            </a:r>
            <a:r>
              <a:rPr lang="zh-CN" altLang="en-US" dirty="0" smtClean="0"/>
              <a:t>中庸</a:t>
            </a:r>
            <a:r>
              <a:rPr lang="en-US" altLang="zh-CN" dirty="0" smtClean="0"/>
              <a:t>》</a:t>
            </a:r>
            <a:r>
              <a:rPr lang="zh-CN" altLang="en-US" dirty="0" smtClean="0"/>
              <a:t>：“凡事预则立，不预则废。” 预：预先，指事先作好计划或准备； 立：成就； 废：败坏。 大意：不论做什么事，事先有准备，就能得到成功，不然就会失败。 </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21</a:t>
            </a:fld>
            <a:endParaRPr lang="zh-CN" altLang="en-US"/>
          </a:p>
        </p:txBody>
      </p:sp>
    </p:spTree>
    <p:extLst>
      <p:ext uri="{BB962C8B-B14F-4D97-AF65-F5344CB8AC3E}">
        <p14:creationId xmlns:p14="http://schemas.microsoft.com/office/powerpoint/2010/main" val="814635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、布局，</a:t>
            </a:r>
            <a:r>
              <a:rPr lang="en-US" altLang="zh-CN" sz="1200" kern="1200" dirty="0" smtClean="0">
                <a:solidFill>
                  <a:schemeClr val="tx1"/>
                </a:solidFill>
                <a:latin typeface="+mn-lt"/>
                <a:ea typeface="+mn-ea"/>
                <a:cs typeface="+mn-cs"/>
              </a:rPr>
              <a:t>2</a:t>
            </a:r>
            <a:r>
              <a:rPr lang="zh-CN" altLang="en-US" sz="1200" kern="1200" dirty="0" smtClean="0">
                <a:solidFill>
                  <a:schemeClr val="tx1"/>
                </a:solidFill>
                <a:latin typeface="+mn-lt"/>
                <a:ea typeface="+mn-ea"/>
                <a:cs typeface="+mn-cs"/>
              </a:rPr>
              <a:t>、公式，</a:t>
            </a:r>
            <a:r>
              <a:rPr lang="en-US" altLang="zh-CN" sz="1200" kern="1200" dirty="0" smtClean="0">
                <a:solidFill>
                  <a:schemeClr val="tx1"/>
                </a:solidFill>
                <a:latin typeface="+mn-lt"/>
                <a:ea typeface="+mn-ea"/>
                <a:cs typeface="+mn-cs"/>
              </a:rPr>
              <a:t>3</a:t>
            </a:r>
            <a:r>
              <a:rPr lang="zh-CN" altLang="en-US" sz="1200" kern="1200" dirty="0" smtClean="0">
                <a:solidFill>
                  <a:schemeClr val="tx1"/>
                </a:solidFill>
                <a:latin typeface="+mn-lt"/>
                <a:ea typeface="+mn-ea"/>
                <a:cs typeface="+mn-cs"/>
              </a:rPr>
              <a:t>、统计分析（节点，可选统计）</a:t>
            </a:r>
            <a:r>
              <a:rPr lang="en-US" altLang="zh-CN" sz="1200" kern="1200" smtClean="0">
                <a:solidFill>
                  <a:schemeClr val="tx1"/>
                </a:solidFill>
                <a:latin typeface="+mn-lt"/>
                <a:ea typeface="+mn-ea"/>
                <a:cs typeface="+mn-cs"/>
              </a:rPr>
              <a:t>,</a:t>
            </a:r>
          </a:p>
          <a:p>
            <a:r>
              <a:rPr lang="en-US" altLang="zh-CN" sz="1200" kern="1200" smtClean="0">
                <a:solidFill>
                  <a:schemeClr val="tx1"/>
                </a:solidFill>
                <a:latin typeface="+mn-lt"/>
                <a:ea typeface="+mn-ea"/>
                <a:cs typeface="+mn-cs"/>
              </a:rPr>
              <a:t>4</a:t>
            </a:r>
            <a:r>
              <a:rPr lang="zh-CN" altLang="en-US" sz="1200" kern="1200" dirty="0" smtClean="0">
                <a:solidFill>
                  <a:schemeClr val="tx1"/>
                </a:solidFill>
                <a:latin typeface="+mn-lt"/>
                <a:ea typeface="+mn-ea"/>
                <a:cs typeface="+mn-cs"/>
              </a:rPr>
              <a:t>、审批，</a:t>
            </a:r>
            <a:r>
              <a:rPr lang="en-US" altLang="zh-CN" sz="1200" kern="1200" dirty="0" smtClean="0">
                <a:solidFill>
                  <a:schemeClr val="tx1"/>
                </a:solidFill>
                <a:latin typeface="+mn-lt"/>
                <a:ea typeface="+mn-ea"/>
                <a:cs typeface="+mn-cs"/>
              </a:rPr>
              <a:t>5</a:t>
            </a:r>
            <a:r>
              <a:rPr lang="zh-CN" altLang="en-US" sz="1200" kern="1200" dirty="0" smtClean="0">
                <a:solidFill>
                  <a:schemeClr val="tx1"/>
                </a:solidFill>
                <a:latin typeface="+mn-lt"/>
                <a:ea typeface="+mn-ea"/>
                <a:cs typeface="+mn-cs"/>
              </a:rPr>
              <a:t>、滚动预算，</a:t>
            </a:r>
            <a:r>
              <a:rPr lang="en-US" altLang="zh-CN" sz="1200" kern="1200" dirty="0" smtClean="0">
                <a:solidFill>
                  <a:schemeClr val="tx1"/>
                </a:solidFill>
                <a:latin typeface="+mn-lt"/>
                <a:ea typeface="+mn-ea"/>
                <a:cs typeface="+mn-cs"/>
              </a:rPr>
              <a:t>6</a:t>
            </a:r>
            <a:r>
              <a:rPr lang="zh-CN" altLang="en-US" sz="1200" kern="1200" dirty="0" smtClean="0">
                <a:solidFill>
                  <a:schemeClr val="tx1"/>
                </a:solidFill>
                <a:latin typeface="+mn-lt"/>
                <a:ea typeface="+mn-ea"/>
                <a:cs typeface="+mn-cs"/>
              </a:rPr>
              <a:t>、浮动，</a:t>
            </a:r>
            <a:r>
              <a:rPr lang="en-US" altLang="zh-CN" sz="1200" kern="1200" dirty="0" smtClean="0">
                <a:solidFill>
                  <a:schemeClr val="tx1"/>
                </a:solidFill>
                <a:latin typeface="+mn-lt"/>
                <a:ea typeface="+mn-ea"/>
                <a:cs typeface="+mn-cs"/>
              </a:rPr>
              <a:t>7</a:t>
            </a:r>
            <a:r>
              <a:rPr lang="zh-CN" altLang="en-US" sz="1200" kern="1200" dirty="0" smtClean="0">
                <a:solidFill>
                  <a:schemeClr val="tx1"/>
                </a:solidFill>
                <a:latin typeface="+mn-lt"/>
                <a:ea typeface="+mn-ea"/>
                <a:cs typeface="+mn-cs"/>
              </a:rPr>
              <a:t>、指南及校验，</a:t>
            </a:r>
            <a:r>
              <a:rPr lang="en-US" altLang="zh-CN" sz="1200" kern="1200" dirty="0" smtClean="0">
                <a:solidFill>
                  <a:schemeClr val="tx1"/>
                </a:solidFill>
                <a:latin typeface="+mn-lt"/>
                <a:ea typeface="+mn-ea"/>
                <a:cs typeface="+mn-cs"/>
              </a:rPr>
              <a:t>8</a:t>
            </a:r>
            <a:r>
              <a:rPr lang="zh-CN" altLang="en-US" sz="1200" kern="1200" dirty="0" smtClean="0">
                <a:solidFill>
                  <a:schemeClr val="tx1"/>
                </a:solidFill>
                <a:latin typeface="+mn-lt"/>
                <a:ea typeface="+mn-ea"/>
                <a:cs typeface="+mn-cs"/>
              </a:rPr>
              <a:t>、合并统计</a:t>
            </a:r>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22</a:t>
            </a:fld>
            <a:endParaRPr lang="zh-CN" altLang="en-US"/>
          </a:p>
        </p:txBody>
      </p:sp>
    </p:spTree>
    <p:extLst>
      <p:ext uri="{BB962C8B-B14F-4D97-AF65-F5344CB8AC3E}">
        <p14:creationId xmlns:p14="http://schemas.microsoft.com/office/powerpoint/2010/main" val="1565277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原系统经过试运行，得到了大家的帮助与，每个功能都匠心独具</a:t>
            </a:r>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23</a:t>
            </a:fld>
            <a:endParaRPr lang="zh-CN" altLang="en-US"/>
          </a:p>
        </p:txBody>
      </p:sp>
    </p:spTree>
    <p:extLst>
      <p:ext uri="{BB962C8B-B14F-4D97-AF65-F5344CB8AC3E}">
        <p14:creationId xmlns:p14="http://schemas.microsoft.com/office/powerpoint/2010/main" val="3015448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26</a:t>
            </a:fld>
            <a:endParaRPr lang="zh-CN" altLang="en-US"/>
          </a:p>
        </p:txBody>
      </p:sp>
    </p:spTree>
    <p:extLst>
      <p:ext uri="{BB962C8B-B14F-4D97-AF65-F5344CB8AC3E}">
        <p14:creationId xmlns:p14="http://schemas.microsoft.com/office/powerpoint/2010/main" val="4005685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预算的概念、作用、产生及发展</a:t>
            </a:r>
            <a:endParaRPr lang="en-US" altLang="zh-CN" dirty="0" smtClean="0"/>
          </a:p>
          <a:p>
            <a:r>
              <a:rPr lang="zh-CN" altLang="en-US" dirty="0" smtClean="0"/>
              <a:t>不是空中楼阁，上不着天下不着地，不只是几张表，不只是应付公事，要理解其思想的实质，不要只看表面现象</a:t>
            </a:r>
            <a:endParaRPr lang="en-US" altLang="zh-CN" dirty="0" smtClean="0"/>
          </a:p>
          <a:p>
            <a:r>
              <a:rPr lang="zh-CN" altLang="en-US" dirty="0" smtClean="0"/>
              <a:t>信息化的今天，山煤的今天，为什么对于预算的重视程度如此的高</a:t>
            </a:r>
            <a:endParaRPr lang="en-US" altLang="zh-CN" dirty="0" smtClean="0"/>
          </a:p>
          <a:p>
            <a:r>
              <a:rPr lang="zh-CN" altLang="en-US" dirty="0" smtClean="0"/>
              <a:t>兄弟单位是如何做的，边界与外延有哪些</a:t>
            </a:r>
            <a:endParaRPr lang="en-US" altLang="zh-CN" dirty="0" smtClean="0"/>
          </a:p>
          <a:p>
            <a:r>
              <a:rPr lang="zh-CN" altLang="en-US" dirty="0" smtClean="0"/>
              <a:t>将来的系统会是什么样的</a:t>
            </a:r>
            <a:endParaRPr lang="en-US" altLang="zh-CN" dirty="0" smtClean="0"/>
          </a:p>
          <a:p>
            <a:endParaRPr lang="en-US" altLang="zh-CN" dirty="0" smtClean="0"/>
          </a:p>
          <a:p>
            <a:r>
              <a:rPr lang="en-US" altLang="zh-CN" dirty="0" smtClean="0"/>
              <a:t>《</a:t>
            </a:r>
            <a:r>
              <a:rPr lang="zh-CN" altLang="en-US" dirty="0" smtClean="0"/>
              <a:t>礼记</a:t>
            </a:r>
            <a:r>
              <a:rPr lang="en-US" altLang="zh-CN" dirty="0" smtClean="0"/>
              <a:t>·</a:t>
            </a:r>
            <a:r>
              <a:rPr lang="zh-CN" altLang="en-US" dirty="0" smtClean="0"/>
              <a:t>中庸</a:t>
            </a:r>
            <a:r>
              <a:rPr lang="en-US" altLang="zh-CN" dirty="0" smtClean="0"/>
              <a:t>》</a:t>
            </a:r>
            <a:r>
              <a:rPr lang="zh-CN" altLang="en-US" dirty="0" smtClean="0"/>
              <a:t>：“凡事预则立，不预则废。” 预：预先，指事先作好计划或准备； 立：成就； 废：败坏。 大意：不论做什么事，事先有准备，就能得到成功，不然就会失败。 </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3</a:t>
            </a:fld>
            <a:endParaRPr lang="zh-CN" altLang="en-US"/>
          </a:p>
        </p:txBody>
      </p:sp>
    </p:spTree>
    <p:extLst>
      <p:ext uri="{BB962C8B-B14F-4D97-AF65-F5344CB8AC3E}">
        <p14:creationId xmlns:p14="http://schemas.microsoft.com/office/powerpoint/2010/main" val="814635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a:t>
            </a:r>
            <a:r>
              <a:rPr lang="zh-CN" altLang="en-US" dirty="0" smtClean="0"/>
              <a:t>礼记</a:t>
            </a:r>
            <a:r>
              <a:rPr lang="en-US" altLang="zh-CN" dirty="0" smtClean="0"/>
              <a:t>·</a:t>
            </a:r>
            <a:r>
              <a:rPr lang="zh-CN" altLang="en-US" dirty="0" smtClean="0"/>
              <a:t>中庸</a:t>
            </a:r>
            <a:r>
              <a:rPr lang="en-US" altLang="zh-CN" dirty="0" smtClean="0"/>
              <a:t>》</a:t>
            </a:r>
            <a:r>
              <a:rPr lang="zh-CN" altLang="en-US" dirty="0" smtClean="0"/>
              <a:t>：“凡事预则立，不预则废。” 预：预先，指事先作好计划或准备； 立：成就； 废：败坏。 大意：不论做什么事，事先有准备，就能得到成功，不然就会失败。 </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4</a:t>
            </a:fld>
            <a:endParaRPr lang="zh-CN" altLang="en-US"/>
          </a:p>
        </p:txBody>
      </p:sp>
    </p:spTree>
    <p:extLst>
      <p:ext uri="{BB962C8B-B14F-4D97-AF65-F5344CB8AC3E}">
        <p14:creationId xmlns:p14="http://schemas.microsoft.com/office/powerpoint/2010/main" val="460806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纵横的一盘棋</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6</a:t>
            </a:fld>
            <a:endParaRPr lang="zh-CN" altLang="en-US"/>
          </a:p>
        </p:txBody>
      </p:sp>
    </p:spTree>
    <p:extLst>
      <p:ext uri="{BB962C8B-B14F-4D97-AF65-F5344CB8AC3E}">
        <p14:creationId xmlns:p14="http://schemas.microsoft.com/office/powerpoint/2010/main" val="3653655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根据国内众多的成功案例，我们认为，集团企业要搞好预算管理，必须在观念、组织、方法、工具四个方面得到保障。</a:t>
            </a:r>
          </a:p>
          <a:p>
            <a:endParaRPr lang="zh-CN" altLang="en-US" dirty="0" smtClean="0"/>
          </a:p>
          <a:p>
            <a:pPr>
              <a:buFontTx/>
              <a:buChar char="•"/>
            </a:pPr>
            <a:r>
              <a:rPr lang="zh-CN" altLang="en-US" dirty="0" smtClean="0"/>
              <a:t>首先从观念入手：树立以目标为导向的观念，正确理解全面预算；结合企业战略兼顾短期目标与长期发展；企业集团预算目标的确定要与战略目标相适应，这使得企业集团的资源配置、战略规划和管理控制等活动与预算管理活动有机结合。另外要重视预算激励，建立考核机制。实施全面预算管理必须建立公平公正的内部业绩评估和考核体系，有助于发挥绩效评价的战略导向功能。</a:t>
            </a:r>
          </a:p>
          <a:p>
            <a:pPr>
              <a:buFontTx/>
              <a:buChar char="•"/>
            </a:pPr>
            <a:endParaRPr lang="zh-CN" altLang="en-US" dirty="0" smtClean="0"/>
          </a:p>
          <a:p>
            <a:pPr>
              <a:buFontTx/>
              <a:buChar char="•"/>
            </a:pPr>
            <a:r>
              <a:rPr lang="zh-CN" altLang="en-US" dirty="0" smtClean="0"/>
              <a:t>建立有效的预算组织：全面预算是所有业务部门参与的预算管理。企业集团内部的各责任主体均是利益相关者和预算执行过程的参与者。集团在进行预算管理的过程中，往往会成立预算编制委员会、预算执行机构、各分支机构预算小组。明确</a:t>
            </a:r>
            <a:r>
              <a:rPr kumimoji="1" lang="zh-CN" altLang="en-US" dirty="0" smtClean="0"/>
              <a:t>负责预算的编制、审核、协调、整理和反馈的组织机构和人员</a:t>
            </a:r>
            <a:r>
              <a:rPr lang="zh-CN" altLang="en-US" dirty="0" smtClean="0"/>
              <a:t>。</a:t>
            </a:r>
          </a:p>
          <a:p>
            <a:pPr>
              <a:buFontTx/>
              <a:buChar char="•"/>
            </a:pPr>
            <a:r>
              <a:rPr lang="zh-CN" altLang="en-US" dirty="0" smtClean="0"/>
              <a:t>在实现方法上：围绕业务开展全面预算，选择合适的预算管理模式，选择适合企业的预算方法。集团的全面预算体系，已经超出了传统财务预算的范畴，而是覆盖财务、市场、销售、采购、人力资源、后勤保障、工程施工等所有部门的行动计划和预算。</a:t>
            </a:r>
            <a:br>
              <a:rPr lang="zh-CN" altLang="en-US" dirty="0" smtClean="0"/>
            </a:br>
            <a:endParaRPr lang="zh-CN" altLang="en-US" dirty="0" smtClean="0"/>
          </a:p>
          <a:p>
            <a:pPr>
              <a:spcBef>
                <a:spcPct val="0"/>
              </a:spcBef>
              <a:buFont typeface="Wingdings" pitchFamily="2" charset="2"/>
              <a:buChar char="l"/>
            </a:pPr>
            <a:r>
              <a:rPr lang="zh-CN" altLang="en-US" dirty="0" smtClean="0"/>
              <a:t>预算管理的成功要依托先进的管理工具：信息化手段支撑的预算管理会有效传达和执行集团管理意志。随着数据库技术和网络技术的发展，管理工具和管理理念的出现，使得利用更先进的管理平台进行预算管理成为可能。依托</a:t>
            </a:r>
            <a:r>
              <a:rPr lang="en-US" altLang="zh-CN" dirty="0" smtClean="0"/>
              <a:t>ERP</a:t>
            </a:r>
            <a:r>
              <a:rPr lang="zh-CN" altLang="zh-CN" dirty="0" smtClean="0"/>
              <a:t>系统能支持企业全算预算管理需求</a:t>
            </a:r>
            <a:r>
              <a:rPr lang="zh-CN" altLang="en-US" dirty="0" smtClean="0"/>
              <a:t>，为集团预算管理带来持续发展和价值。</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7</a:t>
            </a:fld>
            <a:endParaRPr lang="zh-CN" altLang="en-US"/>
          </a:p>
        </p:txBody>
      </p:sp>
    </p:spTree>
    <p:extLst>
      <p:ext uri="{BB962C8B-B14F-4D97-AF65-F5344CB8AC3E}">
        <p14:creationId xmlns:p14="http://schemas.microsoft.com/office/powerpoint/2010/main" val="1855893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8</a:t>
            </a:fld>
            <a:endParaRPr lang="zh-CN" altLang="en-US"/>
          </a:p>
        </p:txBody>
      </p:sp>
    </p:spTree>
    <p:extLst>
      <p:ext uri="{BB962C8B-B14F-4D97-AF65-F5344CB8AC3E}">
        <p14:creationId xmlns:p14="http://schemas.microsoft.com/office/powerpoint/2010/main" val="3676805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13</a:t>
            </a:fld>
            <a:endParaRPr lang="zh-CN" altLang="en-US"/>
          </a:p>
        </p:txBody>
      </p:sp>
    </p:spTree>
    <p:extLst>
      <p:ext uri="{BB962C8B-B14F-4D97-AF65-F5344CB8AC3E}">
        <p14:creationId xmlns:p14="http://schemas.microsoft.com/office/powerpoint/2010/main" val="1130507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预算的概念、作用、产生及发展</a:t>
            </a:r>
            <a:endParaRPr lang="en-US" altLang="zh-CN" dirty="0" smtClean="0"/>
          </a:p>
          <a:p>
            <a:r>
              <a:rPr lang="zh-CN" altLang="en-US" dirty="0" smtClean="0"/>
              <a:t>不是空中楼阁，上不着天下不着地，不只是几张表，不只是应付公事，要理解其思想的实质，不要只看表面现象</a:t>
            </a:r>
            <a:endParaRPr lang="en-US" altLang="zh-CN" dirty="0" smtClean="0"/>
          </a:p>
          <a:p>
            <a:r>
              <a:rPr lang="zh-CN" altLang="en-US" dirty="0" smtClean="0"/>
              <a:t>信息化的今天，山煤的今天，为什么对于预算的重视程度如此的高</a:t>
            </a:r>
            <a:endParaRPr lang="en-US" altLang="zh-CN" dirty="0" smtClean="0"/>
          </a:p>
          <a:p>
            <a:r>
              <a:rPr lang="zh-CN" altLang="en-US" dirty="0" smtClean="0"/>
              <a:t>兄弟单位是如何做的，边界与外延有哪些</a:t>
            </a:r>
            <a:endParaRPr lang="en-US" altLang="zh-CN" dirty="0" smtClean="0"/>
          </a:p>
          <a:p>
            <a:r>
              <a:rPr lang="zh-CN" altLang="en-US" dirty="0" smtClean="0"/>
              <a:t>将来的系统会是什么样的</a:t>
            </a:r>
            <a:endParaRPr lang="en-US" altLang="zh-CN" dirty="0" smtClean="0"/>
          </a:p>
          <a:p>
            <a:endParaRPr lang="en-US" altLang="zh-CN" dirty="0" smtClean="0"/>
          </a:p>
          <a:p>
            <a:r>
              <a:rPr lang="en-US" altLang="zh-CN" dirty="0" smtClean="0"/>
              <a:t>《</a:t>
            </a:r>
            <a:r>
              <a:rPr lang="zh-CN" altLang="en-US" dirty="0" smtClean="0"/>
              <a:t>礼记</a:t>
            </a:r>
            <a:r>
              <a:rPr lang="en-US" altLang="zh-CN" dirty="0" smtClean="0"/>
              <a:t>·</a:t>
            </a:r>
            <a:r>
              <a:rPr lang="zh-CN" altLang="en-US" dirty="0" smtClean="0"/>
              <a:t>中庸</a:t>
            </a:r>
            <a:r>
              <a:rPr lang="en-US" altLang="zh-CN" dirty="0" smtClean="0"/>
              <a:t>》</a:t>
            </a:r>
            <a:r>
              <a:rPr lang="zh-CN" altLang="en-US" dirty="0" smtClean="0"/>
              <a:t>：“凡事预则立，不预则废。” 预：预先，指事先作好计划或准备； 立：成就； 废：败坏。 大意：不论做什么事，事先有准备，就能得到成功，不然就会失败。 </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14</a:t>
            </a:fld>
            <a:endParaRPr lang="zh-CN" altLang="en-US"/>
          </a:p>
        </p:txBody>
      </p:sp>
    </p:spTree>
    <p:extLst>
      <p:ext uri="{BB962C8B-B14F-4D97-AF65-F5344CB8AC3E}">
        <p14:creationId xmlns:p14="http://schemas.microsoft.com/office/powerpoint/2010/main" val="814635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包括生产上的煤矿的全面预算体系，定额、标准成本的管理</a:t>
            </a:r>
            <a:endParaRPr lang="zh-CN" altLang="en-US" dirty="0"/>
          </a:p>
        </p:txBody>
      </p:sp>
      <p:sp>
        <p:nvSpPr>
          <p:cNvPr id="4" name="灯片编号占位符 3"/>
          <p:cNvSpPr>
            <a:spLocks noGrp="1"/>
          </p:cNvSpPr>
          <p:nvPr>
            <p:ph type="sldNum" sz="quarter" idx="10"/>
          </p:nvPr>
        </p:nvSpPr>
        <p:spPr/>
        <p:txBody>
          <a:bodyPr/>
          <a:lstStyle/>
          <a:p>
            <a:fld id="{F1669F35-33A1-4488-BDDD-3EDBAB20B996}" type="slidenum">
              <a:rPr lang="zh-CN" altLang="en-US" smtClean="0"/>
              <a:t>17</a:t>
            </a:fld>
            <a:endParaRPr lang="zh-CN" altLang="en-US"/>
          </a:p>
        </p:txBody>
      </p:sp>
    </p:spTree>
    <p:extLst>
      <p:ext uri="{BB962C8B-B14F-4D97-AF65-F5344CB8AC3E}">
        <p14:creationId xmlns:p14="http://schemas.microsoft.com/office/powerpoint/2010/main" val="36552940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C:\Users\cc\Desktop\pp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 name="标题 1"/>
          <p:cNvSpPr>
            <a:spLocks noGrp="1"/>
          </p:cNvSpPr>
          <p:nvPr>
            <p:ph type="ctrTitle"/>
          </p:nvPr>
        </p:nvSpPr>
        <p:spPr>
          <a:xfrm>
            <a:off x="611560" y="3623444"/>
            <a:ext cx="7772400" cy="675506"/>
          </a:xfrm>
        </p:spPr>
        <p:txBody>
          <a:bodyPr/>
          <a:lstStyle>
            <a:lvl1pPr algn="l">
              <a:defRPr sz="3200">
                <a:latin typeface="微软雅黑" pitchFamily="34" charset="-122"/>
                <a:ea typeface="微软雅黑" pitchFamily="34"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11560" y="4366683"/>
            <a:ext cx="6400800" cy="481608"/>
          </a:xfrm>
        </p:spPr>
        <p:txBody>
          <a:bodyPr/>
          <a:lstStyle>
            <a:lvl1pPr marL="0" indent="0" algn="l">
              <a:buNone/>
              <a:defRPr sz="2000">
                <a:solidFill>
                  <a:schemeClr val="tx1">
                    <a:tint val="75000"/>
                  </a:schemeClr>
                </a:solidFill>
                <a:latin typeface="微软雅黑" pitchFamily="34" charset="-122"/>
                <a:ea typeface="微软雅黑"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5"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B605454B-6C9B-4113-B4D0-565B1AAC2FD9}" type="slidenum">
              <a:rPr lang="zh-CN" altLang="en-US" smtClean="0"/>
              <a:t>‹#›</a:t>
            </a:fld>
            <a:endParaRPr lang="zh-CN" altLang="en-US"/>
          </a:p>
        </p:txBody>
      </p:sp>
      <p:pic>
        <p:nvPicPr>
          <p:cNvPr id="1026" name="图片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95536" y="116632"/>
            <a:ext cx="936104" cy="95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xmlns:mc="http://schemas.openxmlformats.org/markup-compatibility/2006" val="C0C0C0" mc:Ignorable=""/>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6986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0485B373-CE6A-4CAD-9ED7-897B86B8FAE6}" type="slidenum">
              <a:rPr lang="en-US" altLang="zh-CN" smtClean="0"/>
              <a:pPr>
                <a:defRPr/>
              </a:pPr>
              <a:t>‹#›</a:t>
            </a:fld>
            <a:endParaRPr lang="en-US" altLang="zh-CN"/>
          </a:p>
        </p:txBody>
      </p:sp>
    </p:spTree>
    <p:extLst>
      <p:ext uri="{BB962C8B-B14F-4D97-AF65-F5344CB8AC3E}">
        <p14:creationId xmlns:p14="http://schemas.microsoft.com/office/powerpoint/2010/main" val="102296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08720"/>
            <a:ext cx="2057400" cy="5217443"/>
          </a:xfrm>
        </p:spPr>
        <p:txBody>
          <a:bodyPr vert="eaVert"/>
          <a:lstStyle/>
          <a:p>
            <a:r>
              <a:rPr lang="zh-CN" altLang="en-US" smtClean="0"/>
              <a:t>单击此处编辑母版标题样式</a:t>
            </a:r>
            <a:endParaRPr lang="zh-CN" altLang="en-US" dirty="0"/>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19A7B5A-34C2-4EF3-81C3-1E1564CFD366}" type="slidenum">
              <a:rPr lang="en-US" altLang="zh-CN" smtClean="0"/>
              <a:pPr>
                <a:defRPr/>
              </a:pPr>
              <a:t>‹#›</a:t>
            </a:fld>
            <a:endParaRPr lang="en-US" altLang="zh-CN"/>
          </a:p>
        </p:txBody>
      </p:sp>
    </p:spTree>
    <p:extLst>
      <p:ext uri="{BB962C8B-B14F-4D97-AF65-F5344CB8AC3E}">
        <p14:creationId xmlns:p14="http://schemas.microsoft.com/office/powerpoint/2010/main" val="1329073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3DB00D08-12BD-4551-8B7E-A1AA8BC665E7}" type="slidenum">
              <a:rPr lang="en-US" altLang="zh-CN" smtClean="0"/>
              <a:pPr>
                <a:defRPr/>
              </a:pPr>
              <a:t>‹#›</a:t>
            </a:fld>
            <a:endParaRPr lang="en-US" altLang="zh-CN"/>
          </a:p>
        </p:txBody>
      </p:sp>
    </p:spTree>
    <p:extLst>
      <p:ext uri="{BB962C8B-B14F-4D97-AF65-F5344CB8AC3E}">
        <p14:creationId xmlns:p14="http://schemas.microsoft.com/office/powerpoint/2010/main" val="1518058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3200" b="1" cap="all"/>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CAD55597-4FB6-4AD2-91E0-3F5EE16A9940}" type="slidenum">
              <a:rPr lang="en-US" altLang="zh-CN" smtClean="0"/>
              <a:pPr>
                <a:defRPr/>
              </a:pPr>
              <a:t>‹#›</a:t>
            </a:fld>
            <a:endParaRPr lang="en-US" altLang="zh-CN"/>
          </a:p>
        </p:txBody>
      </p:sp>
    </p:spTree>
    <p:extLst>
      <p:ext uri="{BB962C8B-B14F-4D97-AF65-F5344CB8AC3E}">
        <p14:creationId xmlns:p14="http://schemas.microsoft.com/office/powerpoint/2010/main" val="1866316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5"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0CEF2EAD-9E3F-47D6-94B8-6C9E5F54A996}" type="slidenum">
              <a:rPr lang="en-US" altLang="zh-CN" smtClean="0"/>
              <a:pPr>
                <a:defRPr/>
              </a:pPr>
              <a:t>‹#›</a:t>
            </a:fld>
            <a:endParaRPr lang="en-US" altLang="zh-CN"/>
          </a:p>
        </p:txBody>
      </p:sp>
    </p:spTree>
    <p:extLst>
      <p:ext uri="{BB962C8B-B14F-4D97-AF65-F5344CB8AC3E}">
        <p14:creationId xmlns:p14="http://schemas.microsoft.com/office/powerpoint/2010/main" val="2713561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457200" y="1535113"/>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7"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90CB7736-1300-4339-BC75-4FD5FF3A45E5}" type="slidenum">
              <a:rPr lang="en-US" altLang="zh-CN" smtClean="0"/>
              <a:pPr>
                <a:defRPr/>
              </a:pPr>
              <a:t>‹#›</a:t>
            </a:fld>
            <a:endParaRPr lang="en-US" altLang="zh-CN"/>
          </a:p>
        </p:txBody>
      </p:sp>
    </p:spTree>
    <p:extLst>
      <p:ext uri="{BB962C8B-B14F-4D97-AF65-F5344CB8AC3E}">
        <p14:creationId xmlns:p14="http://schemas.microsoft.com/office/powerpoint/2010/main" val="405277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8A7F7C6A-04BA-41D2-8937-D4AE9D65B6AB}" type="slidenum">
              <a:rPr lang="en-US" altLang="zh-CN" smtClean="0"/>
              <a:pPr>
                <a:defRPr/>
              </a:pPr>
              <a:t>‹#›</a:t>
            </a:fld>
            <a:endParaRPr lang="en-US" altLang="zh-CN"/>
          </a:p>
        </p:txBody>
      </p:sp>
    </p:spTree>
    <p:extLst>
      <p:ext uri="{BB962C8B-B14F-4D97-AF65-F5344CB8AC3E}">
        <p14:creationId xmlns:p14="http://schemas.microsoft.com/office/powerpoint/2010/main" val="2180935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71B8E7C5-9733-4941-BA02-D11D5AB05410}" type="slidenum">
              <a:rPr lang="en-US" altLang="zh-CN" smtClean="0"/>
              <a:pPr>
                <a:defRPr/>
              </a:pPr>
              <a:t>‹#›</a:t>
            </a:fld>
            <a:endParaRPr lang="en-US" altLang="zh-CN"/>
          </a:p>
        </p:txBody>
      </p:sp>
    </p:spTree>
    <p:extLst>
      <p:ext uri="{BB962C8B-B14F-4D97-AF65-F5344CB8AC3E}">
        <p14:creationId xmlns:p14="http://schemas.microsoft.com/office/powerpoint/2010/main" val="711336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3575050" y="836712"/>
            <a:ext cx="5111750" cy="5289451"/>
          </a:xfrm>
        </p:spPr>
        <p:txBody>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6864A1D-C3A5-4B7B-9F2D-14F7D62ED269}" type="slidenum">
              <a:rPr lang="en-US" altLang="zh-CN" smtClean="0"/>
              <a:pPr>
                <a:defRPr/>
              </a:pPr>
              <a:t>‹#›</a:t>
            </a:fld>
            <a:endParaRPr lang="en-US" altLang="zh-CN"/>
          </a:p>
        </p:txBody>
      </p:sp>
    </p:spTree>
    <p:extLst>
      <p:ext uri="{BB962C8B-B14F-4D97-AF65-F5344CB8AC3E}">
        <p14:creationId xmlns:p14="http://schemas.microsoft.com/office/powerpoint/2010/main" val="4046734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9FADC0E5-0948-42B4-98C3-2F0E50277AEF}" type="datetimeFigureOut">
              <a:rPr lang="zh-CN" altLang="en-US" smtClean="0"/>
              <a:t>2010/6/23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24EBB1A2-72D6-4FF0-B2F8-1BD4F57288E1}" type="slidenum">
              <a:rPr lang="en-US" altLang="zh-CN" smtClean="0"/>
              <a:pPr>
                <a:defRPr/>
              </a:pPr>
              <a:t>‹#›</a:t>
            </a:fld>
            <a:endParaRPr lang="en-US" altLang="zh-CN"/>
          </a:p>
        </p:txBody>
      </p:sp>
    </p:spTree>
    <p:extLst>
      <p:ext uri="{BB962C8B-B14F-4D97-AF65-F5344CB8AC3E}">
        <p14:creationId xmlns:p14="http://schemas.microsoft.com/office/powerpoint/2010/main" val="420574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fld id="{9FADC0E5-0948-42B4-98C3-2F0E50277AEF}" type="datetimeFigureOut">
              <a:rPr lang="zh-CN" altLang="en-US" smtClean="0"/>
              <a:t>2010/6/23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6B6BB2BA-892A-4DD4-8F63-025440655B8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iming>
    <p:tnLst>
      <p:par>
        <p:cTn xmlns:p14="http://schemas.microsoft.com/office/powerpoint/2010/main" id="1" dur="indefinite" restart="never" nodeType="tmRoot"/>
      </p:par>
    </p:tnLst>
  </p:timing>
  <p:txStyles>
    <p:titleStyle>
      <a:lvl1pPr algn="l" rtl="0" eaLnBrk="1" fontAlgn="base" hangingPunct="1">
        <a:spcBef>
          <a:spcPct val="0"/>
        </a:spcBef>
        <a:spcAft>
          <a:spcPct val="0"/>
        </a:spcAft>
        <a:defRPr sz="3200" kern="1200">
          <a:solidFill>
            <a:schemeClr val="tx1"/>
          </a:solidFill>
          <a:latin typeface="微软雅黑" pitchFamily="34" charset="-122"/>
          <a:ea typeface="微软雅黑" pitchFamily="34" charset="-122"/>
          <a:cs typeface="+mj-cs"/>
        </a:defRPr>
      </a:lvl1pPr>
      <a:lvl2pPr algn="l" rtl="0" eaLnBrk="1" fontAlgn="base" hangingPunct="1">
        <a:spcBef>
          <a:spcPct val="0"/>
        </a:spcBef>
        <a:spcAft>
          <a:spcPct val="0"/>
        </a:spcAft>
        <a:defRPr sz="3200">
          <a:solidFill>
            <a:schemeClr val="tx1"/>
          </a:solidFill>
          <a:latin typeface="微软雅黑" pitchFamily="34" charset="-122"/>
          <a:ea typeface="微软雅黑" pitchFamily="34" charset="-122"/>
        </a:defRPr>
      </a:lvl2pPr>
      <a:lvl3pPr algn="l" rtl="0" eaLnBrk="1" fontAlgn="base" hangingPunct="1">
        <a:spcBef>
          <a:spcPct val="0"/>
        </a:spcBef>
        <a:spcAft>
          <a:spcPct val="0"/>
        </a:spcAft>
        <a:defRPr sz="3200">
          <a:solidFill>
            <a:schemeClr val="tx1"/>
          </a:solidFill>
          <a:latin typeface="微软雅黑" pitchFamily="34" charset="-122"/>
          <a:ea typeface="微软雅黑" pitchFamily="34" charset="-122"/>
        </a:defRPr>
      </a:lvl3pPr>
      <a:lvl4pPr algn="l" rtl="0" eaLnBrk="1" fontAlgn="base" hangingPunct="1">
        <a:spcBef>
          <a:spcPct val="0"/>
        </a:spcBef>
        <a:spcAft>
          <a:spcPct val="0"/>
        </a:spcAft>
        <a:defRPr sz="3200">
          <a:solidFill>
            <a:schemeClr val="tx1"/>
          </a:solidFill>
          <a:latin typeface="微软雅黑" pitchFamily="34" charset="-122"/>
          <a:ea typeface="微软雅黑" pitchFamily="34" charset="-122"/>
        </a:defRPr>
      </a:lvl4pPr>
      <a:lvl5pPr algn="l" rtl="0" eaLnBrk="1" fontAlgn="base" hangingPunct="1">
        <a:spcBef>
          <a:spcPct val="0"/>
        </a:spcBef>
        <a:spcAft>
          <a:spcPct val="0"/>
        </a:spcAft>
        <a:defRPr sz="3200">
          <a:solidFill>
            <a:schemeClr val="tx1"/>
          </a:solidFill>
          <a:latin typeface="微软雅黑" pitchFamily="34" charset="-122"/>
          <a:ea typeface="微软雅黑" pitchFamily="34" charset="-122"/>
        </a:defRPr>
      </a:lvl5pPr>
      <a:lvl6pPr marL="457200" algn="ctr" rtl="0" eaLnBrk="1" fontAlgn="base" hangingPunct="1">
        <a:spcBef>
          <a:spcPct val="0"/>
        </a:spcBef>
        <a:spcAft>
          <a:spcPct val="0"/>
        </a:spcAft>
        <a:defRPr sz="4400">
          <a:solidFill>
            <a:schemeClr val="tx1"/>
          </a:solidFill>
          <a:latin typeface="Calibri" pitchFamily="34" charset="0"/>
          <a:ea typeface="宋体" pitchFamily="2" charset="-122"/>
        </a:defRPr>
      </a:lvl6pPr>
      <a:lvl7pPr marL="914400" algn="ctr" rtl="0" eaLnBrk="1" fontAlgn="base" hangingPunct="1">
        <a:spcBef>
          <a:spcPct val="0"/>
        </a:spcBef>
        <a:spcAft>
          <a:spcPct val="0"/>
        </a:spcAft>
        <a:defRPr sz="4400">
          <a:solidFill>
            <a:schemeClr val="tx1"/>
          </a:solidFill>
          <a:latin typeface="Calibri" pitchFamily="34" charset="0"/>
          <a:ea typeface="宋体" pitchFamily="2" charset="-122"/>
        </a:defRPr>
      </a:lvl7pPr>
      <a:lvl8pPr marL="1371600" algn="ctr" rtl="0" eaLnBrk="1" fontAlgn="base" hangingPunct="1">
        <a:spcBef>
          <a:spcPct val="0"/>
        </a:spcBef>
        <a:spcAft>
          <a:spcPct val="0"/>
        </a:spcAft>
        <a:defRPr sz="4400">
          <a:solidFill>
            <a:schemeClr val="tx1"/>
          </a:solidFill>
          <a:latin typeface="Calibri" pitchFamily="34" charset="0"/>
          <a:ea typeface="宋体" pitchFamily="2" charset="-122"/>
        </a:defRPr>
      </a:lvl8pPr>
      <a:lvl9pPr marL="1828800" algn="ctr" rtl="0" eaLnBrk="1" fontAlgn="base" hangingPunct="1">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1" fontAlgn="base" hangingPunct="1">
        <a:spcBef>
          <a:spcPct val="20000"/>
        </a:spcBef>
        <a:spcAft>
          <a:spcPct val="0"/>
        </a:spcAft>
        <a:buFont typeface="Arial" charset="0"/>
        <a:buChar char="•"/>
        <a:defRPr sz="2000" kern="1200">
          <a:solidFill>
            <a:schemeClr val="tx1"/>
          </a:solidFill>
          <a:latin typeface="微软雅黑" pitchFamily="34" charset="-122"/>
          <a:ea typeface="微软雅黑" pitchFamily="34" charset="-122"/>
          <a:cs typeface="+mn-cs"/>
        </a:defRPr>
      </a:lvl1pPr>
      <a:lvl2pPr marL="742950" indent="-285750" algn="l" rtl="0" eaLnBrk="1" fontAlgn="base" hangingPunct="1">
        <a:spcBef>
          <a:spcPct val="20000"/>
        </a:spcBef>
        <a:spcAft>
          <a:spcPct val="0"/>
        </a:spcAft>
        <a:buFont typeface="Arial" charset="0"/>
        <a:buChar char="–"/>
        <a:defRPr kern="1200">
          <a:solidFill>
            <a:schemeClr val="tx1"/>
          </a:solidFill>
          <a:latin typeface="微软雅黑" pitchFamily="34" charset="-122"/>
          <a:ea typeface="微软雅黑" pitchFamily="34" charset="-122"/>
          <a:cs typeface="+mn-cs"/>
        </a:defRPr>
      </a:lvl2pPr>
      <a:lvl3pPr marL="1143000" indent="-228600" algn="l" rtl="0" eaLnBrk="1" fontAlgn="base" hangingPunct="1">
        <a:spcBef>
          <a:spcPct val="20000"/>
        </a:spcBef>
        <a:spcAft>
          <a:spcPct val="0"/>
        </a:spcAft>
        <a:buFont typeface="Arial" charset="0"/>
        <a:buChar char="•"/>
        <a:defRPr sz="1600" kern="1200">
          <a:solidFill>
            <a:schemeClr val="tx1"/>
          </a:solidFill>
          <a:latin typeface="微软雅黑" pitchFamily="34" charset="-122"/>
          <a:ea typeface="微软雅黑" pitchFamily="34" charset="-122"/>
          <a:cs typeface="+mn-cs"/>
        </a:defRPr>
      </a:lvl3pPr>
      <a:lvl4pPr marL="1600200" indent="-228600" algn="l" rtl="0" eaLnBrk="1" fontAlgn="base" hangingPunct="1">
        <a:spcBef>
          <a:spcPct val="20000"/>
        </a:spcBef>
        <a:spcAft>
          <a:spcPct val="0"/>
        </a:spcAft>
        <a:buFont typeface="Arial" charset="0"/>
        <a:buChar char="–"/>
        <a:defRPr sz="1400" kern="1200">
          <a:solidFill>
            <a:schemeClr val="tx1"/>
          </a:solidFill>
          <a:latin typeface="微软雅黑" pitchFamily="34" charset="-122"/>
          <a:ea typeface="微软雅黑" pitchFamily="34" charset="-122"/>
          <a:cs typeface="+mn-cs"/>
        </a:defRPr>
      </a:lvl4pPr>
      <a:lvl5pPr marL="2057400" indent="-228600" algn="l" rtl="0" eaLnBrk="1" fontAlgn="base" hangingPunct="1">
        <a:spcBef>
          <a:spcPct val="20000"/>
        </a:spcBef>
        <a:spcAft>
          <a:spcPct val="0"/>
        </a:spcAft>
        <a:buFont typeface="Arial" charset="0"/>
        <a:buChar char="»"/>
        <a:defRPr sz="14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17" Type="http://schemas.openxmlformats.org/officeDocument/2006/relationships/image" Target="../media/image127.emf"/><Relationship Id="rId21" Type="http://schemas.openxmlformats.org/officeDocument/2006/relationships/image" Target="../media/image31.emf"/><Relationship Id="rId42" Type="http://schemas.openxmlformats.org/officeDocument/2006/relationships/image" Target="../media/image52.emf"/><Relationship Id="rId63" Type="http://schemas.openxmlformats.org/officeDocument/2006/relationships/image" Target="../media/image73.emf"/><Relationship Id="rId84" Type="http://schemas.openxmlformats.org/officeDocument/2006/relationships/image" Target="../media/image94.emf"/><Relationship Id="rId138" Type="http://schemas.openxmlformats.org/officeDocument/2006/relationships/image" Target="../media/image148.png"/><Relationship Id="rId159" Type="http://schemas.openxmlformats.org/officeDocument/2006/relationships/image" Target="../media/image169.emf"/><Relationship Id="rId170" Type="http://schemas.openxmlformats.org/officeDocument/2006/relationships/image" Target="../media/image180.emf"/><Relationship Id="rId191" Type="http://schemas.openxmlformats.org/officeDocument/2006/relationships/image" Target="../media/image201.emf"/><Relationship Id="rId205" Type="http://schemas.openxmlformats.org/officeDocument/2006/relationships/image" Target="../media/image215.emf"/><Relationship Id="rId16" Type="http://schemas.openxmlformats.org/officeDocument/2006/relationships/image" Target="../media/image26.emf"/><Relationship Id="rId107" Type="http://schemas.openxmlformats.org/officeDocument/2006/relationships/image" Target="../media/image117.emf"/><Relationship Id="rId11" Type="http://schemas.openxmlformats.org/officeDocument/2006/relationships/image" Target="../media/image21.emf"/><Relationship Id="rId32" Type="http://schemas.openxmlformats.org/officeDocument/2006/relationships/image" Target="../media/image42.emf"/><Relationship Id="rId37" Type="http://schemas.openxmlformats.org/officeDocument/2006/relationships/image" Target="../media/image47.emf"/><Relationship Id="rId53" Type="http://schemas.openxmlformats.org/officeDocument/2006/relationships/image" Target="../media/image63.emf"/><Relationship Id="rId58" Type="http://schemas.openxmlformats.org/officeDocument/2006/relationships/image" Target="../media/image68.emf"/><Relationship Id="rId74" Type="http://schemas.openxmlformats.org/officeDocument/2006/relationships/image" Target="../media/image84.emf"/><Relationship Id="rId79" Type="http://schemas.openxmlformats.org/officeDocument/2006/relationships/image" Target="../media/image89.emf"/><Relationship Id="rId102" Type="http://schemas.openxmlformats.org/officeDocument/2006/relationships/image" Target="../media/image112.emf"/><Relationship Id="rId123" Type="http://schemas.openxmlformats.org/officeDocument/2006/relationships/image" Target="../media/image133.emf"/><Relationship Id="rId128" Type="http://schemas.openxmlformats.org/officeDocument/2006/relationships/image" Target="../media/image138.emf"/><Relationship Id="rId144" Type="http://schemas.openxmlformats.org/officeDocument/2006/relationships/image" Target="../media/image154.emf"/><Relationship Id="rId149" Type="http://schemas.openxmlformats.org/officeDocument/2006/relationships/image" Target="../media/image159.emf"/><Relationship Id="rId5" Type="http://schemas.openxmlformats.org/officeDocument/2006/relationships/image" Target="../media/image15.emf"/><Relationship Id="rId90" Type="http://schemas.openxmlformats.org/officeDocument/2006/relationships/image" Target="../media/image100.emf"/><Relationship Id="rId95" Type="http://schemas.openxmlformats.org/officeDocument/2006/relationships/image" Target="../media/image105.emf"/><Relationship Id="rId160" Type="http://schemas.openxmlformats.org/officeDocument/2006/relationships/image" Target="../media/image170.emf"/><Relationship Id="rId165" Type="http://schemas.openxmlformats.org/officeDocument/2006/relationships/image" Target="../media/image175.emf"/><Relationship Id="rId181" Type="http://schemas.openxmlformats.org/officeDocument/2006/relationships/image" Target="../media/image191.emf"/><Relationship Id="rId186" Type="http://schemas.openxmlformats.org/officeDocument/2006/relationships/image" Target="../media/image196.emf"/><Relationship Id="rId22" Type="http://schemas.openxmlformats.org/officeDocument/2006/relationships/image" Target="../media/image32.emf"/><Relationship Id="rId27" Type="http://schemas.openxmlformats.org/officeDocument/2006/relationships/image" Target="../media/image37.emf"/><Relationship Id="rId43" Type="http://schemas.openxmlformats.org/officeDocument/2006/relationships/image" Target="../media/image53.emf"/><Relationship Id="rId48" Type="http://schemas.openxmlformats.org/officeDocument/2006/relationships/image" Target="../media/image58.emf"/><Relationship Id="rId64" Type="http://schemas.openxmlformats.org/officeDocument/2006/relationships/image" Target="../media/image74.emf"/><Relationship Id="rId69" Type="http://schemas.openxmlformats.org/officeDocument/2006/relationships/image" Target="../media/image79.emf"/><Relationship Id="rId113" Type="http://schemas.openxmlformats.org/officeDocument/2006/relationships/image" Target="../media/image123.emf"/><Relationship Id="rId118" Type="http://schemas.openxmlformats.org/officeDocument/2006/relationships/image" Target="../media/image128.emf"/><Relationship Id="rId134" Type="http://schemas.openxmlformats.org/officeDocument/2006/relationships/image" Target="../media/image144.emf"/><Relationship Id="rId139" Type="http://schemas.openxmlformats.org/officeDocument/2006/relationships/image" Target="../media/image149.emf"/><Relationship Id="rId80" Type="http://schemas.openxmlformats.org/officeDocument/2006/relationships/image" Target="../media/image90.emf"/><Relationship Id="rId85" Type="http://schemas.openxmlformats.org/officeDocument/2006/relationships/image" Target="../media/image95.emf"/><Relationship Id="rId150" Type="http://schemas.openxmlformats.org/officeDocument/2006/relationships/image" Target="../media/image160.emf"/><Relationship Id="rId155" Type="http://schemas.openxmlformats.org/officeDocument/2006/relationships/image" Target="../media/image165.emf"/><Relationship Id="rId171" Type="http://schemas.openxmlformats.org/officeDocument/2006/relationships/image" Target="../media/image181.emf"/><Relationship Id="rId176" Type="http://schemas.openxmlformats.org/officeDocument/2006/relationships/image" Target="../media/image186.emf"/><Relationship Id="rId192" Type="http://schemas.openxmlformats.org/officeDocument/2006/relationships/image" Target="../media/image202.emf"/><Relationship Id="rId197" Type="http://schemas.openxmlformats.org/officeDocument/2006/relationships/image" Target="../media/image207.emf"/><Relationship Id="rId206" Type="http://schemas.openxmlformats.org/officeDocument/2006/relationships/image" Target="../media/image216.emf"/><Relationship Id="rId201" Type="http://schemas.openxmlformats.org/officeDocument/2006/relationships/image" Target="../media/image211.emf"/><Relationship Id="rId12" Type="http://schemas.openxmlformats.org/officeDocument/2006/relationships/image" Target="../media/image22.emf"/><Relationship Id="rId17" Type="http://schemas.openxmlformats.org/officeDocument/2006/relationships/image" Target="../media/image27.emf"/><Relationship Id="rId33" Type="http://schemas.openxmlformats.org/officeDocument/2006/relationships/image" Target="../media/image43.emf"/><Relationship Id="rId38" Type="http://schemas.openxmlformats.org/officeDocument/2006/relationships/image" Target="../media/image48.emf"/><Relationship Id="rId59" Type="http://schemas.openxmlformats.org/officeDocument/2006/relationships/image" Target="../media/image69.emf"/><Relationship Id="rId103" Type="http://schemas.openxmlformats.org/officeDocument/2006/relationships/image" Target="../media/image113.emf"/><Relationship Id="rId108" Type="http://schemas.openxmlformats.org/officeDocument/2006/relationships/image" Target="../media/image118.emf"/><Relationship Id="rId124" Type="http://schemas.openxmlformats.org/officeDocument/2006/relationships/image" Target="../media/image134.emf"/><Relationship Id="rId129" Type="http://schemas.openxmlformats.org/officeDocument/2006/relationships/image" Target="../media/image139.emf"/><Relationship Id="rId54" Type="http://schemas.openxmlformats.org/officeDocument/2006/relationships/image" Target="../media/image64.emf"/><Relationship Id="rId70" Type="http://schemas.openxmlformats.org/officeDocument/2006/relationships/image" Target="../media/image80.emf"/><Relationship Id="rId75" Type="http://schemas.openxmlformats.org/officeDocument/2006/relationships/image" Target="../media/image85.emf"/><Relationship Id="rId91" Type="http://schemas.openxmlformats.org/officeDocument/2006/relationships/image" Target="../media/image101.emf"/><Relationship Id="rId96" Type="http://schemas.openxmlformats.org/officeDocument/2006/relationships/image" Target="../media/image106.emf"/><Relationship Id="rId140" Type="http://schemas.openxmlformats.org/officeDocument/2006/relationships/image" Target="../media/image150.emf"/><Relationship Id="rId145" Type="http://schemas.openxmlformats.org/officeDocument/2006/relationships/image" Target="../media/image155.emf"/><Relationship Id="rId161" Type="http://schemas.openxmlformats.org/officeDocument/2006/relationships/image" Target="../media/image171.emf"/><Relationship Id="rId166" Type="http://schemas.openxmlformats.org/officeDocument/2006/relationships/image" Target="../media/image176.emf"/><Relationship Id="rId182" Type="http://schemas.openxmlformats.org/officeDocument/2006/relationships/image" Target="../media/image192.emf"/><Relationship Id="rId187" Type="http://schemas.openxmlformats.org/officeDocument/2006/relationships/image" Target="../media/image197.emf"/><Relationship Id="rId1" Type="http://schemas.openxmlformats.org/officeDocument/2006/relationships/slideLayout" Target="../slideLayouts/slideLayout2.xml"/><Relationship Id="rId6" Type="http://schemas.openxmlformats.org/officeDocument/2006/relationships/image" Target="../media/image16.emf"/><Relationship Id="rId23" Type="http://schemas.openxmlformats.org/officeDocument/2006/relationships/image" Target="../media/image33.emf"/><Relationship Id="rId28" Type="http://schemas.openxmlformats.org/officeDocument/2006/relationships/image" Target="../media/image38.emf"/><Relationship Id="rId49" Type="http://schemas.openxmlformats.org/officeDocument/2006/relationships/image" Target="../media/image59.emf"/><Relationship Id="rId114" Type="http://schemas.openxmlformats.org/officeDocument/2006/relationships/image" Target="../media/image124.emf"/><Relationship Id="rId119" Type="http://schemas.openxmlformats.org/officeDocument/2006/relationships/image" Target="../media/image129.emf"/><Relationship Id="rId44" Type="http://schemas.openxmlformats.org/officeDocument/2006/relationships/image" Target="../media/image54.emf"/><Relationship Id="rId60" Type="http://schemas.openxmlformats.org/officeDocument/2006/relationships/image" Target="../media/image70.emf"/><Relationship Id="rId65" Type="http://schemas.openxmlformats.org/officeDocument/2006/relationships/image" Target="../media/image75.emf"/><Relationship Id="rId81" Type="http://schemas.openxmlformats.org/officeDocument/2006/relationships/image" Target="../media/image91.emf"/><Relationship Id="rId86" Type="http://schemas.openxmlformats.org/officeDocument/2006/relationships/image" Target="../media/image96.emf"/><Relationship Id="rId130" Type="http://schemas.openxmlformats.org/officeDocument/2006/relationships/image" Target="../media/image140.emf"/><Relationship Id="rId135" Type="http://schemas.openxmlformats.org/officeDocument/2006/relationships/image" Target="../media/image145.emf"/><Relationship Id="rId151" Type="http://schemas.openxmlformats.org/officeDocument/2006/relationships/image" Target="../media/image161.emf"/><Relationship Id="rId156" Type="http://schemas.openxmlformats.org/officeDocument/2006/relationships/image" Target="../media/image166.emf"/><Relationship Id="rId177" Type="http://schemas.openxmlformats.org/officeDocument/2006/relationships/image" Target="../media/image187.emf"/><Relationship Id="rId198" Type="http://schemas.openxmlformats.org/officeDocument/2006/relationships/image" Target="../media/image208.emf"/><Relationship Id="rId172" Type="http://schemas.openxmlformats.org/officeDocument/2006/relationships/image" Target="../media/image182.emf"/><Relationship Id="rId193" Type="http://schemas.openxmlformats.org/officeDocument/2006/relationships/image" Target="../media/image203.emf"/><Relationship Id="rId202" Type="http://schemas.openxmlformats.org/officeDocument/2006/relationships/image" Target="../media/image212.emf"/><Relationship Id="rId207" Type="http://schemas.openxmlformats.org/officeDocument/2006/relationships/image" Target="../media/image217.emf"/><Relationship Id="rId13" Type="http://schemas.openxmlformats.org/officeDocument/2006/relationships/image" Target="../media/image23.emf"/><Relationship Id="rId18" Type="http://schemas.openxmlformats.org/officeDocument/2006/relationships/image" Target="../media/image28.emf"/><Relationship Id="rId39" Type="http://schemas.openxmlformats.org/officeDocument/2006/relationships/image" Target="../media/image49.emf"/><Relationship Id="rId109" Type="http://schemas.openxmlformats.org/officeDocument/2006/relationships/image" Target="../media/image119.png"/><Relationship Id="rId34" Type="http://schemas.openxmlformats.org/officeDocument/2006/relationships/image" Target="../media/image44.emf"/><Relationship Id="rId50" Type="http://schemas.openxmlformats.org/officeDocument/2006/relationships/image" Target="../media/image60.emf"/><Relationship Id="rId55" Type="http://schemas.openxmlformats.org/officeDocument/2006/relationships/image" Target="../media/image65.emf"/><Relationship Id="rId76" Type="http://schemas.openxmlformats.org/officeDocument/2006/relationships/image" Target="../media/image86.emf"/><Relationship Id="rId97" Type="http://schemas.openxmlformats.org/officeDocument/2006/relationships/image" Target="../media/image107.emf"/><Relationship Id="rId104" Type="http://schemas.openxmlformats.org/officeDocument/2006/relationships/image" Target="../media/image114.emf"/><Relationship Id="rId120" Type="http://schemas.openxmlformats.org/officeDocument/2006/relationships/image" Target="../media/image130.emf"/><Relationship Id="rId125" Type="http://schemas.openxmlformats.org/officeDocument/2006/relationships/image" Target="../media/image135.emf"/><Relationship Id="rId141" Type="http://schemas.openxmlformats.org/officeDocument/2006/relationships/image" Target="../media/image151.emf"/><Relationship Id="rId146" Type="http://schemas.openxmlformats.org/officeDocument/2006/relationships/image" Target="../media/image156.emf"/><Relationship Id="rId167" Type="http://schemas.openxmlformats.org/officeDocument/2006/relationships/image" Target="../media/image177.emf"/><Relationship Id="rId188" Type="http://schemas.openxmlformats.org/officeDocument/2006/relationships/image" Target="../media/image198.emf"/><Relationship Id="rId7" Type="http://schemas.openxmlformats.org/officeDocument/2006/relationships/image" Target="../media/image17.emf"/><Relationship Id="rId71" Type="http://schemas.openxmlformats.org/officeDocument/2006/relationships/image" Target="../media/image81.emf"/><Relationship Id="rId92" Type="http://schemas.openxmlformats.org/officeDocument/2006/relationships/image" Target="../media/image102.emf"/><Relationship Id="rId162" Type="http://schemas.openxmlformats.org/officeDocument/2006/relationships/image" Target="../media/image172.emf"/><Relationship Id="rId183" Type="http://schemas.openxmlformats.org/officeDocument/2006/relationships/image" Target="../media/image193.emf"/><Relationship Id="rId2" Type="http://schemas.openxmlformats.org/officeDocument/2006/relationships/notesSlide" Target="../notesSlides/notesSlide9.xml"/><Relationship Id="rId29" Type="http://schemas.openxmlformats.org/officeDocument/2006/relationships/image" Target="../media/image39.emf"/><Relationship Id="rId24" Type="http://schemas.openxmlformats.org/officeDocument/2006/relationships/image" Target="../media/image34.emf"/><Relationship Id="rId40" Type="http://schemas.openxmlformats.org/officeDocument/2006/relationships/image" Target="../media/image50.emf"/><Relationship Id="rId45" Type="http://schemas.openxmlformats.org/officeDocument/2006/relationships/image" Target="../media/image55.emf"/><Relationship Id="rId66" Type="http://schemas.openxmlformats.org/officeDocument/2006/relationships/image" Target="../media/image76.emf"/><Relationship Id="rId87" Type="http://schemas.openxmlformats.org/officeDocument/2006/relationships/image" Target="../media/image97.emf"/><Relationship Id="rId110" Type="http://schemas.openxmlformats.org/officeDocument/2006/relationships/image" Target="../media/image120.emf"/><Relationship Id="rId115" Type="http://schemas.openxmlformats.org/officeDocument/2006/relationships/image" Target="../media/image125.emf"/><Relationship Id="rId131" Type="http://schemas.openxmlformats.org/officeDocument/2006/relationships/image" Target="../media/image141.emf"/><Relationship Id="rId136" Type="http://schemas.openxmlformats.org/officeDocument/2006/relationships/image" Target="../media/image146.emf"/><Relationship Id="rId157" Type="http://schemas.openxmlformats.org/officeDocument/2006/relationships/image" Target="../media/image167.emf"/><Relationship Id="rId178" Type="http://schemas.openxmlformats.org/officeDocument/2006/relationships/image" Target="../media/image188.emf"/><Relationship Id="rId61" Type="http://schemas.openxmlformats.org/officeDocument/2006/relationships/image" Target="../media/image71.emf"/><Relationship Id="rId82" Type="http://schemas.openxmlformats.org/officeDocument/2006/relationships/image" Target="../media/image92.emf"/><Relationship Id="rId152" Type="http://schemas.openxmlformats.org/officeDocument/2006/relationships/image" Target="../media/image162.emf"/><Relationship Id="rId173" Type="http://schemas.openxmlformats.org/officeDocument/2006/relationships/image" Target="../media/image183.emf"/><Relationship Id="rId194" Type="http://schemas.openxmlformats.org/officeDocument/2006/relationships/image" Target="../media/image204.emf"/><Relationship Id="rId199" Type="http://schemas.openxmlformats.org/officeDocument/2006/relationships/image" Target="../media/image209.emf"/><Relationship Id="rId203" Type="http://schemas.openxmlformats.org/officeDocument/2006/relationships/image" Target="../media/image213.emf"/><Relationship Id="rId208" Type="http://schemas.openxmlformats.org/officeDocument/2006/relationships/image" Target="../media/image218.emf"/><Relationship Id="rId19" Type="http://schemas.openxmlformats.org/officeDocument/2006/relationships/image" Target="../media/image29.emf"/><Relationship Id="rId14" Type="http://schemas.openxmlformats.org/officeDocument/2006/relationships/image" Target="../media/image24.emf"/><Relationship Id="rId30" Type="http://schemas.openxmlformats.org/officeDocument/2006/relationships/image" Target="../media/image40.emf"/><Relationship Id="rId35" Type="http://schemas.openxmlformats.org/officeDocument/2006/relationships/image" Target="../media/image45.emf"/><Relationship Id="rId56" Type="http://schemas.openxmlformats.org/officeDocument/2006/relationships/image" Target="../media/image66.emf"/><Relationship Id="rId77" Type="http://schemas.openxmlformats.org/officeDocument/2006/relationships/image" Target="../media/image87.emf"/><Relationship Id="rId100" Type="http://schemas.openxmlformats.org/officeDocument/2006/relationships/image" Target="../media/image110.emf"/><Relationship Id="rId105" Type="http://schemas.openxmlformats.org/officeDocument/2006/relationships/image" Target="../media/image115.emf"/><Relationship Id="rId126" Type="http://schemas.openxmlformats.org/officeDocument/2006/relationships/image" Target="../media/image136.emf"/><Relationship Id="rId147" Type="http://schemas.openxmlformats.org/officeDocument/2006/relationships/image" Target="../media/image157.emf"/><Relationship Id="rId168" Type="http://schemas.openxmlformats.org/officeDocument/2006/relationships/image" Target="../media/image178.emf"/><Relationship Id="rId8" Type="http://schemas.openxmlformats.org/officeDocument/2006/relationships/image" Target="../media/image18.emf"/><Relationship Id="rId51" Type="http://schemas.openxmlformats.org/officeDocument/2006/relationships/image" Target="../media/image61.emf"/><Relationship Id="rId72" Type="http://schemas.openxmlformats.org/officeDocument/2006/relationships/image" Target="../media/image82.emf"/><Relationship Id="rId93" Type="http://schemas.openxmlformats.org/officeDocument/2006/relationships/image" Target="../media/image103.emf"/><Relationship Id="rId98" Type="http://schemas.openxmlformats.org/officeDocument/2006/relationships/image" Target="../media/image108.emf"/><Relationship Id="rId121" Type="http://schemas.openxmlformats.org/officeDocument/2006/relationships/image" Target="../media/image131.emf"/><Relationship Id="rId142" Type="http://schemas.openxmlformats.org/officeDocument/2006/relationships/image" Target="../media/image152.emf"/><Relationship Id="rId163" Type="http://schemas.openxmlformats.org/officeDocument/2006/relationships/image" Target="../media/image173.emf"/><Relationship Id="rId184" Type="http://schemas.openxmlformats.org/officeDocument/2006/relationships/image" Target="../media/image194.emf"/><Relationship Id="rId189" Type="http://schemas.openxmlformats.org/officeDocument/2006/relationships/image" Target="../media/image199.emf"/><Relationship Id="rId3" Type="http://schemas.openxmlformats.org/officeDocument/2006/relationships/image" Target="../media/image13.png"/><Relationship Id="rId25" Type="http://schemas.openxmlformats.org/officeDocument/2006/relationships/image" Target="../media/image35.emf"/><Relationship Id="rId46" Type="http://schemas.openxmlformats.org/officeDocument/2006/relationships/image" Target="../media/image56.emf"/><Relationship Id="rId67" Type="http://schemas.openxmlformats.org/officeDocument/2006/relationships/image" Target="../media/image77.emf"/><Relationship Id="rId116" Type="http://schemas.openxmlformats.org/officeDocument/2006/relationships/image" Target="../media/image126.emf"/><Relationship Id="rId137" Type="http://schemas.openxmlformats.org/officeDocument/2006/relationships/image" Target="../media/image147.emf"/><Relationship Id="rId158" Type="http://schemas.openxmlformats.org/officeDocument/2006/relationships/image" Target="../media/image168.emf"/><Relationship Id="rId20" Type="http://schemas.openxmlformats.org/officeDocument/2006/relationships/image" Target="../media/image30.emf"/><Relationship Id="rId41" Type="http://schemas.openxmlformats.org/officeDocument/2006/relationships/image" Target="../media/image51.emf"/><Relationship Id="rId62" Type="http://schemas.openxmlformats.org/officeDocument/2006/relationships/image" Target="../media/image72.emf"/><Relationship Id="rId83" Type="http://schemas.openxmlformats.org/officeDocument/2006/relationships/image" Target="../media/image93.emf"/><Relationship Id="rId88" Type="http://schemas.openxmlformats.org/officeDocument/2006/relationships/image" Target="../media/image98.emf"/><Relationship Id="rId111" Type="http://schemas.openxmlformats.org/officeDocument/2006/relationships/image" Target="../media/image121.emf"/><Relationship Id="rId132" Type="http://schemas.openxmlformats.org/officeDocument/2006/relationships/image" Target="../media/image142.emf"/><Relationship Id="rId153" Type="http://schemas.openxmlformats.org/officeDocument/2006/relationships/image" Target="../media/image163.emf"/><Relationship Id="rId174" Type="http://schemas.openxmlformats.org/officeDocument/2006/relationships/image" Target="../media/image184.emf"/><Relationship Id="rId179" Type="http://schemas.openxmlformats.org/officeDocument/2006/relationships/image" Target="../media/image189.emf"/><Relationship Id="rId195" Type="http://schemas.openxmlformats.org/officeDocument/2006/relationships/image" Target="../media/image205.emf"/><Relationship Id="rId209" Type="http://schemas.openxmlformats.org/officeDocument/2006/relationships/image" Target="../media/image219.emf"/><Relationship Id="rId190" Type="http://schemas.openxmlformats.org/officeDocument/2006/relationships/image" Target="../media/image200.emf"/><Relationship Id="rId204" Type="http://schemas.openxmlformats.org/officeDocument/2006/relationships/image" Target="../media/image214.emf"/><Relationship Id="rId15" Type="http://schemas.openxmlformats.org/officeDocument/2006/relationships/image" Target="../media/image25.emf"/><Relationship Id="rId36" Type="http://schemas.openxmlformats.org/officeDocument/2006/relationships/image" Target="../media/image46.emf"/><Relationship Id="rId57" Type="http://schemas.openxmlformats.org/officeDocument/2006/relationships/image" Target="../media/image67.emf"/><Relationship Id="rId106" Type="http://schemas.openxmlformats.org/officeDocument/2006/relationships/image" Target="../media/image116.emf"/><Relationship Id="rId127" Type="http://schemas.openxmlformats.org/officeDocument/2006/relationships/image" Target="../media/image137.emf"/><Relationship Id="rId10" Type="http://schemas.openxmlformats.org/officeDocument/2006/relationships/image" Target="../media/image20.emf"/><Relationship Id="rId31" Type="http://schemas.openxmlformats.org/officeDocument/2006/relationships/image" Target="../media/image41.emf"/><Relationship Id="rId52" Type="http://schemas.openxmlformats.org/officeDocument/2006/relationships/image" Target="../media/image62.emf"/><Relationship Id="rId73" Type="http://schemas.openxmlformats.org/officeDocument/2006/relationships/image" Target="../media/image83.emf"/><Relationship Id="rId78" Type="http://schemas.openxmlformats.org/officeDocument/2006/relationships/image" Target="../media/image88.emf"/><Relationship Id="rId94" Type="http://schemas.openxmlformats.org/officeDocument/2006/relationships/image" Target="../media/image104.emf"/><Relationship Id="rId99" Type="http://schemas.openxmlformats.org/officeDocument/2006/relationships/image" Target="../media/image109.emf"/><Relationship Id="rId101" Type="http://schemas.openxmlformats.org/officeDocument/2006/relationships/image" Target="../media/image111.emf"/><Relationship Id="rId122" Type="http://schemas.openxmlformats.org/officeDocument/2006/relationships/image" Target="../media/image132.emf"/><Relationship Id="rId143" Type="http://schemas.openxmlformats.org/officeDocument/2006/relationships/image" Target="../media/image153.emf"/><Relationship Id="rId148" Type="http://schemas.openxmlformats.org/officeDocument/2006/relationships/image" Target="../media/image158.emf"/><Relationship Id="rId164" Type="http://schemas.openxmlformats.org/officeDocument/2006/relationships/image" Target="../media/image174.emf"/><Relationship Id="rId169" Type="http://schemas.openxmlformats.org/officeDocument/2006/relationships/image" Target="../media/image179.emf"/><Relationship Id="rId185" Type="http://schemas.openxmlformats.org/officeDocument/2006/relationships/image" Target="../media/image195.emf"/><Relationship Id="rId4" Type="http://schemas.openxmlformats.org/officeDocument/2006/relationships/image" Target="../media/image14.emf"/><Relationship Id="rId9" Type="http://schemas.openxmlformats.org/officeDocument/2006/relationships/image" Target="../media/image19.emf"/><Relationship Id="rId180" Type="http://schemas.openxmlformats.org/officeDocument/2006/relationships/image" Target="../media/image190.emf"/><Relationship Id="rId26" Type="http://schemas.openxmlformats.org/officeDocument/2006/relationships/image" Target="../media/image36.emf"/><Relationship Id="rId47" Type="http://schemas.openxmlformats.org/officeDocument/2006/relationships/image" Target="../media/image57.emf"/><Relationship Id="rId68" Type="http://schemas.openxmlformats.org/officeDocument/2006/relationships/image" Target="../media/image78.png"/><Relationship Id="rId89" Type="http://schemas.openxmlformats.org/officeDocument/2006/relationships/image" Target="../media/image99.emf"/><Relationship Id="rId112" Type="http://schemas.openxmlformats.org/officeDocument/2006/relationships/image" Target="../media/image122.emf"/><Relationship Id="rId133" Type="http://schemas.openxmlformats.org/officeDocument/2006/relationships/image" Target="../media/image143.emf"/><Relationship Id="rId154" Type="http://schemas.openxmlformats.org/officeDocument/2006/relationships/image" Target="../media/image164.emf"/><Relationship Id="rId175" Type="http://schemas.openxmlformats.org/officeDocument/2006/relationships/image" Target="../media/image185.emf"/><Relationship Id="rId196" Type="http://schemas.openxmlformats.org/officeDocument/2006/relationships/image" Target="../media/image206.emf"/><Relationship Id="rId200" Type="http://schemas.openxmlformats.org/officeDocument/2006/relationships/image" Target="../media/image210.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1256497347"/>
              </p:ext>
            </p:extLst>
          </p:nvPr>
        </p:nvGraphicFramePr>
        <p:xfrm>
          <a:off x="179514" y="980731"/>
          <a:ext cx="8856982" cy="5839512"/>
        </p:xfrm>
        <a:graphic>
          <a:graphicData uri="http://schemas.openxmlformats.org/drawingml/2006/table">
            <a:tbl>
              <a:tblPr/>
              <a:tblGrid>
                <a:gridCol w="2221025"/>
                <a:gridCol w="5333175"/>
                <a:gridCol w="1302782"/>
              </a:tblGrid>
              <a:tr h="589568">
                <a:tc>
                  <a:txBody>
                    <a:bodyPr/>
                    <a:lstStyle/>
                    <a:p>
                      <a:pPr algn="ctr">
                        <a:lnSpc>
                          <a:spcPct val="125000"/>
                        </a:lnSpc>
                        <a:spcAft>
                          <a:spcPts val="0"/>
                        </a:spcAft>
                      </a:pPr>
                      <a:r>
                        <a:rPr lang="zh-CN" sz="2800" b="1" kern="0" dirty="0">
                          <a:effectLst/>
                          <a:latin typeface="Times New Roman"/>
                          <a:ea typeface="宋体"/>
                        </a:rPr>
                        <a:t>培训时间</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solidFill>
                      <a:srgbClr xmlns:mc="http://schemas.openxmlformats.org/markup-compatibility/2006" xmlns:a14="http://schemas.microsoft.com/office/drawing/2010/main" val="00FFFF" mc:Ignorable=""/>
                    </a:solidFill>
                  </a:tcPr>
                </a:tc>
                <a:tc>
                  <a:txBody>
                    <a:bodyPr/>
                    <a:lstStyle/>
                    <a:p>
                      <a:pPr algn="ctr">
                        <a:lnSpc>
                          <a:spcPct val="125000"/>
                        </a:lnSpc>
                        <a:spcAft>
                          <a:spcPts val="0"/>
                        </a:spcAft>
                      </a:pPr>
                      <a:r>
                        <a:rPr lang="zh-CN" sz="2800" b="1" kern="0" dirty="0">
                          <a:effectLst/>
                          <a:latin typeface="Times New Roman"/>
                          <a:ea typeface="宋体"/>
                        </a:rPr>
                        <a:t>培训内容</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solidFill>
                      <a:srgbClr xmlns:mc="http://schemas.openxmlformats.org/markup-compatibility/2006" xmlns:a14="http://schemas.microsoft.com/office/drawing/2010/main" val="00FFFF" mc:Ignorable=""/>
                    </a:solidFill>
                  </a:tcPr>
                </a:tc>
                <a:tc>
                  <a:txBody>
                    <a:bodyPr/>
                    <a:lstStyle/>
                    <a:p>
                      <a:pPr algn="ctr">
                        <a:lnSpc>
                          <a:spcPct val="125000"/>
                        </a:lnSpc>
                        <a:spcAft>
                          <a:spcPts val="0"/>
                        </a:spcAft>
                      </a:pPr>
                      <a:r>
                        <a:rPr lang="zh-CN" sz="2800" b="1" kern="0">
                          <a:effectLst/>
                          <a:latin typeface="Times New Roman"/>
                          <a:ea typeface="宋体"/>
                        </a:rPr>
                        <a:t>主讲人</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solidFill>
                      <a:srgbClr xmlns:mc="http://schemas.openxmlformats.org/markup-compatibility/2006" xmlns:a14="http://schemas.microsoft.com/office/drawing/2010/main" val="00FFFF" mc:Ignorable=""/>
                    </a:solidFill>
                  </a:tcPr>
                </a:tc>
              </a:tr>
              <a:tr h="589568">
                <a:tc>
                  <a:txBody>
                    <a:bodyPr/>
                    <a:lstStyle/>
                    <a:p>
                      <a:pPr marL="0" algn="l" defTabSz="914400" rtl="0" eaLnBrk="1" latinLnBrk="0" hangingPunct="1">
                        <a:lnSpc>
                          <a:spcPct val="125000"/>
                        </a:lnSpc>
                        <a:spcAft>
                          <a:spcPts val="0"/>
                        </a:spcAft>
                      </a:pPr>
                      <a:r>
                        <a:rPr lang="en-US" altLang="zh-CN" sz="2800" kern="0" dirty="0" smtClean="0">
                          <a:solidFill>
                            <a:schemeClr val="tx1"/>
                          </a:solidFill>
                          <a:effectLst/>
                          <a:latin typeface="宋体"/>
                          <a:ea typeface="宋体"/>
                          <a:cs typeface="+mn-cs"/>
                        </a:rPr>
                        <a:t>8:30-9:00</a:t>
                      </a:r>
                      <a:endParaRPr lang="zh-CN" sz="2800" kern="0" dirty="0">
                        <a:solidFill>
                          <a:schemeClr val="tx1"/>
                        </a:solidFill>
                        <a:effectLst/>
                        <a:latin typeface="宋体"/>
                        <a:ea typeface="宋体"/>
                        <a:cs typeface="+mn-cs"/>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marL="0" algn="l" defTabSz="914400" rtl="0" eaLnBrk="1" latinLnBrk="0" hangingPunct="1">
                        <a:lnSpc>
                          <a:spcPct val="125000"/>
                        </a:lnSpc>
                        <a:spcAft>
                          <a:spcPts val="0"/>
                        </a:spcAft>
                      </a:pPr>
                      <a:r>
                        <a:rPr lang="zh-CN" altLang="en-US" sz="2800" kern="0" dirty="0" smtClean="0">
                          <a:solidFill>
                            <a:schemeClr val="tx1"/>
                          </a:solidFill>
                          <a:effectLst/>
                          <a:latin typeface="Times New Roman"/>
                          <a:ea typeface="宋体"/>
                          <a:cs typeface="+mn-cs"/>
                        </a:rPr>
                        <a:t>签到</a:t>
                      </a:r>
                      <a:endParaRPr lang="zh-CN" sz="2800" kern="0" dirty="0">
                        <a:solidFill>
                          <a:schemeClr val="tx1"/>
                        </a:solidFill>
                        <a:effectLst/>
                        <a:latin typeface="Times New Roman"/>
                        <a:ea typeface="宋体"/>
                        <a:cs typeface="+mn-cs"/>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ctr">
                        <a:lnSpc>
                          <a:spcPct val="125000"/>
                        </a:lnSpc>
                        <a:spcAft>
                          <a:spcPts val="0"/>
                        </a:spcAft>
                      </a:pP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r>
              <a:tr h="589568">
                <a:tc>
                  <a:txBody>
                    <a:bodyPr/>
                    <a:lstStyle/>
                    <a:p>
                      <a:pPr algn="l">
                        <a:lnSpc>
                          <a:spcPct val="125000"/>
                        </a:lnSpc>
                        <a:spcAft>
                          <a:spcPts val="0"/>
                        </a:spcAft>
                      </a:pPr>
                      <a:r>
                        <a:rPr lang="en-US" sz="2800" kern="0" dirty="0" smtClean="0">
                          <a:effectLst/>
                          <a:latin typeface="宋体"/>
                          <a:ea typeface="宋体"/>
                        </a:rPr>
                        <a:t>9:00-9:30</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l">
                        <a:lnSpc>
                          <a:spcPct val="125000"/>
                        </a:lnSpc>
                        <a:spcAft>
                          <a:spcPts val="0"/>
                        </a:spcAft>
                      </a:pPr>
                      <a:r>
                        <a:rPr lang="zh-CN" sz="2800" kern="0" dirty="0">
                          <a:effectLst/>
                          <a:latin typeface="Times New Roman"/>
                          <a:ea typeface="宋体"/>
                        </a:rPr>
                        <a:t>领导讲话</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ctr">
                        <a:lnSpc>
                          <a:spcPct val="125000"/>
                        </a:lnSpc>
                        <a:spcAft>
                          <a:spcPts val="0"/>
                        </a:spcAft>
                      </a:pPr>
                      <a:r>
                        <a:rPr lang="zh-CN" sz="2800" kern="0" dirty="0">
                          <a:effectLst/>
                          <a:latin typeface="Times New Roman"/>
                          <a:ea typeface="宋体"/>
                        </a:rPr>
                        <a:t>王瑞增</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r>
              <a:tr h="589568">
                <a:tc>
                  <a:txBody>
                    <a:bodyPr/>
                    <a:lstStyle/>
                    <a:p>
                      <a:pPr algn="l">
                        <a:lnSpc>
                          <a:spcPct val="125000"/>
                        </a:lnSpc>
                        <a:spcAft>
                          <a:spcPts val="0"/>
                        </a:spcAft>
                      </a:pPr>
                      <a:r>
                        <a:rPr lang="en-US" sz="2800" kern="0">
                          <a:effectLst/>
                          <a:latin typeface="宋体"/>
                          <a:ea typeface="宋体"/>
                        </a:rPr>
                        <a:t>9:30-10:30</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l">
                        <a:lnSpc>
                          <a:spcPct val="125000"/>
                        </a:lnSpc>
                        <a:spcAft>
                          <a:spcPts val="0"/>
                        </a:spcAft>
                      </a:pPr>
                      <a:r>
                        <a:rPr lang="zh-CN" sz="2800" kern="0" dirty="0">
                          <a:effectLst/>
                          <a:latin typeface="Times New Roman"/>
                          <a:ea typeface="宋体"/>
                        </a:rPr>
                        <a:t>新版预算软件培训概述</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ctr">
                        <a:lnSpc>
                          <a:spcPct val="125000"/>
                        </a:lnSpc>
                        <a:spcAft>
                          <a:spcPts val="0"/>
                        </a:spcAft>
                      </a:pPr>
                      <a:r>
                        <a:rPr lang="zh-CN" sz="2800" kern="0">
                          <a:effectLst/>
                          <a:latin typeface="Times New Roman"/>
                          <a:ea typeface="宋体"/>
                        </a:rPr>
                        <a:t>张孟怀</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r>
              <a:tr h="589568">
                <a:tc>
                  <a:txBody>
                    <a:bodyPr/>
                    <a:lstStyle/>
                    <a:p>
                      <a:pPr algn="l">
                        <a:lnSpc>
                          <a:spcPct val="125000"/>
                        </a:lnSpc>
                        <a:spcAft>
                          <a:spcPts val="0"/>
                        </a:spcAft>
                      </a:pPr>
                      <a:r>
                        <a:rPr lang="en-US" sz="2800" kern="0">
                          <a:effectLst/>
                          <a:latin typeface="宋体"/>
                          <a:ea typeface="宋体"/>
                        </a:rPr>
                        <a:t>10:30-10:45</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l">
                        <a:lnSpc>
                          <a:spcPct val="125000"/>
                        </a:lnSpc>
                        <a:spcAft>
                          <a:spcPts val="0"/>
                        </a:spcAft>
                      </a:pPr>
                      <a:r>
                        <a:rPr lang="zh-CN" sz="2800" kern="0" dirty="0" smtClean="0">
                          <a:effectLst/>
                          <a:latin typeface="Times New Roman"/>
                          <a:ea typeface="宋体"/>
                        </a:rPr>
                        <a:t>休息</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ctr">
                        <a:lnSpc>
                          <a:spcPct val="125000"/>
                        </a:lnSpc>
                        <a:spcAft>
                          <a:spcPts val="0"/>
                        </a:spcAft>
                      </a:pPr>
                      <a:r>
                        <a:rPr lang="en-US" sz="2800" kern="0">
                          <a:effectLst/>
                          <a:latin typeface="宋体"/>
                          <a:ea typeface="宋体"/>
                        </a:rPr>
                        <a:t> </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r>
              <a:tr h="589568">
                <a:tc>
                  <a:txBody>
                    <a:bodyPr/>
                    <a:lstStyle/>
                    <a:p>
                      <a:pPr algn="l">
                        <a:lnSpc>
                          <a:spcPct val="125000"/>
                        </a:lnSpc>
                        <a:spcAft>
                          <a:spcPts val="0"/>
                        </a:spcAft>
                      </a:pPr>
                      <a:r>
                        <a:rPr lang="en-US" sz="2800" kern="0">
                          <a:effectLst/>
                          <a:latin typeface="宋体"/>
                          <a:ea typeface="宋体"/>
                        </a:rPr>
                        <a:t>10:45-12:00</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l">
                        <a:lnSpc>
                          <a:spcPct val="125000"/>
                        </a:lnSpc>
                        <a:spcAft>
                          <a:spcPts val="0"/>
                        </a:spcAft>
                      </a:pPr>
                      <a:r>
                        <a:rPr lang="zh-CN" sz="2800" kern="0">
                          <a:effectLst/>
                          <a:latin typeface="Times New Roman"/>
                          <a:ea typeface="宋体"/>
                        </a:rPr>
                        <a:t>全面预算软件填报功能讲解</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ctr">
                        <a:lnSpc>
                          <a:spcPct val="125000"/>
                        </a:lnSpc>
                        <a:spcAft>
                          <a:spcPts val="0"/>
                        </a:spcAft>
                      </a:pPr>
                      <a:r>
                        <a:rPr lang="zh-CN" sz="2800" kern="0">
                          <a:effectLst/>
                          <a:latin typeface="Times New Roman"/>
                          <a:ea typeface="宋体"/>
                        </a:rPr>
                        <a:t>张孟怀</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r>
              <a:tr h="589568">
                <a:tc>
                  <a:txBody>
                    <a:bodyPr/>
                    <a:lstStyle/>
                    <a:p>
                      <a:pPr algn="l">
                        <a:lnSpc>
                          <a:spcPct val="125000"/>
                        </a:lnSpc>
                        <a:spcAft>
                          <a:spcPts val="0"/>
                        </a:spcAft>
                      </a:pPr>
                      <a:r>
                        <a:rPr lang="en-US" sz="2800" kern="0">
                          <a:effectLst/>
                          <a:latin typeface="宋体"/>
                          <a:ea typeface="宋体"/>
                        </a:rPr>
                        <a:t>12:00-13:00</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l">
                        <a:lnSpc>
                          <a:spcPct val="125000"/>
                        </a:lnSpc>
                        <a:spcAft>
                          <a:spcPts val="0"/>
                        </a:spcAft>
                      </a:pPr>
                      <a:r>
                        <a:rPr lang="zh-CN" sz="2800" kern="0" dirty="0" smtClean="0">
                          <a:effectLst/>
                          <a:latin typeface="Times New Roman"/>
                          <a:ea typeface="宋体"/>
                        </a:rPr>
                        <a:t>午餐</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ctr">
                        <a:lnSpc>
                          <a:spcPct val="125000"/>
                        </a:lnSpc>
                        <a:spcAft>
                          <a:spcPts val="0"/>
                        </a:spcAft>
                      </a:pPr>
                      <a:r>
                        <a:rPr lang="en-US" sz="2800" kern="0">
                          <a:effectLst/>
                          <a:latin typeface="宋体"/>
                          <a:ea typeface="宋体"/>
                        </a:rPr>
                        <a:t> </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r>
              <a:tr h="526174">
                <a:tc>
                  <a:txBody>
                    <a:bodyPr/>
                    <a:lstStyle/>
                    <a:p>
                      <a:pPr algn="l">
                        <a:lnSpc>
                          <a:spcPct val="125000"/>
                        </a:lnSpc>
                        <a:spcAft>
                          <a:spcPts val="0"/>
                        </a:spcAft>
                      </a:pPr>
                      <a:r>
                        <a:rPr lang="en-US" sz="2800" kern="0">
                          <a:effectLst/>
                          <a:latin typeface="宋体"/>
                          <a:ea typeface="宋体"/>
                        </a:rPr>
                        <a:t>15:00-16:00</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l">
                        <a:lnSpc>
                          <a:spcPct val="125000"/>
                        </a:lnSpc>
                        <a:spcAft>
                          <a:spcPts val="0"/>
                        </a:spcAft>
                      </a:pPr>
                      <a:r>
                        <a:rPr lang="zh-CN" sz="2800" kern="0" dirty="0">
                          <a:effectLst/>
                          <a:latin typeface="Times New Roman"/>
                          <a:ea typeface="宋体"/>
                        </a:rPr>
                        <a:t>全面预算软件审批、统计</a:t>
                      </a:r>
                      <a:r>
                        <a:rPr lang="zh-CN" sz="2800" kern="0" dirty="0" smtClean="0">
                          <a:effectLst/>
                          <a:latin typeface="Times New Roman"/>
                          <a:ea typeface="宋体"/>
                        </a:rPr>
                        <a:t>功能解</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ctr">
                        <a:lnSpc>
                          <a:spcPct val="125000"/>
                        </a:lnSpc>
                        <a:spcAft>
                          <a:spcPts val="0"/>
                        </a:spcAft>
                      </a:pPr>
                      <a:r>
                        <a:rPr lang="zh-CN" sz="2800" kern="0">
                          <a:effectLst/>
                          <a:latin typeface="Times New Roman"/>
                          <a:ea typeface="宋体"/>
                        </a:rPr>
                        <a:t>龚继霞</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r>
              <a:tr h="589568">
                <a:tc>
                  <a:txBody>
                    <a:bodyPr/>
                    <a:lstStyle/>
                    <a:p>
                      <a:pPr algn="l">
                        <a:lnSpc>
                          <a:spcPct val="125000"/>
                        </a:lnSpc>
                        <a:spcAft>
                          <a:spcPts val="0"/>
                        </a:spcAft>
                      </a:pPr>
                      <a:r>
                        <a:rPr lang="en-US" sz="2800" kern="0">
                          <a:effectLst/>
                          <a:latin typeface="宋体"/>
                          <a:ea typeface="宋体"/>
                        </a:rPr>
                        <a:t>16:00-18:00</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l">
                        <a:lnSpc>
                          <a:spcPct val="125000"/>
                        </a:lnSpc>
                        <a:spcAft>
                          <a:spcPts val="0"/>
                        </a:spcAft>
                      </a:pPr>
                      <a:r>
                        <a:rPr lang="zh-CN" sz="2800" kern="0">
                          <a:effectLst/>
                          <a:latin typeface="Times New Roman"/>
                          <a:ea typeface="宋体"/>
                        </a:rPr>
                        <a:t>系统实际操作及讨论</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ctr">
                        <a:lnSpc>
                          <a:spcPct val="125000"/>
                        </a:lnSpc>
                        <a:spcAft>
                          <a:spcPts val="0"/>
                        </a:spcAft>
                      </a:pPr>
                      <a:r>
                        <a:rPr lang="zh-CN" sz="2800" kern="0">
                          <a:effectLst/>
                          <a:latin typeface="Times New Roman"/>
                          <a:ea typeface="宋体"/>
                        </a:rPr>
                        <a:t>龚继霞</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r>
              <a:tr h="589568">
                <a:tc>
                  <a:txBody>
                    <a:bodyPr/>
                    <a:lstStyle/>
                    <a:p>
                      <a:pPr algn="l">
                        <a:lnSpc>
                          <a:spcPct val="125000"/>
                        </a:lnSpc>
                        <a:spcAft>
                          <a:spcPts val="0"/>
                        </a:spcAft>
                      </a:pPr>
                      <a:r>
                        <a:rPr lang="en-US" sz="2800" kern="0">
                          <a:effectLst/>
                          <a:latin typeface="宋体"/>
                          <a:ea typeface="宋体"/>
                        </a:rPr>
                        <a:t>18:30</a:t>
                      </a:r>
                      <a:endParaRPr lang="zh-CN" sz="1800" kern="10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l">
                        <a:lnSpc>
                          <a:spcPct val="125000"/>
                        </a:lnSpc>
                        <a:spcAft>
                          <a:spcPts val="0"/>
                        </a:spcAft>
                      </a:pPr>
                      <a:r>
                        <a:rPr lang="zh-CN" sz="2800" kern="0" dirty="0" smtClean="0">
                          <a:effectLst/>
                          <a:latin typeface="Times New Roman"/>
                          <a:ea typeface="宋体"/>
                        </a:rPr>
                        <a:t>晚宴</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c>
                  <a:txBody>
                    <a:bodyPr/>
                    <a:lstStyle/>
                    <a:p>
                      <a:pPr algn="l">
                        <a:lnSpc>
                          <a:spcPct val="125000"/>
                        </a:lnSpc>
                        <a:spcAft>
                          <a:spcPts val="0"/>
                        </a:spcAft>
                      </a:pPr>
                      <a:r>
                        <a:rPr lang="en-US" sz="2800" kern="0" dirty="0">
                          <a:effectLst/>
                          <a:latin typeface="宋体"/>
                          <a:ea typeface="宋体"/>
                        </a:rPr>
                        <a:t> </a:t>
                      </a:r>
                      <a:endParaRPr lang="zh-CN" sz="1800" kern="100" dirty="0">
                        <a:effectLst/>
                        <a:latin typeface="Times New Roman"/>
                        <a:ea typeface="宋体"/>
                      </a:endParaRPr>
                    </a:p>
                  </a:txBody>
                  <a:tcPr marL="68580" marR="68580" marT="0" marB="0" anchor="b">
                    <a:lnL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L>
                    <a:lnR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R>
                    <a:lnT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T>
                    <a:lnB w="12700" cap="flat" cmpd="sng" algn="ctr">
                      <a:solidFill>
                        <a:srgbClr xmlns:mc="http://schemas.openxmlformats.org/markup-compatibility/2006" xmlns:a14="http://schemas.microsoft.com/office/drawing/2010/main" val="000000" mc:Ignorable=""/>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0459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全面预算流程总览</a:t>
            </a:r>
            <a:endParaRPr lang="zh-CN" altLang="en-US" dirty="0"/>
          </a:p>
        </p:txBody>
      </p:sp>
      <p:sp>
        <p:nvSpPr>
          <p:cNvPr id="3" name="内容占位符 2"/>
          <p:cNvSpPr>
            <a:spLocks noGrp="1"/>
          </p:cNvSpPr>
          <p:nvPr>
            <p:ph idx="1"/>
          </p:nvPr>
        </p:nvSpPr>
        <p:spPr/>
        <p:txBody>
          <a:bodyPr/>
          <a:lstStyle/>
          <a:p>
            <a:endParaRPr lang="zh-CN" altLang="en-US"/>
          </a:p>
        </p:txBody>
      </p:sp>
      <p:sp>
        <p:nvSpPr>
          <p:cNvPr id="4" name="Rectangle 3"/>
          <p:cNvSpPr>
            <a:spLocks noChangeArrowheads="1"/>
          </p:cNvSpPr>
          <p:nvPr/>
        </p:nvSpPr>
        <p:spPr bwMode="auto">
          <a:xfrm>
            <a:off x="533400" y="2811463"/>
            <a:ext cx="1587500" cy="1195387"/>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solidFill>
                <a:effectLst/>
                <a:uLnTx/>
                <a:uFillTx/>
                <a:latin typeface="Times New Roman" pitchFamily="18" charset="0"/>
                <a:ea typeface="华文楷体" pitchFamily="2" charset="-122"/>
              </a:rPr>
              <a:t>确定公司的战略</a:t>
            </a:r>
          </a:p>
        </p:txBody>
      </p:sp>
      <p:sp>
        <p:nvSpPr>
          <p:cNvPr id="5" name="Rectangle 4"/>
          <p:cNvSpPr>
            <a:spLocks noChangeArrowheads="1"/>
          </p:cNvSpPr>
          <p:nvPr/>
        </p:nvSpPr>
        <p:spPr bwMode="auto">
          <a:xfrm>
            <a:off x="2667000" y="2811463"/>
            <a:ext cx="1587500" cy="1195387"/>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anchor="ctr"/>
          <a:lstStyle/>
          <a:p>
            <a:r>
              <a:rPr lang="zh-CN" altLang="en-US" sz="2000" b="1" kern="0">
                <a:solidFill>
                  <a:sysClr val="windowText" lastClr="000000"/>
                </a:solidFill>
                <a:latin typeface="Times New Roman" pitchFamily="18" charset="0"/>
                <a:ea typeface="华文楷体" pitchFamily="2" charset="-122"/>
              </a:rPr>
              <a:t>编制公司的年度预算</a:t>
            </a:r>
          </a:p>
        </p:txBody>
      </p:sp>
      <p:sp>
        <p:nvSpPr>
          <p:cNvPr id="6" name="Rectangle 5"/>
          <p:cNvSpPr>
            <a:spLocks noChangeArrowheads="1"/>
          </p:cNvSpPr>
          <p:nvPr/>
        </p:nvSpPr>
        <p:spPr bwMode="auto">
          <a:xfrm>
            <a:off x="4832350" y="2811463"/>
            <a:ext cx="1587500" cy="1195387"/>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anchor="ctr"/>
          <a:lstStyle/>
          <a:p>
            <a:r>
              <a:rPr lang="zh-CN" altLang="en-US" sz="2000" b="1" kern="0">
                <a:solidFill>
                  <a:sysClr val="windowText" lastClr="000000"/>
                </a:solidFill>
                <a:latin typeface="Times New Roman" pitchFamily="18" charset="0"/>
                <a:ea typeface="华文楷体" pitchFamily="2" charset="-122"/>
              </a:rPr>
              <a:t>审批公司的年度预算</a:t>
            </a:r>
          </a:p>
        </p:txBody>
      </p:sp>
      <p:sp>
        <p:nvSpPr>
          <p:cNvPr id="7" name="Rectangle 6"/>
          <p:cNvSpPr>
            <a:spLocks noChangeArrowheads="1"/>
          </p:cNvSpPr>
          <p:nvPr/>
        </p:nvSpPr>
        <p:spPr bwMode="auto">
          <a:xfrm>
            <a:off x="6997700" y="2811463"/>
            <a:ext cx="1587500" cy="1195387"/>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anchor="ctr"/>
          <a:lstStyle/>
          <a:p>
            <a:r>
              <a:rPr lang="zh-CN" altLang="en-US" sz="2000" b="1" kern="0">
                <a:solidFill>
                  <a:sysClr val="windowText" lastClr="000000"/>
                </a:solidFill>
                <a:latin typeface="Times New Roman" pitchFamily="18" charset="0"/>
                <a:ea typeface="华文楷体" pitchFamily="2" charset="-122"/>
              </a:rPr>
              <a:t>预算的执行监控和调整</a:t>
            </a:r>
          </a:p>
        </p:txBody>
      </p:sp>
      <p:sp>
        <p:nvSpPr>
          <p:cNvPr id="8" name="AutoShape 7"/>
          <p:cNvSpPr>
            <a:spLocks noChangeArrowheads="1"/>
          </p:cNvSpPr>
          <p:nvPr/>
        </p:nvSpPr>
        <p:spPr bwMode="auto">
          <a:xfrm>
            <a:off x="2133600" y="3300413"/>
            <a:ext cx="533400" cy="215900"/>
          </a:xfrm>
          <a:custGeom>
            <a:avLst/>
            <a:gdLst>
              <a:gd name="T0" fmla="*/ 400050 w 21600"/>
              <a:gd name="T1" fmla="*/ 0 h 21600"/>
              <a:gd name="T2" fmla="*/ 0 w 21600"/>
              <a:gd name="T3" fmla="*/ 107950 h 21600"/>
              <a:gd name="T4" fmla="*/ 400050 w 21600"/>
              <a:gd name="T5" fmla="*/ 215900 h 21600"/>
              <a:gd name="T6" fmla="*/ 533400 w 21600"/>
              <a:gd name="T7" fmla="*/ 10795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ln/>
          <a:extLst/>
        </p:spPr>
        <p:style>
          <a:lnRef idx="3">
            <a:schemeClr val="lt1"/>
          </a:lnRef>
          <a:fillRef idx="1">
            <a:schemeClr val="accent6"/>
          </a:fillRef>
          <a:effectRef idx="1">
            <a:schemeClr val="accent6"/>
          </a:effectRef>
          <a:fontRef idx="minor">
            <a:schemeClr val="lt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AutoShape 8"/>
          <p:cNvSpPr>
            <a:spLocks noChangeArrowheads="1"/>
          </p:cNvSpPr>
          <p:nvPr/>
        </p:nvSpPr>
        <p:spPr bwMode="auto">
          <a:xfrm>
            <a:off x="6477000" y="3300413"/>
            <a:ext cx="533400" cy="215900"/>
          </a:xfrm>
          <a:custGeom>
            <a:avLst/>
            <a:gdLst>
              <a:gd name="T0" fmla="*/ 400050 w 21600"/>
              <a:gd name="T1" fmla="*/ 0 h 21600"/>
              <a:gd name="T2" fmla="*/ 0 w 21600"/>
              <a:gd name="T3" fmla="*/ 107950 h 21600"/>
              <a:gd name="T4" fmla="*/ 400050 w 21600"/>
              <a:gd name="T5" fmla="*/ 215900 h 21600"/>
              <a:gd name="T6" fmla="*/ 533400 w 21600"/>
              <a:gd name="T7" fmla="*/ 10795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style>
          <a:lnRef idx="3">
            <a:schemeClr val="lt1"/>
          </a:lnRef>
          <a:fillRef idx="1">
            <a:schemeClr val="accent6"/>
          </a:fillRef>
          <a:effectRef idx="1">
            <a:schemeClr val="accent6"/>
          </a:effectRef>
          <a:fontRef idx="minor">
            <a:schemeClr val="lt1"/>
          </a:fontRef>
        </p:style>
        <p:txBody>
          <a:bodyPr wrap="none" anchor="ctr"/>
          <a:lstStyle/>
          <a:p>
            <a:endParaRPr lang="zh-CN" altLang="en-US" kern="0">
              <a:solidFill>
                <a:sysClr val="windowText" lastClr="000000"/>
              </a:solidFill>
            </a:endParaRPr>
          </a:p>
        </p:txBody>
      </p:sp>
      <p:sp>
        <p:nvSpPr>
          <p:cNvPr id="10" name="AutoShape 9"/>
          <p:cNvSpPr>
            <a:spLocks noChangeArrowheads="1"/>
          </p:cNvSpPr>
          <p:nvPr/>
        </p:nvSpPr>
        <p:spPr bwMode="auto">
          <a:xfrm>
            <a:off x="4305300" y="3300413"/>
            <a:ext cx="533400" cy="215900"/>
          </a:xfrm>
          <a:custGeom>
            <a:avLst/>
            <a:gdLst>
              <a:gd name="T0" fmla="*/ 400050 w 21600"/>
              <a:gd name="T1" fmla="*/ 0 h 21600"/>
              <a:gd name="T2" fmla="*/ 0 w 21600"/>
              <a:gd name="T3" fmla="*/ 107950 h 21600"/>
              <a:gd name="T4" fmla="*/ 400050 w 21600"/>
              <a:gd name="T5" fmla="*/ 215900 h 21600"/>
              <a:gd name="T6" fmla="*/ 533400 w 21600"/>
              <a:gd name="T7" fmla="*/ 10795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style>
          <a:lnRef idx="3">
            <a:schemeClr val="lt1"/>
          </a:lnRef>
          <a:fillRef idx="1">
            <a:schemeClr val="accent6"/>
          </a:fillRef>
          <a:effectRef idx="1">
            <a:schemeClr val="accent6"/>
          </a:effectRef>
          <a:fontRef idx="minor">
            <a:schemeClr val="lt1"/>
          </a:fontRef>
        </p:style>
        <p:txBody>
          <a:bodyPr wrap="none" anchor="ctr"/>
          <a:lstStyle/>
          <a:p>
            <a:endParaRPr lang="zh-CN" altLang="en-US" kern="0">
              <a:solidFill>
                <a:sysClr val="windowText" lastClr="000000"/>
              </a:solidFill>
            </a:endParaRPr>
          </a:p>
        </p:txBody>
      </p:sp>
      <p:sp>
        <p:nvSpPr>
          <p:cNvPr id="11" name="Text Box 10"/>
          <p:cNvSpPr txBox="1">
            <a:spLocks noChangeArrowheads="1"/>
          </p:cNvSpPr>
          <p:nvPr/>
        </p:nvSpPr>
        <p:spPr bwMode="auto">
          <a:xfrm>
            <a:off x="2994025" y="4848225"/>
            <a:ext cx="2927350" cy="3667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r>
              <a:rPr lang="zh-CN" altLang="en-US" b="1">
                <a:latin typeface="华文楷体" pitchFamily="2" charset="-122"/>
                <a:ea typeface="华文楷体" pitchFamily="2" charset="-122"/>
              </a:rPr>
              <a:t>预算执行结果对战略的指导</a:t>
            </a:r>
          </a:p>
        </p:txBody>
      </p:sp>
      <p:cxnSp>
        <p:nvCxnSpPr>
          <p:cNvPr id="12" name="AutoShape 11"/>
          <p:cNvCxnSpPr>
            <a:cxnSpLocks noChangeShapeType="1"/>
            <a:stCxn id="7" idx="2"/>
            <a:endCxn id="4" idx="2"/>
          </p:cNvCxnSpPr>
          <p:nvPr/>
        </p:nvCxnSpPr>
        <p:spPr bwMode="auto">
          <a:xfrm rot="5400000">
            <a:off x="4558506" y="775494"/>
            <a:ext cx="1588" cy="6464300"/>
          </a:xfrm>
          <a:prstGeom prst="bentConnector3">
            <a:avLst>
              <a:gd name="adj1" fmla="val 50099986"/>
            </a:avLst>
          </a:prstGeom>
          <a:ln/>
          <a:ex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2764062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预算管理体系</a:t>
            </a:r>
            <a:endParaRPr lang="zh-CN" altLang="en-US" dirty="0"/>
          </a:p>
        </p:txBody>
      </p:sp>
      <p:sp>
        <p:nvSpPr>
          <p:cNvPr id="3" name="内容占位符 2"/>
          <p:cNvSpPr>
            <a:spLocks noGrp="1"/>
          </p:cNvSpPr>
          <p:nvPr>
            <p:ph idx="1"/>
          </p:nvPr>
        </p:nvSpPr>
        <p:spPr/>
        <p:txBody>
          <a:bodyPr/>
          <a:lstStyle/>
          <a:p>
            <a:endParaRPr lang="zh-CN" altLang="en-US"/>
          </a:p>
        </p:txBody>
      </p:sp>
      <p:grpSp>
        <p:nvGrpSpPr>
          <p:cNvPr id="4" name="组合 3"/>
          <p:cNvGrpSpPr/>
          <p:nvPr/>
        </p:nvGrpSpPr>
        <p:grpSpPr>
          <a:xfrm>
            <a:off x="357158" y="4572007"/>
            <a:ext cx="8501122" cy="1571635"/>
            <a:chOff x="357158" y="1285860"/>
            <a:chExt cx="8501122" cy="1063745"/>
          </a:xfrm>
        </p:grpSpPr>
        <p:grpSp>
          <p:nvGrpSpPr>
            <p:cNvPr id="5" name="组合 4"/>
            <p:cNvGrpSpPr/>
            <p:nvPr/>
          </p:nvGrpSpPr>
          <p:grpSpPr>
            <a:xfrm>
              <a:off x="357158" y="1285860"/>
              <a:ext cx="8501122" cy="1063745"/>
              <a:chOff x="357158" y="1428736"/>
              <a:chExt cx="8501122" cy="1063745"/>
            </a:xfrm>
          </p:grpSpPr>
          <p:sp>
            <p:nvSpPr>
              <p:cNvPr id="7" name="圆角矩形 2"/>
              <p:cNvSpPr/>
              <p:nvPr/>
            </p:nvSpPr>
            <p:spPr>
              <a:xfrm>
                <a:off x="357158" y="1571612"/>
                <a:ext cx="8501122" cy="857256"/>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3"/>
              <p:cNvSpPr/>
              <p:nvPr/>
            </p:nvSpPr>
            <p:spPr>
              <a:xfrm>
                <a:off x="571472" y="1428736"/>
                <a:ext cx="1714512" cy="1063745"/>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t>预算管</a:t>
                </a:r>
                <a:endParaRPr lang="en-US" altLang="zh-CN" sz="2200" dirty="0" smtClean="0"/>
              </a:p>
              <a:p>
                <a:pPr algn="ctr"/>
                <a:r>
                  <a:rPr lang="zh-CN" altLang="en-US" sz="2200" dirty="0" smtClean="0"/>
                  <a:t>理流程</a:t>
                </a:r>
                <a:endParaRPr lang="zh-CN" altLang="en-US" sz="2200" dirty="0"/>
              </a:p>
            </p:txBody>
          </p:sp>
        </p:grpSp>
        <p:sp>
          <p:nvSpPr>
            <p:cNvPr id="6" name="TextBox 5"/>
            <p:cNvSpPr txBox="1"/>
            <p:nvPr/>
          </p:nvSpPr>
          <p:spPr>
            <a:xfrm>
              <a:off x="2357422" y="1493532"/>
              <a:ext cx="6357981" cy="812430"/>
            </a:xfrm>
            <a:prstGeom prst="rect">
              <a:avLst/>
            </a:prstGeom>
            <a:noFill/>
          </p:spPr>
          <p:txBody>
            <a:bodyPr wrap="square" rtlCol="0">
              <a:spAutoFit/>
            </a:bodyPr>
            <a:lstStyle/>
            <a:p>
              <a:pPr>
                <a:buClr>
                  <a:schemeClr val="bg1"/>
                </a:buClr>
                <a:buFont typeface="Wingdings" pitchFamily="2" charset="2"/>
                <a:buChar char="p"/>
              </a:pPr>
              <a:r>
                <a:rPr lang="zh-CN" altLang="en-US" dirty="0" smtClean="0"/>
                <a:t>采用“两上两下，上下结合”模式</a:t>
              </a:r>
            </a:p>
            <a:p>
              <a:pPr>
                <a:buClr>
                  <a:schemeClr val="bg1"/>
                </a:buClr>
                <a:buFont typeface="Wingdings" pitchFamily="2" charset="2"/>
                <a:buChar char="p"/>
              </a:pPr>
              <a:r>
                <a:rPr lang="zh-CN" altLang="en-US" dirty="0" smtClean="0"/>
                <a:t>结合“零基预算法”和“增量预算法”</a:t>
              </a:r>
            </a:p>
            <a:p>
              <a:pPr>
                <a:buClr>
                  <a:schemeClr val="bg1"/>
                </a:buClr>
                <a:buFont typeface="Wingdings" pitchFamily="2" charset="2"/>
                <a:buChar char="p"/>
              </a:pPr>
              <a:r>
                <a:rPr lang="zh-CN" altLang="en-US" dirty="0" smtClean="0"/>
                <a:t>按照“分级编制，逐级汇总，对口审核，统一协调”的程序</a:t>
              </a:r>
            </a:p>
            <a:p>
              <a:pPr>
                <a:buClr>
                  <a:schemeClr val="bg1"/>
                </a:buClr>
                <a:buFont typeface="Wingdings" pitchFamily="2" charset="2"/>
                <a:buChar char="p"/>
              </a:pPr>
              <a:r>
                <a:rPr lang="zh-CN" altLang="en-US" dirty="0" smtClean="0"/>
                <a:t>总部审核汇总后提交董事会审批并下达执行</a:t>
              </a:r>
              <a:endParaRPr lang="zh-CN" altLang="en-US" dirty="0"/>
            </a:p>
          </p:txBody>
        </p:sp>
      </p:grpSp>
      <p:cxnSp>
        <p:nvCxnSpPr>
          <p:cNvPr id="9" name="直接连接符 21"/>
          <p:cNvCxnSpPr/>
          <p:nvPr/>
        </p:nvCxnSpPr>
        <p:spPr>
          <a:xfrm rot="5400000">
            <a:off x="7179455" y="3679033"/>
            <a:ext cx="3929090" cy="1588"/>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8501090" y="2143116"/>
            <a:ext cx="500066" cy="3500462"/>
            <a:chOff x="8501090" y="2143116"/>
            <a:chExt cx="500066" cy="3500462"/>
          </a:xfrm>
        </p:grpSpPr>
        <p:cxnSp>
          <p:nvCxnSpPr>
            <p:cNvPr id="11" name="直接连接符 23"/>
            <p:cNvCxnSpPr/>
            <p:nvPr/>
          </p:nvCxnSpPr>
          <p:spPr>
            <a:xfrm>
              <a:off x="8501090" y="4500570"/>
              <a:ext cx="500066" cy="1588"/>
            </a:xfrm>
            <a:prstGeom prst="line">
              <a:avLst/>
            </a:prstGeom>
            <a:ln>
              <a:solidFill>
                <a:srgbClr xmlns:mc="http://schemas.openxmlformats.org/markup-compatibility/2006" xmlns:a14="http://schemas.microsoft.com/office/drawing/2010/main" val="00B050" mc:Ignorable=""/>
              </a:solidFill>
            </a:ln>
          </p:spPr>
          <p:style>
            <a:lnRef idx="1">
              <a:schemeClr val="accent1"/>
            </a:lnRef>
            <a:fillRef idx="0">
              <a:schemeClr val="accent1"/>
            </a:fillRef>
            <a:effectRef idx="0">
              <a:schemeClr val="accent1"/>
            </a:effectRef>
            <a:fontRef idx="minor">
              <a:schemeClr val="tx1"/>
            </a:fontRef>
          </p:style>
        </p:cxnSp>
        <p:cxnSp>
          <p:nvCxnSpPr>
            <p:cNvPr id="12" name="直接连接符 30"/>
            <p:cNvCxnSpPr/>
            <p:nvPr/>
          </p:nvCxnSpPr>
          <p:spPr>
            <a:xfrm rot="5400000">
              <a:off x="7250131" y="3892553"/>
              <a:ext cx="3500462" cy="1588"/>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33"/>
            <p:cNvCxnSpPr/>
            <p:nvPr/>
          </p:nvCxnSpPr>
          <p:spPr>
            <a:xfrm>
              <a:off x="8501090" y="2643182"/>
              <a:ext cx="500066" cy="1588"/>
            </a:xfrm>
            <a:prstGeom prst="line">
              <a:avLst/>
            </a:prstGeom>
            <a:ln>
              <a:solidFill>
                <a:srgbClr xmlns:mc="http://schemas.openxmlformats.org/markup-compatibility/2006" xmlns:a14="http://schemas.microsoft.com/office/drawing/2010/main" val="00B050" mc:Ignorable=""/>
              </a:solidFill>
            </a:ln>
          </p:spPr>
          <p:style>
            <a:lnRef idx="1">
              <a:schemeClr val="accent1"/>
            </a:lnRef>
            <a:fillRef idx="0">
              <a:schemeClr val="accent1"/>
            </a:fillRef>
            <a:effectRef idx="0">
              <a:schemeClr val="accent1"/>
            </a:effectRef>
            <a:fontRef idx="minor">
              <a:schemeClr val="tx1"/>
            </a:fontRef>
          </p:style>
        </p:cxnSp>
        <p:sp>
          <p:nvSpPr>
            <p:cNvPr id="14" name="矩形 35"/>
            <p:cNvSpPr/>
            <p:nvPr/>
          </p:nvSpPr>
          <p:spPr>
            <a:xfrm>
              <a:off x="8786842" y="2571744"/>
              <a:ext cx="142876" cy="142876"/>
            </a:xfrm>
            <a:prstGeom prst="rect">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6"/>
            <p:cNvSpPr/>
            <p:nvPr/>
          </p:nvSpPr>
          <p:spPr>
            <a:xfrm>
              <a:off x="8786842" y="4429132"/>
              <a:ext cx="142876" cy="142876"/>
            </a:xfrm>
            <a:prstGeom prst="rect">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41224" y="1438260"/>
            <a:ext cx="8517056" cy="1143008"/>
            <a:chOff x="341224" y="1438260"/>
            <a:chExt cx="8517056" cy="1143008"/>
          </a:xfrm>
        </p:grpSpPr>
        <p:grpSp>
          <p:nvGrpSpPr>
            <p:cNvPr id="17" name="组合 16"/>
            <p:cNvGrpSpPr/>
            <p:nvPr/>
          </p:nvGrpSpPr>
          <p:grpSpPr>
            <a:xfrm>
              <a:off x="357158" y="1438260"/>
              <a:ext cx="8501122" cy="1143008"/>
              <a:chOff x="357158" y="1285860"/>
              <a:chExt cx="8501122" cy="1143008"/>
            </a:xfrm>
          </p:grpSpPr>
          <p:grpSp>
            <p:nvGrpSpPr>
              <p:cNvPr id="19" name="组合 7"/>
              <p:cNvGrpSpPr/>
              <p:nvPr/>
            </p:nvGrpSpPr>
            <p:grpSpPr>
              <a:xfrm>
                <a:off x="357158" y="1285860"/>
                <a:ext cx="8501122" cy="1143008"/>
                <a:chOff x="357158" y="1428736"/>
                <a:chExt cx="8501122" cy="1143008"/>
              </a:xfrm>
            </p:grpSpPr>
            <p:sp>
              <p:nvSpPr>
                <p:cNvPr id="21" name="圆角矩形 2"/>
                <p:cNvSpPr/>
                <p:nvPr/>
              </p:nvSpPr>
              <p:spPr>
                <a:xfrm>
                  <a:off x="357158" y="1571612"/>
                  <a:ext cx="8501122" cy="857256"/>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圆角矩形 19"/>
                <p:cNvSpPr/>
                <p:nvPr/>
              </p:nvSpPr>
              <p:spPr>
                <a:xfrm>
                  <a:off x="571472" y="1428736"/>
                  <a:ext cx="1714512" cy="1143008"/>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t>预算组织机构和制度</a:t>
                  </a:r>
                  <a:endParaRPr lang="zh-CN" altLang="en-US" sz="2200" dirty="0"/>
                </a:p>
              </p:txBody>
            </p:sp>
          </p:grpSp>
          <p:sp>
            <p:nvSpPr>
              <p:cNvPr id="20" name="TextBox 19"/>
              <p:cNvSpPr txBox="1"/>
              <p:nvPr/>
            </p:nvSpPr>
            <p:spPr>
              <a:xfrm>
                <a:off x="2357422" y="1643050"/>
                <a:ext cx="6357981" cy="646331"/>
              </a:xfrm>
              <a:prstGeom prst="rect">
                <a:avLst/>
              </a:prstGeom>
              <a:noFill/>
            </p:spPr>
            <p:txBody>
              <a:bodyPr wrap="square" rtlCol="0">
                <a:spAutoFit/>
              </a:bodyPr>
              <a:lstStyle/>
              <a:p>
                <a:pPr>
                  <a:buClr>
                    <a:schemeClr val="bg1"/>
                  </a:buClr>
                  <a:buFont typeface="Wingdings" pitchFamily="2" charset="2"/>
                  <a:buChar char="p"/>
                </a:pPr>
                <a:r>
                  <a:rPr lang="zh-CN" altLang="en-US" dirty="0" smtClean="0">
                    <a:solidFill>
                      <a:schemeClr val="tx1">
                        <a:lumMod val="95000"/>
                        <a:lumOff val="5000"/>
                      </a:schemeClr>
                    </a:solidFill>
                  </a:rPr>
                  <a:t>公司成立预算管理委员会，下设预算管理办公室，隶属财务部。 </a:t>
                </a:r>
              </a:p>
            </p:txBody>
          </p:sp>
        </p:grpSp>
        <p:sp>
          <p:nvSpPr>
            <p:cNvPr id="18" name="TextBox 17"/>
            <p:cNvSpPr txBox="1"/>
            <p:nvPr/>
          </p:nvSpPr>
          <p:spPr>
            <a:xfrm>
              <a:off x="341224" y="1785926"/>
              <a:ext cx="301686" cy="369332"/>
            </a:xfrm>
            <a:prstGeom prst="rect">
              <a:avLst/>
            </a:prstGeom>
            <a:noFill/>
          </p:spPr>
          <p:txBody>
            <a:bodyPr wrap="none" rtlCol="0">
              <a:spAutoFit/>
            </a:bodyPr>
            <a:lstStyle/>
            <a:p>
              <a:r>
                <a:rPr lang="en-US" altLang="zh-CN" dirty="0" smtClean="0">
                  <a:solidFill>
                    <a:srgbClr xmlns:mc="http://schemas.openxmlformats.org/markup-compatibility/2006" xmlns:a14="http://schemas.microsoft.com/office/drawing/2010/main" val="FFFF00" mc:Ignorable=""/>
                  </a:solidFill>
                </a:rPr>
                <a:t>1</a:t>
              </a:r>
              <a:endParaRPr lang="zh-CN" altLang="en-US" dirty="0">
                <a:solidFill>
                  <a:srgbClr xmlns:mc="http://schemas.openxmlformats.org/markup-compatibility/2006" xmlns:a14="http://schemas.microsoft.com/office/drawing/2010/main" val="FFFF00" mc:Ignorable=""/>
                </a:solidFill>
              </a:endParaRPr>
            </a:p>
          </p:txBody>
        </p:sp>
      </p:grpSp>
      <p:grpSp>
        <p:nvGrpSpPr>
          <p:cNvPr id="23" name="组合 22"/>
          <p:cNvGrpSpPr/>
          <p:nvPr/>
        </p:nvGrpSpPr>
        <p:grpSpPr>
          <a:xfrm>
            <a:off x="341224" y="2643182"/>
            <a:ext cx="8517056" cy="1857388"/>
            <a:chOff x="341224" y="2643182"/>
            <a:chExt cx="8517056" cy="1857388"/>
          </a:xfrm>
        </p:grpSpPr>
        <p:grpSp>
          <p:nvGrpSpPr>
            <p:cNvPr id="24" name="组合 23"/>
            <p:cNvGrpSpPr/>
            <p:nvPr/>
          </p:nvGrpSpPr>
          <p:grpSpPr>
            <a:xfrm>
              <a:off x="357158" y="2643182"/>
              <a:ext cx="8501122" cy="1857388"/>
              <a:chOff x="357158" y="3000372"/>
              <a:chExt cx="8501122" cy="1857388"/>
            </a:xfrm>
          </p:grpSpPr>
          <p:grpSp>
            <p:nvGrpSpPr>
              <p:cNvPr id="26" name="组合 25"/>
              <p:cNvGrpSpPr/>
              <p:nvPr/>
            </p:nvGrpSpPr>
            <p:grpSpPr>
              <a:xfrm>
                <a:off x="357158" y="3000372"/>
                <a:ext cx="8501122" cy="1857388"/>
                <a:chOff x="357158" y="3000372"/>
                <a:chExt cx="8501122" cy="1857388"/>
              </a:xfrm>
            </p:grpSpPr>
            <p:sp>
              <p:nvSpPr>
                <p:cNvPr id="28" name="圆角矩形 9"/>
                <p:cNvSpPr/>
                <p:nvPr/>
              </p:nvSpPr>
              <p:spPr>
                <a:xfrm>
                  <a:off x="357158" y="3143248"/>
                  <a:ext cx="8501122" cy="1500198"/>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10"/>
                <p:cNvSpPr/>
                <p:nvPr/>
              </p:nvSpPr>
              <p:spPr>
                <a:xfrm>
                  <a:off x="571472" y="3000372"/>
                  <a:ext cx="1714512" cy="1857388"/>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chemeClr val="bg1"/>
                      </a:solidFill>
                    </a:rPr>
                    <a:t>预算管</a:t>
                  </a:r>
                  <a:endParaRPr lang="en-US" altLang="zh-CN" sz="2200" dirty="0" smtClean="0">
                    <a:solidFill>
                      <a:schemeClr val="bg1"/>
                    </a:solidFill>
                  </a:endParaRPr>
                </a:p>
                <a:p>
                  <a:pPr algn="ctr"/>
                  <a:r>
                    <a:rPr lang="zh-CN" altLang="en-US" sz="2200" dirty="0" smtClean="0">
                      <a:solidFill>
                        <a:schemeClr val="bg1"/>
                      </a:solidFill>
                    </a:rPr>
                    <a:t>控模式 </a:t>
                  </a:r>
                  <a:endParaRPr lang="zh-CN" altLang="en-US" sz="2200" dirty="0">
                    <a:solidFill>
                      <a:schemeClr val="bg1"/>
                    </a:solidFill>
                  </a:endParaRPr>
                </a:p>
              </p:txBody>
            </p:sp>
          </p:grpSp>
          <p:sp>
            <p:nvSpPr>
              <p:cNvPr id="27" name="TextBox 26"/>
              <p:cNvSpPr txBox="1"/>
              <p:nvPr/>
            </p:nvSpPr>
            <p:spPr>
              <a:xfrm>
                <a:off x="2428860" y="3308994"/>
                <a:ext cx="6357981" cy="1477328"/>
              </a:xfrm>
              <a:prstGeom prst="rect">
                <a:avLst/>
              </a:prstGeom>
              <a:noFill/>
            </p:spPr>
            <p:txBody>
              <a:bodyPr wrap="square" rtlCol="0">
                <a:spAutoFit/>
              </a:bodyPr>
              <a:lstStyle/>
              <a:p>
                <a:pPr>
                  <a:buClr>
                    <a:schemeClr val="bg1"/>
                  </a:buClr>
                  <a:buFont typeface="Wingdings" pitchFamily="2" charset="2"/>
                  <a:buChar char="p"/>
                </a:pPr>
                <a:r>
                  <a:rPr lang="zh-CN" altLang="en-US" dirty="0" smtClean="0"/>
                  <a:t>按管理架构逐层管控</a:t>
                </a:r>
              </a:p>
              <a:p>
                <a:pPr>
                  <a:buClr>
                    <a:schemeClr val="bg1"/>
                  </a:buClr>
                  <a:buFont typeface="Wingdings" pitchFamily="2" charset="2"/>
                  <a:buChar char="p"/>
                </a:pPr>
                <a:r>
                  <a:rPr lang="zh-CN" altLang="en-US" dirty="0" smtClean="0"/>
                  <a:t>预算管理委员会统一负责</a:t>
                </a:r>
              </a:p>
              <a:p>
                <a:pPr>
                  <a:buClr>
                    <a:schemeClr val="bg1"/>
                  </a:buClr>
                  <a:buFont typeface="Wingdings" pitchFamily="2" charset="2"/>
                  <a:buChar char="p"/>
                </a:pPr>
                <a:r>
                  <a:rPr lang="zh-CN" altLang="en-US" dirty="0" smtClean="0"/>
                  <a:t>各专业对口管理</a:t>
                </a:r>
              </a:p>
              <a:p>
                <a:pPr>
                  <a:buClr>
                    <a:schemeClr val="bg1"/>
                  </a:buClr>
                  <a:buFont typeface="Wingdings" pitchFamily="2" charset="2"/>
                  <a:buChar char="p"/>
                </a:pPr>
                <a:r>
                  <a:rPr lang="zh-CN" altLang="en-US" dirty="0" smtClean="0"/>
                  <a:t>层层对下管控、层层对上负责</a:t>
                </a:r>
              </a:p>
              <a:p>
                <a:endParaRPr lang="zh-CN" altLang="en-US" dirty="0" smtClean="0">
                  <a:solidFill>
                    <a:schemeClr val="tx1">
                      <a:lumMod val="95000"/>
                      <a:lumOff val="5000"/>
                    </a:schemeClr>
                  </a:solidFill>
                </a:endParaRPr>
              </a:p>
            </p:txBody>
          </p:sp>
        </p:grpSp>
        <p:sp>
          <p:nvSpPr>
            <p:cNvPr id="25" name="TextBox 24"/>
            <p:cNvSpPr txBox="1"/>
            <p:nvPr/>
          </p:nvSpPr>
          <p:spPr>
            <a:xfrm>
              <a:off x="341224" y="3357562"/>
              <a:ext cx="301686" cy="369332"/>
            </a:xfrm>
            <a:prstGeom prst="rect">
              <a:avLst/>
            </a:prstGeom>
            <a:noFill/>
          </p:spPr>
          <p:txBody>
            <a:bodyPr wrap="none" rtlCol="0">
              <a:spAutoFit/>
            </a:bodyPr>
            <a:lstStyle/>
            <a:p>
              <a:r>
                <a:rPr lang="en-US" altLang="zh-CN" dirty="0" smtClean="0">
                  <a:solidFill>
                    <a:srgbClr xmlns:mc="http://schemas.openxmlformats.org/markup-compatibility/2006" xmlns:a14="http://schemas.microsoft.com/office/drawing/2010/main" val="FFFF00" mc:Ignorable=""/>
                  </a:solidFill>
                </a:rPr>
                <a:t>2</a:t>
              </a:r>
              <a:endParaRPr lang="zh-CN" altLang="en-US" dirty="0">
                <a:solidFill>
                  <a:srgbClr xmlns:mc="http://schemas.openxmlformats.org/markup-compatibility/2006" xmlns:a14="http://schemas.microsoft.com/office/drawing/2010/main" val="FFFF00" mc:Ignorable=""/>
                </a:solidFill>
              </a:endParaRPr>
            </a:p>
          </p:txBody>
        </p:sp>
      </p:grpSp>
      <p:sp>
        <p:nvSpPr>
          <p:cNvPr id="30" name="TextBox 29"/>
          <p:cNvSpPr txBox="1"/>
          <p:nvPr/>
        </p:nvSpPr>
        <p:spPr>
          <a:xfrm>
            <a:off x="341224" y="5214950"/>
            <a:ext cx="301686" cy="369332"/>
          </a:xfrm>
          <a:prstGeom prst="rect">
            <a:avLst/>
          </a:prstGeom>
          <a:noFill/>
        </p:spPr>
        <p:txBody>
          <a:bodyPr wrap="none" rtlCol="0">
            <a:spAutoFit/>
          </a:bodyPr>
          <a:lstStyle/>
          <a:p>
            <a:r>
              <a:rPr lang="en-US" altLang="zh-CN" dirty="0" smtClean="0">
                <a:solidFill>
                  <a:srgbClr xmlns:mc="http://schemas.openxmlformats.org/markup-compatibility/2006" xmlns:a14="http://schemas.microsoft.com/office/drawing/2010/main" val="FFFF00" mc:Ignorable=""/>
                </a:solidFill>
              </a:rPr>
              <a:t>3</a:t>
            </a:r>
            <a:endParaRPr lang="zh-CN" altLang="en-US" dirty="0">
              <a:solidFill>
                <a:srgbClr xmlns:mc="http://schemas.openxmlformats.org/markup-compatibility/2006" xmlns:a14="http://schemas.microsoft.com/office/drawing/2010/main" val="FFFF00" mc:Ignorable=""/>
              </a:solidFill>
            </a:endParaRPr>
          </a:p>
        </p:txBody>
      </p:sp>
    </p:spTree>
    <p:extLst>
      <p:ext uri="{BB962C8B-B14F-4D97-AF65-F5344CB8AC3E}">
        <p14:creationId xmlns:p14="http://schemas.microsoft.com/office/powerpoint/2010/main" val="66282363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预算管理体系（续）</a:t>
            </a:r>
            <a:endParaRPr lang="zh-CN" altLang="en-US" dirty="0"/>
          </a:p>
        </p:txBody>
      </p:sp>
      <p:sp>
        <p:nvSpPr>
          <p:cNvPr id="3" name="内容占位符 2"/>
          <p:cNvSpPr>
            <a:spLocks noGrp="1"/>
          </p:cNvSpPr>
          <p:nvPr>
            <p:ph idx="1"/>
          </p:nvPr>
        </p:nvSpPr>
        <p:spPr/>
        <p:txBody>
          <a:bodyPr/>
          <a:lstStyle/>
          <a:p>
            <a:endParaRPr lang="zh-CN" altLang="en-US"/>
          </a:p>
        </p:txBody>
      </p:sp>
      <p:grpSp>
        <p:nvGrpSpPr>
          <p:cNvPr id="4" name="组合 3"/>
          <p:cNvGrpSpPr/>
          <p:nvPr/>
        </p:nvGrpSpPr>
        <p:grpSpPr>
          <a:xfrm>
            <a:off x="341224" y="1357298"/>
            <a:ext cx="8517056" cy="1857388"/>
            <a:chOff x="341224" y="1438260"/>
            <a:chExt cx="8517056" cy="1143008"/>
          </a:xfrm>
        </p:grpSpPr>
        <p:grpSp>
          <p:nvGrpSpPr>
            <p:cNvPr id="5" name="组合 15"/>
            <p:cNvGrpSpPr/>
            <p:nvPr/>
          </p:nvGrpSpPr>
          <p:grpSpPr>
            <a:xfrm>
              <a:off x="357158" y="1438260"/>
              <a:ext cx="8501122" cy="1143008"/>
              <a:chOff x="357158" y="1285860"/>
              <a:chExt cx="8501122" cy="1143008"/>
            </a:xfrm>
          </p:grpSpPr>
          <p:grpSp>
            <p:nvGrpSpPr>
              <p:cNvPr id="7" name="组合 7"/>
              <p:cNvGrpSpPr/>
              <p:nvPr/>
            </p:nvGrpSpPr>
            <p:grpSpPr>
              <a:xfrm>
                <a:off x="357158" y="1285860"/>
                <a:ext cx="8501122" cy="1143008"/>
                <a:chOff x="357158" y="1428736"/>
                <a:chExt cx="8501122" cy="1143008"/>
              </a:xfrm>
            </p:grpSpPr>
            <p:sp>
              <p:nvSpPr>
                <p:cNvPr id="9" name="圆角矩形 2"/>
                <p:cNvSpPr/>
                <p:nvPr/>
              </p:nvSpPr>
              <p:spPr>
                <a:xfrm>
                  <a:off x="357158" y="1571612"/>
                  <a:ext cx="8501122" cy="857256"/>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圆角矩形 13"/>
                <p:cNvSpPr/>
                <p:nvPr/>
              </p:nvSpPr>
              <p:spPr>
                <a:xfrm>
                  <a:off x="571472" y="1428736"/>
                  <a:ext cx="1714512" cy="1143008"/>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t>预算编制内容及指标体系</a:t>
                  </a:r>
                  <a:endParaRPr lang="zh-CN" altLang="en-US" sz="2200" dirty="0"/>
                </a:p>
              </p:txBody>
            </p:sp>
          </p:grpSp>
          <p:sp>
            <p:nvSpPr>
              <p:cNvPr id="8" name="TextBox 7"/>
              <p:cNvSpPr txBox="1"/>
              <p:nvPr/>
            </p:nvSpPr>
            <p:spPr>
              <a:xfrm>
                <a:off x="2357422" y="1450190"/>
                <a:ext cx="6357981" cy="738664"/>
              </a:xfrm>
              <a:prstGeom prst="rect">
                <a:avLst/>
              </a:prstGeom>
              <a:noFill/>
            </p:spPr>
            <p:txBody>
              <a:bodyPr wrap="square" rtlCol="0">
                <a:spAutoFit/>
              </a:bodyPr>
              <a:lstStyle/>
              <a:p>
                <a:pPr>
                  <a:buClr>
                    <a:schemeClr val="bg1"/>
                  </a:buClr>
                  <a:buFont typeface="Wingdings" pitchFamily="2" charset="2"/>
                  <a:buChar char="p"/>
                </a:pPr>
                <a:r>
                  <a:rPr lang="zh-CN" altLang="en-US" dirty="0" smtClean="0"/>
                  <a:t>年度预算内容：财务预算、经营预算和资本预算（资本预算由战略规划部牵头负责）</a:t>
                </a:r>
              </a:p>
              <a:p>
                <a:pPr>
                  <a:buClr>
                    <a:schemeClr val="bg1"/>
                  </a:buClr>
                  <a:buFont typeface="Wingdings" pitchFamily="2" charset="2"/>
                  <a:buChar char="p"/>
                </a:pPr>
                <a:r>
                  <a:rPr lang="zh-CN" altLang="en-US" dirty="0" smtClean="0"/>
                  <a:t>确定各单位的边界条件和关键业绩指标</a:t>
                </a:r>
              </a:p>
              <a:p>
                <a:pPr>
                  <a:buClr>
                    <a:schemeClr val="bg1"/>
                  </a:buClr>
                  <a:buFont typeface="Wingdings" pitchFamily="2" charset="2"/>
                  <a:buChar char="p"/>
                </a:pPr>
                <a:r>
                  <a:rPr lang="zh-CN" altLang="en-US" dirty="0" smtClean="0"/>
                  <a:t>将预算目标层层分解下达</a:t>
                </a:r>
                <a:endParaRPr lang="zh-CN" altLang="en-US" dirty="0"/>
              </a:p>
            </p:txBody>
          </p:sp>
        </p:grpSp>
        <p:sp>
          <p:nvSpPr>
            <p:cNvPr id="6" name="TextBox 5"/>
            <p:cNvSpPr txBox="1"/>
            <p:nvPr/>
          </p:nvSpPr>
          <p:spPr>
            <a:xfrm>
              <a:off x="341224" y="1835802"/>
              <a:ext cx="301686" cy="283194"/>
            </a:xfrm>
            <a:prstGeom prst="rect">
              <a:avLst/>
            </a:prstGeom>
            <a:noFill/>
          </p:spPr>
          <p:txBody>
            <a:bodyPr wrap="none" rtlCol="0">
              <a:spAutoFit/>
            </a:bodyPr>
            <a:lstStyle/>
            <a:p>
              <a:r>
                <a:rPr lang="en-US" altLang="zh-CN" dirty="0" smtClean="0">
                  <a:solidFill>
                    <a:srgbClr xmlns:mc="http://schemas.openxmlformats.org/markup-compatibility/2006" xmlns:a14="http://schemas.microsoft.com/office/drawing/2010/main" val="FFFF00" mc:Ignorable=""/>
                  </a:solidFill>
                </a:rPr>
                <a:t>4</a:t>
              </a:r>
              <a:endParaRPr lang="zh-CN" altLang="en-US" dirty="0">
                <a:solidFill>
                  <a:srgbClr xmlns:mc="http://schemas.openxmlformats.org/markup-compatibility/2006" xmlns:a14="http://schemas.microsoft.com/office/drawing/2010/main" val="FFFF00" mc:Ignorable=""/>
                </a:solidFill>
              </a:endParaRPr>
            </a:p>
          </p:txBody>
        </p:sp>
      </p:grpSp>
      <p:grpSp>
        <p:nvGrpSpPr>
          <p:cNvPr id="11" name="组合 10"/>
          <p:cNvGrpSpPr/>
          <p:nvPr/>
        </p:nvGrpSpPr>
        <p:grpSpPr>
          <a:xfrm>
            <a:off x="357158" y="3286124"/>
            <a:ext cx="8501122" cy="1714512"/>
            <a:chOff x="357158" y="3000372"/>
            <a:chExt cx="8501122" cy="1857388"/>
          </a:xfrm>
        </p:grpSpPr>
        <p:grpSp>
          <p:nvGrpSpPr>
            <p:cNvPr id="12" name="组合 13"/>
            <p:cNvGrpSpPr/>
            <p:nvPr/>
          </p:nvGrpSpPr>
          <p:grpSpPr>
            <a:xfrm>
              <a:off x="357158" y="3000372"/>
              <a:ext cx="8501122" cy="1857388"/>
              <a:chOff x="357158" y="3000372"/>
              <a:chExt cx="8501122" cy="1857388"/>
            </a:xfrm>
          </p:grpSpPr>
          <p:sp>
            <p:nvSpPr>
              <p:cNvPr id="14" name="圆角矩形 18"/>
              <p:cNvSpPr/>
              <p:nvPr/>
            </p:nvSpPr>
            <p:spPr>
              <a:xfrm>
                <a:off x="357158" y="3143248"/>
                <a:ext cx="8501122" cy="1500198"/>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圆角矩形 19"/>
              <p:cNvSpPr/>
              <p:nvPr/>
            </p:nvSpPr>
            <p:spPr>
              <a:xfrm>
                <a:off x="571472" y="3000372"/>
                <a:ext cx="1714512" cy="1857388"/>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t>预算的分解、分析、反馈、控制和调整</a:t>
                </a:r>
                <a:endParaRPr lang="zh-CN" altLang="en-US" sz="2200" dirty="0">
                  <a:solidFill>
                    <a:schemeClr val="bg1"/>
                  </a:solidFill>
                </a:endParaRPr>
              </a:p>
            </p:txBody>
          </p:sp>
        </p:grpSp>
        <p:sp>
          <p:nvSpPr>
            <p:cNvPr id="13" name="TextBox 12"/>
            <p:cNvSpPr txBox="1"/>
            <p:nvPr/>
          </p:nvSpPr>
          <p:spPr>
            <a:xfrm>
              <a:off x="2428860" y="3505802"/>
              <a:ext cx="6357981" cy="1000274"/>
            </a:xfrm>
            <a:prstGeom prst="rect">
              <a:avLst/>
            </a:prstGeom>
            <a:noFill/>
          </p:spPr>
          <p:txBody>
            <a:bodyPr wrap="square" rtlCol="0">
              <a:spAutoFit/>
            </a:bodyPr>
            <a:lstStyle/>
            <a:p>
              <a:pPr>
                <a:buClr>
                  <a:schemeClr val="bg1"/>
                </a:buClr>
                <a:buFont typeface="Wingdings" pitchFamily="2" charset="2"/>
                <a:buChar char="p"/>
              </a:pPr>
              <a:r>
                <a:rPr lang="zh-CN" altLang="en-US" dirty="0" smtClean="0"/>
                <a:t>额度审批→执行差异分析→风险评估→整改落实</a:t>
              </a:r>
            </a:p>
            <a:p>
              <a:pPr>
                <a:buClr>
                  <a:schemeClr val="bg1"/>
                </a:buClr>
              </a:pPr>
              <a:r>
                <a:rPr lang="zh-CN" altLang="en-US" dirty="0" smtClean="0"/>
                <a:t>并及时逐级向上反馈</a:t>
              </a:r>
            </a:p>
            <a:p>
              <a:endParaRPr lang="zh-CN" altLang="en-US" dirty="0" smtClean="0">
                <a:solidFill>
                  <a:schemeClr val="tx1">
                    <a:lumMod val="95000"/>
                    <a:lumOff val="5000"/>
                  </a:schemeClr>
                </a:solidFill>
              </a:endParaRPr>
            </a:p>
          </p:txBody>
        </p:sp>
      </p:grpSp>
      <p:sp>
        <p:nvSpPr>
          <p:cNvPr id="16" name="TextBox 15"/>
          <p:cNvSpPr txBox="1"/>
          <p:nvPr/>
        </p:nvSpPr>
        <p:spPr>
          <a:xfrm>
            <a:off x="341224" y="3988362"/>
            <a:ext cx="301686" cy="369332"/>
          </a:xfrm>
          <a:prstGeom prst="rect">
            <a:avLst/>
          </a:prstGeom>
          <a:noFill/>
        </p:spPr>
        <p:txBody>
          <a:bodyPr wrap="none" rtlCol="0">
            <a:spAutoFit/>
          </a:bodyPr>
          <a:lstStyle/>
          <a:p>
            <a:r>
              <a:rPr lang="en-US" altLang="zh-CN" dirty="0" smtClean="0">
                <a:solidFill>
                  <a:srgbClr xmlns:mc="http://schemas.openxmlformats.org/markup-compatibility/2006" xmlns:a14="http://schemas.microsoft.com/office/drawing/2010/main" val="FFFF00" mc:Ignorable=""/>
                </a:solidFill>
              </a:rPr>
              <a:t>5</a:t>
            </a:r>
            <a:endParaRPr lang="zh-CN" altLang="en-US" dirty="0">
              <a:solidFill>
                <a:srgbClr xmlns:mc="http://schemas.openxmlformats.org/markup-compatibility/2006" xmlns:a14="http://schemas.microsoft.com/office/drawing/2010/main" val="FFFF00" mc:Ignorable=""/>
              </a:solidFill>
            </a:endParaRPr>
          </a:p>
        </p:txBody>
      </p:sp>
      <p:grpSp>
        <p:nvGrpSpPr>
          <p:cNvPr id="17" name="组合 16"/>
          <p:cNvGrpSpPr/>
          <p:nvPr/>
        </p:nvGrpSpPr>
        <p:grpSpPr>
          <a:xfrm>
            <a:off x="357158" y="5072074"/>
            <a:ext cx="8517056" cy="1714488"/>
            <a:chOff x="341224" y="1438260"/>
            <a:chExt cx="8517056" cy="1143008"/>
          </a:xfrm>
        </p:grpSpPr>
        <p:grpSp>
          <p:nvGrpSpPr>
            <p:cNvPr id="18" name="组合 15"/>
            <p:cNvGrpSpPr/>
            <p:nvPr/>
          </p:nvGrpSpPr>
          <p:grpSpPr>
            <a:xfrm>
              <a:off x="357158" y="1438260"/>
              <a:ext cx="8501122" cy="1143008"/>
              <a:chOff x="357158" y="1285860"/>
              <a:chExt cx="8501122" cy="1143008"/>
            </a:xfrm>
          </p:grpSpPr>
          <p:grpSp>
            <p:nvGrpSpPr>
              <p:cNvPr id="20" name="组合 7"/>
              <p:cNvGrpSpPr/>
              <p:nvPr/>
            </p:nvGrpSpPr>
            <p:grpSpPr>
              <a:xfrm>
                <a:off x="357158" y="1285860"/>
                <a:ext cx="8501122" cy="1143008"/>
                <a:chOff x="357158" y="1428736"/>
                <a:chExt cx="8501122" cy="1143008"/>
              </a:xfrm>
            </p:grpSpPr>
            <p:sp>
              <p:nvSpPr>
                <p:cNvPr id="22" name="圆角矩形 2"/>
                <p:cNvSpPr/>
                <p:nvPr/>
              </p:nvSpPr>
              <p:spPr>
                <a:xfrm>
                  <a:off x="357158" y="1571612"/>
                  <a:ext cx="8501122" cy="857256"/>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圆角矩形 27"/>
                <p:cNvSpPr/>
                <p:nvPr/>
              </p:nvSpPr>
              <p:spPr>
                <a:xfrm>
                  <a:off x="571472" y="1428736"/>
                  <a:ext cx="1714512" cy="1143008"/>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t>预算执行结果的监督与考核</a:t>
                  </a:r>
                  <a:endParaRPr lang="zh-CN" altLang="en-US" sz="2200" dirty="0"/>
                </a:p>
              </p:txBody>
            </p:sp>
          </p:grpSp>
          <p:sp>
            <p:nvSpPr>
              <p:cNvPr id="21" name="TextBox 20"/>
              <p:cNvSpPr txBox="1"/>
              <p:nvPr/>
            </p:nvSpPr>
            <p:spPr>
              <a:xfrm>
                <a:off x="2357422" y="1450190"/>
                <a:ext cx="6357981" cy="800231"/>
              </a:xfrm>
              <a:prstGeom prst="rect">
                <a:avLst/>
              </a:prstGeom>
              <a:noFill/>
            </p:spPr>
            <p:txBody>
              <a:bodyPr wrap="square" rtlCol="0">
                <a:spAutoFit/>
              </a:bodyPr>
              <a:lstStyle/>
              <a:p>
                <a:pPr>
                  <a:buClr>
                    <a:schemeClr val="bg1"/>
                  </a:buClr>
                  <a:buFont typeface="Wingdings" pitchFamily="2" charset="2"/>
                  <a:buChar char="p"/>
                </a:pPr>
                <a:r>
                  <a:rPr lang="zh-CN" altLang="en-US" dirty="0" smtClean="0"/>
                  <a:t>依据：经营责任书约定的边界条件和指标</a:t>
                </a:r>
              </a:p>
              <a:p>
                <a:pPr>
                  <a:buClr>
                    <a:schemeClr val="bg1"/>
                  </a:buClr>
                  <a:buFont typeface="Wingdings" pitchFamily="2" charset="2"/>
                  <a:buChar char="p"/>
                </a:pPr>
                <a:r>
                  <a:rPr lang="zh-CN" altLang="en-US" dirty="0" smtClean="0"/>
                  <a:t>牵头部门：人力资源部，各专业部门组成的绩效评价小组</a:t>
                </a:r>
              </a:p>
              <a:p>
                <a:pPr>
                  <a:buClr>
                    <a:schemeClr val="bg1"/>
                  </a:buClr>
                  <a:buFont typeface="Wingdings" pitchFamily="2" charset="2"/>
                  <a:buChar char="p"/>
                </a:pPr>
                <a:r>
                  <a:rPr lang="zh-CN" altLang="en-US" dirty="0" smtClean="0"/>
                  <a:t>目标：核定管理者报酬</a:t>
                </a:r>
              </a:p>
              <a:p>
                <a:pPr>
                  <a:buClr>
                    <a:schemeClr val="bg1"/>
                  </a:buClr>
                  <a:buFont typeface="Wingdings" pitchFamily="2" charset="2"/>
                  <a:buChar char="p"/>
                </a:pPr>
                <a:r>
                  <a:rPr lang="zh-CN" altLang="en-US" dirty="0" smtClean="0"/>
                  <a:t>财务部在其中职责：主要负责提供数据、财务风险提示等</a:t>
                </a:r>
                <a:endParaRPr lang="zh-CN" altLang="en-US" dirty="0"/>
              </a:p>
            </p:txBody>
          </p:sp>
        </p:grpSp>
        <p:sp>
          <p:nvSpPr>
            <p:cNvPr id="19" name="TextBox 18"/>
            <p:cNvSpPr txBox="1"/>
            <p:nvPr/>
          </p:nvSpPr>
          <p:spPr>
            <a:xfrm>
              <a:off x="341224" y="1835802"/>
              <a:ext cx="301686" cy="246225"/>
            </a:xfrm>
            <a:prstGeom prst="rect">
              <a:avLst/>
            </a:prstGeom>
            <a:noFill/>
          </p:spPr>
          <p:txBody>
            <a:bodyPr wrap="none" rtlCol="0">
              <a:spAutoFit/>
            </a:bodyPr>
            <a:lstStyle/>
            <a:p>
              <a:r>
                <a:rPr lang="en-US" altLang="zh-CN" dirty="0" smtClean="0">
                  <a:solidFill>
                    <a:srgbClr xmlns:mc="http://schemas.openxmlformats.org/markup-compatibility/2006" xmlns:a14="http://schemas.microsoft.com/office/drawing/2010/main" val="FFFF00" mc:Ignorable=""/>
                  </a:solidFill>
                </a:rPr>
                <a:t>5</a:t>
              </a:r>
              <a:endParaRPr lang="zh-CN" altLang="en-US" dirty="0">
                <a:solidFill>
                  <a:srgbClr xmlns:mc="http://schemas.openxmlformats.org/markup-compatibility/2006" xmlns:a14="http://schemas.microsoft.com/office/drawing/2010/main" val="FFFF00" mc:Ignorable=""/>
                </a:solidFill>
              </a:endParaRPr>
            </a:p>
          </p:txBody>
        </p:sp>
      </p:grpSp>
      <p:grpSp>
        <p:nvGrpSpPr>
          <p:cNvPr id="24" name="组合 23"/>
          <p:cNvGrpSpPr/>
          <p:nvPr/>
        </p:nvGrpSpPr>
        <p:grpSpPr>
          <a:xfrm flipH="1">
            <a:off x="214282" y="2786058"/>
            <a:ext cx="357190" cy="3357586"/>
            <a:chOff x="8501090" y="2143116"/>
            <a:chExt cx="500066" cy="3500462"/>
          </a:xfrm>
        </p:grpSpPr>
        <p:cxnSp>
          <p:nvCxnSpPr>
            <p:cNvPr id="25" name="直接连接符 29"/>
            <p:cNvCxnSpPr/>
            <p:nvPr/>
          </p:nvCxnSpPr>
          <p:spPr>
            <a:xfrm>
              <a:off x="8501090" y="4500570"/>
              <a:ext cx="500066" cy="1588"/>
            </a:xfrm>
            <a:prstGeom prst="line">
              <a:avLst/>
            </a:prstGeom>
            <a:ln>
              <a:solidFill>
                <a:srgbClr xmlns:mc="http://schemas.openxmlformats.org/markup-compatibility/2006" xmlns:a14="http://schemas.microsoft.com/office/drawing/2010/main" val="00B050" mc:Ignorable=""/>
              </a:solidFill>
            </a:ln>
          </p:spPr>
          <p:style>
            <a:lnRef idx="1">
              <a:schemeClr val="accent1"/>
            </a:lnRef>
            <a:fillRef idx="0">
              <a:schemeClr val="accent1"/>
            </a:fillRef>
            <a:effectRef idx="0">
              <a:schemeClr val="accent1"/>
            </a:effectRef>
            <a:fontRef idx="minor">
              <a:schemeClr val="tx1"/>
            </a:fontRef>
          </p:style>
        </p:cxnSp>
        <p:cxnSp>
          <p:nvCxnSpPr>
            <p:cNvPr id="26" name="直接连接符 30"/>
            <p:cNvCxnSpPr/>
            <p:nvPr/>
          </p:nvCxnSpPr>
          <p:spPr>
            <a:xfrm rot="5400000">
              <a:off x="7250131" y="3892553"/>
              <a:ext cx="3500462" cy="1588"/>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31"/>
            <p:cNvCxnSpPr/>
            <p:nvPr/>
          </p:nvCxnSpPr>
          <p:spPr>
            <a:xfrm>
              <a:off x="8501090" y="2643182"/>
              <a:ext cx="500066" cy="1588"/>
            </a:xfrm>
            <a:prstGeom prst="line">
              <a:avLst/>
            </a:prstGeom>
            <a:ln>
              <a:solidFill>
                <a:srgbClr xmlns:mc="http://schemas.openxmlformats.org/markup-compatibility/2006" xmlns:a14="http://schemas.microsoft.com/office/drawing/2010/main" val="00B050" mc:Ignorable=""/>
              </a:solidFill>
            </a:ln>
          </p:spPr>
          <p:style>
            <a:lnRef idx="1">
              <a:schemeClr val="accent1"/>
            </a:lnRef>
            <a:fillRef idx="0">
              <a:schemeClr val="accent1"/>
            </a:fillRef>
            <a:effectRef idx="0">
              <a:schemeClr val="accent1"/>
            </a:effectRef>
            <a:fontRef idx="minor">
              <a:schemeClr val="tx1"/>
            </a:fontRef>
          </p:style>
        </p:cxnSp>
        <p:sp>
          <p:nvSpPr>
            <p:cNvPr id="28" name="矩形 32"/>
            <p:cNvSpPr/>
            <p:nvPr/>
          </p:nvSpPr>
          <p:spPr>
            <a:xfrm>
              <a:off x="8786842" y="2571744"/>
              <a:ext cx="142876" cy="142876"/>
            </a:xfrm>
            <a:prstGeom prst="rect">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33"/>
            <p:cNvSpPr/>
            <p:nvPr/>
          </p:nvSpPr>
          <p:spPr>
            <a:xfrm>
              <a:off x="8786842" y="4429132"/>
              <a:ext cx="142876" cy="142876"/>
            </a:xfrm>
            <a:prstGeom prst="rect">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3830268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预算报表关系</a:t>
            </a: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a:xfrm>
            <a:off x="6808788" y="6434138"/>
            <a:ext cx="1905000" cy="304800"/>
          </a:xfrm>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fld id="{0BC68F7C-76D9-43A3-AEDF-E1A9235EE2FD}" type="slidenum">
              <a:rPr lang="zh-TW" altLang="en-US">
                <a:latin typeface="Arial" pitchFamily="34" charset="0"/>
              </a:rPr>
              <a:pPr/>
              <a:t>13</a:t>
            </a:fld>
            <a:endParaRPr lang="en-US" altLang="zh-TW" sz="1400">
              <a:latin typeface="Arial" pitchFamily="34"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2625" y="5160963"/>
            <a:ext cx="2508250" cy="1387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9163" y="1489075"/>
            <a:ext cx="2547937" cy="145256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44838" y="3429000"/>
            <a:ext cx="2522537" cy="14573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68650" y="1381125"/>
            <a:ext cx="2489200" cy="177006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2413" y="1328738"/>
            <a:ext cx="2716212" cy="18764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1" name="Oval 8"/>
          <p:cNvSpPr>
            <a:spLocks noChangeArrowheads="1"/>
          </p:cNvSpPr>
          <p:nvPr/>
        </p:nvSpPr>
        <p:spPr bwMode="auto">
          <a:xfrm>
            <a:off x="603250" y="1689100"/>
            <a:ext cx="503238" cy="177800"/>
          </a:xfrm>
          <a:prstGeom prst="ellipse">
            <a:avLst/>
          </a:prstGeom>
          <a:noFill/>
          <a:ln w="28575">
            <a:solidFill>
              <a:srgbClr xmlns:mc="http://schemas.openxmlformats.org/markup-compatibility/2006" xmlns:a14="http://schemas.microsoft.com/office/drawing/2010/main" val="FF3300" mc:Ignorable=""/>
            </a:solidFill>
            <a:round/>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Line 9"/>
          <p:cNvSpPr>
            <a:spLocks noChangeShapeType="1"/>
          </p:cNvSpPr>
          <p:nvPr/>
        </p:nvSpPr>
        <p:spPr bwMode="auto">
          <a:xfrm flipV="1">
            <a:off x="1119188" y="1790700"/>
            <a:ext cx="2355850" cy="0"/>
          </a:xfrm>
          <a:prstGeom prst="line">
            <a:avLst/>
          </a:prstGeom>
          <a:noFill/>
          <a:ln w="28575">
            <a:solidFill>
              <a:srgbClr xmlns:mc="http://schemas.openxmlformats.org/markup-compatibility/2006" xmlns:a14="http://schemas.microsoft.com/office/drawing/2010/main" val="FF3300" mc:Ignorable=""/>
            </a:solidFill>
            <a:round/>
            <a:headEnd/>
            <a:tailEnd type="triangle" w="med" len="med"/>
          </a:ln>
          <a:extLst>
            <a:ext uri="{909E8E84-426E-40DD-AFC4-6F175D3DCCD1}">
              <a14:hiddenFill xmlns:a14="http://schemas.microsoft.com/office/drawing/2010/main">
                <a:noFill/>
              </a14:hiddenFill>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cxnSp>
        <p:nvCxnSpPr>
          <p:cNvPr id="13" name="AutoShape 10"/>
          <p:cNvCxnSpPr>
            <a:cxnSpLocks noChangeShapeType="1"/>
            <a:stCxn id="16" idx="2"/>
          </p:cNvCxnSpPr>
          <p:nvPr/>
        </p:nvCxnSpPr>
        <p:spPr bwMode="auto">
          <a:xfrm rot="16200000" flipH="1">
            <a:off x="3952081" y="169069"/>
            <a:ext cx="434975" cy="3659188"/>
          </a:xfrm>
          <a:prstGeom prst="bentConnector2">
            <a:avLst/>
          </a:prstGeom>
          <a:noFill/>
          <a:ln w="28575">
            <a:solidFill>
              <a:srgbClr xmlns:mc="http://schemas.openxmlformats.org/markup-compatibility/2006" xmlns:a14="http://schemas.microsoft.com/office/drawing/2010/main" val="FF3300" mc:Ignorable=""/>
            </a:solidFill>
            <a:miter lim="800000"/>
            <a:headEnd/>
            <a:tailEnd type="triangle" w="med" len="med"/>
          </a:ln>
          <a:extLst>
            <a:ext uri="{909E8E84-426E-40DD-AFC4-6F175D3DCCD1}">
              <a14:hiddenFill xmlns:a14="http://schemas.microsoft.com/office/drawing/2010/main">
                <a:noFill/>
              </a14:hiddenFill>
            </a:ext>
          </a:extLst>
        </p:spPr>
      </p:cxnSp>
      <p:sp>
        <p:nvSpPr>
          <p:cNvPr id="14" name="AutoShape 11"/>
          <p:cNvSpPr>
            <a:spLocks noChangeArrowheads="1"/>
          </p:cNvSpPr>
          <p:nvPr/>
        </p:nvSpPr>
        <p:spPr bwMode="auto">
          <a:xfrm>
            <a:off x="1482725" y="3136900"/>
            <a:ext cx="107950" cy="493713"/>
          </a:xfrm>
          <a:prstGeom prst="downArrow">
            <a:avLst>
              <a:gd name="adj1" fmla="val 50000"/>
              <a:gd name="adj2" fmla="val 114338"/>
            </a:avLst>
          </a:prstGeom>
          <a:solidFill>
            <a:srgbClr xmlns:mc="http://schemas.openxmlformats.org/markup-compatibility/2006" xmlns:a14="http://schemas.microsoft.com/office/drawing/2010/main" val="FF3300" mc:Ignorable=""/>
          </a:solidFill>
          <a:ln w="9525">
            <a:solidFill>
              <a:srgbClr xmlns:mc="http://schemas.openxmlformats.org/markup-compatibility/2006" xmlns:a14="http://schemas.microsoft.com/office/drawing/2010/main" val="996699" mc:Ignorable=""/>
            </a:solidFill>
            <a:miter lim="800000"/>
            <a:headEnd/>
            <a:tailEnd/>
          </a:ln>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 name="Text Box 12"/>
          <p:cNvSpPr txBox="1">
            <a:spLocks noChangeArrowheads="1"/>
          </p:cNvSpPr>
          <p:nvPr/>
        </p:nvSpPr>
        <p:spPr bwMode="auto">
          <a:xfrm>
            <a:off x="379413" y="3186113"/>
            <a:ext cx="1131887" cy="48895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lgn="l">
              <a:spcBef>
                <a:spcPct val="50000"/>
              </a:spcBef>
            </a:pPr>
            <a:r>
              <a:rPr lang="zh-CN" altLang="en-US" sz="1300" b="1">
                <a:solidFill>
                  <a:srgbClr xmlns:mc="http://schemas.openxmlformats.org/markup-compatibility/2006" xmlns:a14="http://schemas.microsoft.com/office/drawing/2010/main" val="FF3300" mc:Ignorable=""/>
                </a:solidFill>
                <a:latin typeface="Arial" pitchFamily="34" charset="0"/>
                <a:ea typeface="华文楷体" pitchFamily="2" charset="-122"/>
              </a:rPr>
              <a:t>以资金预算为基础</a:t>
            </a:r>
          </a:p>
        </p:txBody>
      </p:sp>
      <p:sp>
        <p:nvSpPr>
          <p:cNvPr id="16" name="Text Box 13"/>
          <p:cNvSpPr txBox="1">
            <a:spLocks noChangeArrowheads="1"/>
          </p:cNvSpPr>
          <p:nvPr/>
        </p:nvSpPr>
        <p:spPr bwMode="auto">
          <a:xfrm>
            <a:off x="1174750" y="1490663"/>
            <a:ext cx="2330450" cy="2905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lgn="l">
              <a:spcBef>
                <a:spcPct val="50000"/>
              </a:spcBef>
            </a:pPr>
            <a:r>
              <a:rPr lang="zh-CN" altLang="en-US" sz="1300" b="1">
                <a:solidFill>
                  <a:srgbClr xmlns:mc="http://schemas.openxmlformats.org/markup-compatibility/2006" xmlns:a14="http://schemas.microsoft.com/office/drawing/2010/main" val="FF3300" mc:Ignorable=""/>
                </a:solidFill>
                <a:latin typeface="Arial" pitchFamily="34" charset="0"/>
                <a:ea typeface="华文楷体" pitchFamily="2" charset="-122"/>
              </a:rPr>
              <a:t>各关键比率按照细项进行分解</a:t>
            </a:r>
          </a:p>
        </p:txBody>
      </p:sp>
      <p:pic>
        <p:nvPicPr>
          <p:cNvPr id="17"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9413" y="3616325"/>
            <a:ext cx="2544762" cy="141763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8"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6625" y="3268663"/>
            <a:ext cx="2476500" cy="16779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9"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48375" y="5213350"/>
            <a:ext cx="2427288" cy="12938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0" name="Text Box 18"/>
          <p:cNvSpPr txBox="1">
            <a:spLocks noChangeArrowheads="1"/>
          </p:cNvSpPr>
          <p:nvPr/>
        </p:nvSpPr>
        <p:spPr bwMode="auto">
          <a:xfrm>
            <a:off x="3389313" y="1954213"/>
            <a:ext cx="514350" cy="2905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lgn="l">
              <a:spcBef>
                <a:spcPct val="50000"/>
              </a:spcBef>
            </a:pPr>
            <a:r>
              <a:rPr lang="zh-CN" altLang="en-US" sz="1300" b="1">
                <a:solidFill>
                  <a:srgbClr xmlns:mc="http://schemas.openxmlformats.org/markup-compatibility/2006" xmlns:a14="http://schemas.microsoft.com/office/drawing/2010/main" val="FF3300" mc:Ignorable=""/>
                </a:solidFill>
                <a:latin typeface="Arial" pitchFamily="34" charset="0"/>
                <a:ea typeface="华文楷体" pitchFamily="2" charset="-122"/>
              </a:rPr>
              <a:t>收入</a:t>
            </a:r>
          </a:p>
        </p:txBody>
      </p:sp>
      <p:cxnSp>
        <p:nvCxnSpPr>
          <p:cNvPr id="21" name="AutoShape 19"/>
          <p:cNvCxnSpPr>
            <a:cxnSpLocks noChangeShapeType="1"/>
            <a:stCxn id="16" idx="2"/>
          </p:cNvCxnSpPr>
          <p:nvPr/>
        </p:nvCxnSpPr>
        <p:spPr bwMode="auto">
          <a:xfrm rot="16200000" flipH="1">
            <a:off x="3014662" y="1106488"/>
            <a:ext cx="2327275" cy="3676650"/>
          </a:xfrm>
          <a:prstGeom prst="bentConnector2">
            <a:avLst/>
          </a:prstGeom>
          <a:noFill/>
          <a:ln w="28575">
            <a:solidFill>
              <a:srgbClr xmlns:mc="http://schemas.openxmlformats.org/markup-compatibility/2006" xmlns:a14="http://schemas.microsoft.com/office/drawing/2010/main" val="FF33CC" mc:Ignorable=""/>
            </a:solidFill>
            <a:miter lim="800000"/>
            <a:headEnd/>
            <a:tailEnd type="triangle" w="med" len="med"/>
          </a:ln>
          <a:extLst>
            <a:ext uri="{909E8E84-426E-40DD-AFC4-6F175D3DCCD1}">
              <a14:hiddenFill xmlns:a14="http://schemas.microsoft.com/office/drawing/2010/main">
                <a:noFill/>
              </a14:hiddenFill>
            </a:ext>
          </a:extLst>
        </p:spPr>
      </p:cxnSp>
      <p:sp>
        <p:nvSpPr>
          <p:cNvPr id="22" name="Text Box 20"/>
          <p:cNvSpPr txBox="1">
            <a:spLocks noChangeArrowheads="1"/>
          </p:cNvSpPr>
          <p:nvPr/>
        </p:nvSpPr>
        <p:spPr bwMode="auto">
          <a:xfrm>
            <a:off x="3530600" y="3770313"/>
            <a:ext cx="1009650" cy="2905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lgn="l">
              <a:spcBef>
                <a:spcPct val="50000"/>
              </a:spcBef>
            </a:pPr>
            <a:r>
              <a:rPr lang="zh-CN" altLang="en-US" sz="1300" b="1">
                <a:solidFill>
                  <a:srgbClr xmlns:mc="http://schemas.openxmlformats.org/markup-compatibility/2006" xmlns:a14="http://schemas.microsoft.com/office/drawing/2010/main" val="FF33CC" mc:Ignorable=""/>
                </a:solidFill>
                <a:latin typeface="Arial" pitchFamily="34" charset="0"/>
                <a:ea typeface="华文楷体" pitchFamily="2" charset="-122"/>
              </a:rPr>
              <a:t>支出及费用</a:t>
            </a:r>
          </a:p>
        </p:txBody>
      </p:sp>
      <p:cxnSp>
        <p:nvCxnSpPr>
          <p:cNvPr id="23" name="AutoShape 21"/>
          <p:cNvCxnSpPr>
            <a:cxnSpLocks noChangeShapeType="1"/>
          </p:cNvCxnSpPr>
          <p:nvPr/>
        </p:nvCxnSpPr>
        <p:spPr bwMode="auto">
          <a:xfrm rot="16200000" flipH="1">
            <a:off x="2224881" y="4593432"/>
            <a:ext cx="820737" cy="1701800"/>
          </a:xfrm>
          <a:prstGeom prst="bentConnector2">
            <a:avLst/>
          </a:prstGeom>
          <a:noFill/>
          <a:ln w="28575">
            <a:solidFill>
              <a:srgbClr xmlns:mc="http://schemas.openxmlformats.org/markup-compatibility/2006" xmlns:a14="http://schemas.microsoft.com/office/drawing/2010/main" val="000000" mc:Ignorable=""/>
            </a:solidFill>
            <a:miter lim="800000"/>
            <a:headEnd/>
            <a:tailEnd type="triangle" w="med" len="med"/>
          </a:ln>
          <a:extLst>
            <a:ext uri="{909E8E84-426E-40DD-AFC4-6F175D3DCCD1}">
              <a14:hiddenFill xmlns:a14="http://schemas.microsoft.com/office/drawing/2010/main">
                <a:noFill/>
              </a14:hiddenFill>
            </a:ext>
          </a:extLst>
        </p:spPr>
      </p:cxnSp>
      <p:sp>
        <p:nvSpPr>
          <p:cNvPr id="24" name="Text Box 22"/>
          <p:cNvSpPr txBox="1">
            <a:spLocks noChangeArrowheads="1"/>
          </p:cNvSpPr>
          <p:nvPr/>
        </p:nvSpPr>
        <p:spPr bwMode="auto">
          <a:xfrm>
            <a:off x="1771650" y="5383213"/>
            <a:ext cx="1432198" cy="49244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square">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lgn="l">
              <a:spcBef>
                <a:spcPct val="50000"/>
              </a:spcBef>
            </a:pPr>
            <a:r>
              <a:rPr lang="zh-CN" altLang="en-US" sz="1300" b="1" dirty="0">
                <a:latin typeface="Arial" pitchFamily="34" charset="0"/>
                <a:ea typeface="华文楷体" pitchFamily="2" charset="-122"/>
              </a:rPr>
              <a:t>根据资金的状况编制投资预算</a:t>
            </a:r>
          </a:p>
        </p:txBody>
      </p:sp>
      <p:cxnSp>
        <p:nvCxnSpPr>
          <p:cNvPr id="25" name="AutoShape 23"/>
          <p:cNvCxnSpPr>
            <a:cxnSpLocks noChangeShapeType="1"/>
          </p:cNvCxnSpPr>
          <p:nvPr/>
        </p:nvCxnSpPr>
        <p:spPr bwMode="auto">
          <a:xfrm rot="5400000">
            <a:off x="7720012" y="5080001"/>
            <a:ext cx="266702" cy="1588"/>
          </a:xfrm>
          <a:prstGeom prst="bentConnector3">
            <a:avLst>
              <a:gd name="adj1" fmla="val 50000"/>
            </a:avLst>
          </a:prstGeom>
          <a:noFill/>
          <a:ln w="28575">
            <a:solidFill>
              <a:srgbClr xmlns:mc="http://schemas.openxmlformats.org/markup-compatibility/2006" xmlns:a14="http://schemas.microsoft.com/office/drawing/2010/main" val="669900" mc:Ignorable=""/>
            </a:solidFill>
            <a:miter lim="800000"/>
            <a:headEnd/>
            <a:tailEnd type="triangle" w="med" len="med"/>
          </a:ln>
          <a:extLst>
            <a:ext uri="{909E8E84-426E-40DD-AFC4-6F175D3DCCD1}">
              <a14:hiddenFill xmlns:a14="http://schemas.microsoft.com/office/drawing/2010/main">
                <a:noFill/>
              </a14:hiddenFill>
            </a:ext>
          </a:extLst>
        </p:spPr>
      </p:cxnSp>
      <p:cxnSp>
        <p:nvCxnSpPr>
          <p:cNvPr id="26" name="AutoShape 24"/>
          <p:cNvCxnSpPr>
            <a:cxnSpLocks noChangeShapeType="1"/>
          </p:cNvCxnSpPr>
          <p:nvPr/>
        </p:nvCxnSpPr>
        <p:spPr bwMode="auto">
          <a:xfrm>
            <a:off x="5730875" y="5854700"/>
            <a:ext cx="425301" cy="1588"/>
          </a:xfrm>
          <a:prstGeom prst="bentConnector3">
            <a:avLst>
              <a:gd name="adj1" fmla="val 50000"/>
            </a:avLst>
          </a:prstGeom>
          <a:noFill/>
          <a:ln w="28575">
            <a:solidFill>
              <a:srgbClr xmlns:mc="http://schemas.openxmlformats.org/markup-compatibility/2006" xmlns:a14="http://schemas.microsoft.com/office/drawing/2010/main" val="669900" mc:Ignorable=""/>
            </a:solidFill>
            <a:miter lim="800000"/>
            <a:headEnd/>
            <a:tailEnd type="triangle" w="med" len="med"/>
          </a:ln>
          <a:extLst>
            <a:ext uri="{909E8E84-426E-40DD-AFC4-6F175D3DCCD1}">
              <a14:hiddenFill xmlns:a14="http://schemas.microsoft.com/office/drawing/2010/main">
                <a:noFill/>
              </a14:hiddenFill>
            </a:ext>
          </a:extLst>
        </p:spPr>
      </p:cxnSp>
      <p:cxnSp>
        <p:nvCxnSpPr>
          <p:cNvPr id="27" name="AutoShape 25"/>
          <p:cNvCxnSpPr>
            <a:cxnSpLocks noChangeShapeType="1"/>
          </p:cNvCxnSpPr>
          <p:nvPr/>
        </p:nvCxnSpPr>
        <p:spPr bwMode="auto">
          <a:xfrm flipH="1">
            <a:off x="7262813" y="2216150"/>
            <a:ext cx="1284287" cy="2997200"/>
          </a:xfrm>
          <a:prstGeom prst="bentConnector4">
            <a:avLst>
              <a:gd name="adj1" fmla="val -17801"/>
              <a:gd name="adj2" fmla="val 93375"/>
            </a:avLst>
          </a:prstGeom>
          <a:noFill/>
          <a:ln w="28575">
            <a:solidFill>
              <a:srgbClr xmlns:mc="http://schemas.openxmlformats.org/markup-compatibility/2006" xmlns:a14="http://schemas.microsoft.com/office/drawing/2010/main" val="669900" mc:Ignorable=""/>
            </a:solidFill>
            <a:miter lim="800000"/>
            <a:headEnd/>
            <a:tailEnd type="triangle" w="med" len="med"/>
          </a:ln>
          <a:extLst>
            <a:ext uri="{909E8E84-426E-40DD-AFC4-6F175D3DCCD1}">
              <a14:hiddenFill xmlns:a14="http://schemas.microsoft.com/office/drawing/2010/main">
                <a:noFill/>
              </a14:hiddenFill>
            </a:ext>
          </a:extLst>
        </p:spPr>
      </p:cxnSp>
      <p:sp>
        <p:nvSpPr>
          <p:cNvPr id="28" name="Text Box 26"/>
          <p:cNvSpPr txBox="1">
            <a:spLocks noChangeArrowheads="1"/>
          </p:cNvSpPr>
          <p:nvPr/>
        </p:nvSpPr>
        <p:spPr bwMode="auto">
          <a:xfrm>
            <a:off x="8758238" y="3001963"/>
            <a:ext cx="366712" cy="18780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eaVert" wrap="none">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lgn="l">
              <a:spcBef>
                <a:spcPct val="50000"/>
              </a:spcBef>
            </a:pPr>
            <a:r>
              <a:rPr lang="zh-CN" altLang="en-US" sz="1200" b="1">
                <a:solidFill>
                  <a:srgbClr xmlns:mc="http://schemas.openxmlformats.org/markup-compatibility/2006" xmlns:a14="http://schemas.microsoft.com/office/drawing/2010/main" val="669900" mc:Ignorable=""/>
                </a:solidFill>
                <a:latin typeface="Arial" pitchFamily="34" charset="0"/>
                <a:ea typeface="华文楷体" pitchFamily="2" charset="-122"/>
              </a:rPr>
              <a:t>与上年度的对比分析</a:t>
            </a:r>
          </a:p>
        </p:txBody>
      </p:sp>
    </p:spTree>
    <p:extLst>
      <p:ext uri="{BB962C8B-B14F-4D97-AF65-F5344CB8AC3E}">
        <p14:creationId xmlns:p14="http://schemas.microsoft.com/office/powerpoint/2010/main" val="404961954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主要内容</a:t>
            </a:r>
            <a:endParaRPr lang="zh-CN" altLang="en-US" dirty="0"/>
          </a:p>
        </p:txBody>
      </p:sp>
      <p:sp>
        <p:nvSpPr>
          <p:cNvPr id="3" name="内容占位符 2"/>
          <p:cNvSpPr>
            <a:spLocks noGrp="1"/>
          </p:cNvSpPr>
          <p:nvPr>
            <p:ph idx="1"/>
          </p:nvPr>
        </p:nvSpPr>
        <p:spPr/>
        <p:txBody>
          <a:bodyPr/>
          <a:lstStyle/>
          <a:p>
            <a:r>
              <a:rPr lang="zh-CN" altLang="en-US" sz="3200" dirty="0" smtClean="0"/>
              <a:t>对于预算的理解、预算的定位</a:t>
            </a:r>
            <a:endParaRPr lang="en-US" altLang="zh-CN" sz="3200" dirty="0" smtClean="0"/>
          </a:p>
          <a:p>
            <a:r>
              <a:rPr lang="zh-CN" altLang="en-US" sz="3200" dirty="0" smtClean="0">
                <a:solidFill>
                  <a:srgbClr xmlns:mc="http://schemas.openxmlformats.org/markup-compatibility/2006" xmlns:a14="http://schemas.microsoft.com/office/drawing/2010/main" val="FF0000" mc:Ignorable=""/>
                </a:solidFill>
              </a:rPr>
              <a:t>预算在山煤信息化中位置</a:t>
            </a:r>
            <a:endParaRPr lang="en-US" altLang="zh-CN" sz="3200" dirty="0" smtClean="0">
              <a:solidFill>
                <a:srgbClr xmlns:mc="http://schemas.openxmlformats.org/markup-compatibility/2006" xmlns:a14="http://schemas.microsoft.com/office/drawing/2010/main" val="FF0000" mc:Ignorable=""/>
              </a:solidFill>
            </a:endParaRPr>
          </a:p>
          <a:p>
            <a:r>
              <a:rPr lang="zh-CN" altLang="en-US" sz="3200" dirty="0" smtClean="0"/>
              <a:t>预算技术架构</a:t>
            </a:r>
            <a:endParaRPr lang="en-US" altLang="zh-CN" sz="3200" dirty="0" smtClean="0"/>
          </a:p>
          <a:p>
            <a:r>
              <a:rPr lang="zh-CN" altLang="en-US" sz="3200" dirty="0" smtClean="0"/>
              <a:t>预算的升级与改进</a:t>
            </a:r>
            <a:endParaRPr lang="en-US" altLang="zh-CN" sz="3200" dirty="0" smtClean="0"/>
          </a:p>
          <a:p>
            <a:endParaRPr lang="zh-CN" altLang="en-US" sz="4000" dirty="0"/>
          </a:p>
        </p:txBody>
      </p:sp>
    </p:spTree>
    <p:extLst>
      <p:ext uri="{BB962C8B-B14F-4D97-AF65-F5344CB8AC3E}">
        <p14:creationId xmlns:p14="http://schemas.microsoft.com/office/powerpoint/2010/main" val="358164008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sp>
        <p:nvSpPr>
          <p:cNvPr id="4" name="Rectangle 2"/>
          <p:cNvSpPr>
            <a:spLocks noChangeArrowheads="1"/>
          </p:cNvSpPr>
          <p:nvPr/>
        </p:nvSpPr>
        <p:spPr bwMode="gray">
          <a:xfrm>
            <a:off x="401638" y="1179513"/>
            <a:ext cx="1584325" cy="631825"/>
          </a:xfrm>
          <a:prstGeom prst="rect">
            <a:avLst/>
          </a:prstGeom>
          <a:solidFill>
            <a:srgbClr xmlns:mc="http://schemas.openxmlformats.org/markup-compatibility/2006" xmlns:a14="http://schemas.microsoft.com/office/drawing/2010/main" val="7889FB" mc:Ignorable=""/>
          </a:solidFill>
          <a:ln w="9525">
            <a:solidFill>
              <a:srgbClr xmlns:mc="http://schemas.openxmlformats.org/markup-compatibility/2006" xmlns:a14="http://schemas.microsoft.com/office/drawing/2010/main" val="000000" mc:Ignorable=""/>
            </a:solidFill>
            <a:miter lim="800000"/>
            <a:headEnd/>
            <a:tailEnd/>
          </a:ln>
        </p:spPr>
        <p:txBody>
          <a:bodyPr wrap="none" lIns="0" tIns="0" rIns="0" bIns="0" anchor="ctr" anchorCtr="1"/>
          <a:lstStyle/>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A</a:t>
            </a:r>
          </a:p>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IT</a:t>
            </a:r>
            <a:r>
              <a:rPr kumimoji="0" lang="zh-CN" altLang="en-GB"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基础设施</a:t>
            </a:r>
          </a:p>
        </p:txBody>
      </p:sp>
      <p:sp>
        <p:nvSpPr>
          <p:cNvPr id="5" name="Rectangle 3"/>
          <p:cNvSpPr>
            <a:spLocks noChangeArrowheads="1"/>
          </p:cNvSpPr>
          <p:nvPr/>
        </p:nvSpPr>
        <p:spPr bwMode="auto">
          <a:xfrm>
            <a:off x="401638" y="1865313"/>
            <a:ext cx="1584325" cy="525462"/>
          </a:xfrm>
          <a:prstGeom prst="rect">
            <a:avLst/>
          </a:prstGeom>
          <a:solidFill>
            <a:srgbClr xmlns:mc="http://schemas.openxmlformats.org/markup-compatibility/2006" xmlns:a14="http://schemas.microsoft.com/office/drawing/2010/main" val="FFFFFF" mc:Ignorable=""/>
          </a:solidFill>
          <a:ln w="9525" algn="ctr">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en-GB" sz="1200" b="0" i="0" u="none" strike="noStrike" kern="0" cap="none" spc="0" normalizeH="0" baseline="0" noProof="0" smtClean="0">
                <a:ln>
                  <a:noFill/>
                </a:ln>
                <a:solidFill>
                  <a:sysClr val="windowText" lastClr="000000"/>
                </a:solidFill>
                <a:effectLst/>
                <a:uLnTx/>
                <a:uFillTx/>
                <a:cs typeface="Arial" charset="0"/>
              </a:rPr>
              <a:t>A</a:t>
            </a:r>
            <a:r>
              <a:rPr kumimoji="0" lang="en-GB" altLang="zh-CN" sz="1200" b="0" i="0" u="none" strike="noStrike" kern="0" cap="none" spc="0" normalizeH="0" baseline="0" noProof="0" smtClean="0">
                <a:ln>
                  <a:noFill/>
                </a:ln>
                <a:solidFill>
                  <a:sysClr val="windowText" lastClr="000000"/>
                </a:solidFill>
                <a:effectLst/>
                <a:uLnTx/>
                <a:uFillTx/>
                <a:cs typeface="Arial" charset="0"/>
              </a:rPr>
              <a:t>1</a:t>
            </a:r>
            <a:r>
              <a:rPr kumimoji="0" lang="en-GB" altLang="en-GB" sz="1200" b="0" i="0" u="none" strike="noStrike" kern="0" cap="none" spc="0" normalizeH="0" baseline="0" noProof="0" smtClean="0">
                <a:ln>
                  <a:noFill/>
                </a:ln>
                <a:solidFill>
                  <a:sysClr val="windowText" lastClr="000000"/>
                </a:solidFill>
                <a:effectLst/>
                <a:uLnTx/>
                <a:uFillTx/>
                <a:cs typeface="Arial" charset="0"/>
              </a:rPr>
              <a:t>.</a:t>
            </a:r>
            <a:r>
              <a:rPr kumimoji="0" lang="en-GB" altLang="zh-CN" sz="1200" b="0" i="0" u="none" strike="noStrike" kern="0" cap="none" spc="0" normalizeH="0" baseline="0" noProof="0" smtClean="0">
                <a:ln>
                  <a:noFill/>
                </a:ln>
                <a:solidFill>
                  <a:sysClr val="windowText" lastClr="000000"/>
                </a:solidFill>
                <a:effectLst/>
                <a:uLnTx/>
                <a:uFillTx/>
                <a:cs typeface="Arial" charset="0"/>
              </a:rPr>
              <a:t> IT</a:t>
            </a:r>
            <a:r>
              <a:rPr kumimoji="0" lang="zh-CN" altLang="en-GB" sz="1200" b="0" i="0" u="none" strike="noStrike" kern="0" cap="none" spc="0" normalizeH="0" baseline="0" noProof="0" smtClean="0">
                <a:ln>
                  <a:noFill/>
                </a:ln>
                <a:solidFill>
                  <a:sysClr val="windowText" lastClr="000000"/>
                </a:solidFill>
                <a:effectLst/>
                <a:uLnTx/>
                <a:uFillTx/>
                <a:cs typeface="Arial" charset="0"/>
              </a:rPr>
              <a:t>基础设施建设</a:t>
            </a:r>
            <a:r>
              <a:rPr kumimoji="0" lang="en-GB" altLang="en-GB" sz="1200" b="0" i="0" u="none" strike="noStrike" kern="0" cap="none" spc="0" normalizeH="0" baseline="0" noProof="0" smtClean="0">
                <a:ln>
                  <a:noFill/>
                </a:ln>
                <a:solidFill>
                  <a:sysClr val="windowText" lastClr="000000"/>
                </a:solidFill>
                <a:effectLst/>
                <a:uLnTx/>
                <a:uFillTx/>
                <a:cs typeface="Arial" charset="0"/>
              </a:rPr>
              <a:t> </a:t>
            </a:r>
            <a:endParaRPr kumimoji="0" lang="zh-CN" altLang="en-GB" sz="1200" b="0" i="0" u="none" strike="noStrike" kern="0" cap="none" spc="0" normalizeH="0" baseline="0" noProof="0" smtClean="0">
              <a:ln>
                <a:noFill/>
              </a:ln>
              <a:solidFill>
                <a:sysClr val="windowText" lastClr="000000"/>
              </a:solidFill>
              <a:effectLst/>
              <a:uLnTx/>
              <a:uFillTx/>
              <a:cs typeface="Arial" charset="0"/>
            </a:endParaRPr>
          </a:p>
        </p:txBody>
      </p:sp>
      <p:sp>
        <p:nvSpPr>
          <p:cNvPr id="6" name="Rectangle 4"/>
          <p:cNvSpPr>
            <a:spLocks noChangeArrowheads="1"/>
          </p:cNvSpPr>
          <p:nvPr/>
        </p:nvSpPr>
        <p:spPr bwMode="gray">
          <a:xfrm>
            <a:off x="2111375" y="1181100"/>
            <a:ext cx="1584325" cy="630238"/>
          </a:xfrm>
          <a:prstGeom prst="rect">
            <a:avLst/>
          </a:prstGeom>
          <a:solidFill>
            <a:srgbClr xmlns:mc="http://schemas.openxmlformats.org/markup-compatibility/2006" xmlns:a14="http://schemas.microsoft.com/office/drawing/2010/main" val="7889FB" mc:Ignorable=""/>
          </a:solidFill>
          <a:ln w="9525">
            <a:solidFill>
              <a:srgbClr xmlns:mc="http://schemas.openxmlformats.org/markup-compatibility/2006" xmlns:a14="http://schemas.microsoft.com/office/drawing/2010/main" val="000000" mc:Ignorable=""/>
            </a:solidFill>
            <a:miter lim="800000"/>
            <a:headEnd/>
            <a:tailEnd/>
          </a:ln>
        </p:spPr>
        <p:txBody>
          <a:bodyPr wrap="none" lIns="0" tIns="0" rIns="0" bIns="0" anchor="ctr" anchorCtr="1"/>
          <a:lstStyle/>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B</a:t>
            </a:r>
          </a:p>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zh-CN" altLang="en-GB"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安全与生产</a:t>
            </a:r>
          </a:p>
        </p:txBody>
      </p:sp>
      <p:sp>
        <p:nvSpPr>
          <p:cNvPr id="7" name="Rectangle 5"/>
          <p:cNvSpPr>
            <a:spLocks noChangeArrowheads="1"/>
          </p:cNvSpPr>
          <p:nvPr/>
        </p:nvSpPr>
        <p:spPr bwMode="auto">
          <a:xfrm>
            <a:off x="401638" y="2479675"/>
            <a:ext cx="1584325" cy="525463"/>
          </a:xfrm>
          <a:prstGeom prst="rect">
            <a:avLst/>
          </a:prstGeom>
          <a:solidFill>
            <a:srgbClr xmlns:mc="http://schemas.openxmlformats.org/markup-compatibility/2006" xmlns:a14="http://schemas.microsoft.com/office/drawing/2010/main" val="FFFFFF" mc:Ignorable=""/>
          </a:solidFill>
          <a:ln w="9525" algn="ctr">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A2</a:t>
            </a:r>
            <a:r>
              <a:rPr kumimoji="0" lang="en-GB" altLang="en-GB" sz="1200" b="0" i="0" u="none" strike="noStrike" kern="0" cap="none" spc="0" normalizeH="0" baseline="0" noProof="0" smtClean="0">
                <a:ln>
                  <a:noFill/>
                </a:ln>
                <a:solidFill>
                  <a:sysClr val="windowText" lastClr="000000"/>
                </a:solidFill>
                <a:effectLst/>
                <a:uLnTx/>
                <a:uFillTx/>
                <a:cs typeface="Arial" charset="0"/>
              </a:rPr>
              <a:t>. </a:t>
            </a:r>
            <a:r>
              <a:rPr kumimoji="0" lang="zh-CN" altLang="en-GB" sz="1200" b="0" i="0" u="none" strike="noStrike" kern="0" cap="none" spc="0" normalizeH="0" baseline="0" noProof="0" smtClean="0">
                <a:ln>
                  <a:noFill/>
                </a:ln>
                <a:solidFill>
                  <a:sysClr val="windowText" lastClr="000000"/>
                </a:solidFill>
                <a:effectLst/>
                <a:uLnTx/>
                <a:uFillTx/>
                <a:cs typeface="Arial" charset="0"/>
              </a:rPr>
              <a:t>容灾系统建设</a:t>
            </a:r>
          </a:p>
        </p:txBody>
      </p:sp>
      <p:sp>
        <p:nvSpPr>
          <p:cNvPr id="8" name="Rectangle 6"/>
          <p:cNvSpPr>
            <a:spLocks noChangeArrowheads="1"/>
          </p:cNvSpPr>
          <p:nvPr/>
        </p:nvSpPr>
        <p:spPr bwMode="gray">
          <a:xfrm>
            <a:off x="3817938" y="1179513"/>
            <a:ext cx="1563687" cy="631825"/>
          </a:xfrm>
          <a:prstGeom prst="rect">
            <a:avLst/>
          </a:prstGeom>
          <a:solidFill>
            <a:srgbClr xmlns:mc="http://schemas.openxmlformats.org/markup-compatibility/2006" xmlns:a14="http://schemas.microsoft.com/office/drawing/2010/main" val="7889FB" mc:Ignorable=""/>
          </a:solidFill>
          <a:ln w="9525">
            <a:solidFill>
              <a:srgbClr xmlns:mc="http://schemas.openxmlformats.org/markup-compatibility/2006" xmlns:a14="http://schemas.microsoft.com/office/drawing/2010/main" val="000000" mc:Ignorable=""/>
            </a:solidFill>
            <a:miter lim="800000"/>
            <a:headEnd/>
            <a:tailEnd/>
          </a:ln>
        </p:spPr>
        <p:txBody>
          <a:bodyPr wrap="none" lIns="0" tIns="0" rIns="0" bIns="0" anchor="ctr" anchorCtr="1"/>
          <a:lstStyle/>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C</a:t>
            </a:r>
          </a:p>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zh-CN" altLang="en-GB"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煤炭供销与贸易</a:t>
            </a:r>
          </a:p>
        </p:txBody>
      </p:sp>
      <p:sp>
        <p:nvSpPr>
          <p:cNvPr id="9" name="Rectangle 7"/>
          <p:cNvSpPr>
            <a:spLocks noChangeArrowheads="1"/>
          </p:cNvSpPr>
          <p:nvPr/>
        </p:nvSpPr>
        <p:spPr bwMode="auto">
          <a:xfrm>
            <a:off x="7224713" y="4673600"/>
            <a:ext cx="1581150" cy="4111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E7.</a:t>
            </a:r>
            <a:r>
              <a:rPr kumimoji="0" lang="zh-CN" altLang="en-GB" sz="1200" b="0" i="0" u="none" strike="noStrike" kern="0" cap="none" spc="0" normalizeH="0" baseline="0" noProof="0" smtClean="0">
                <a:ln>
                  <a:noFill/>
                </a:ln>
                <a:solidFill>
                  <a:sysClr val="windowText" lastClr="000000"/>
                </a:solidFill>
                <a:effectLst/>
                <a:uLnTx/>
                <a:uFillTx/>
                <a:latin typeface="宋体" charset="-122"/>
                <a:cs typeface="Arial" charset="0"/>
              </a:rPr>
              <a:t>企业绩效管理与商业智能系统</a:t>
            </a:r>
          </a:p>
        </p:txBody>
      </p:sp>
      <p:sp>
        <p:nvSpPr>
          <p:cNvPr id="10" name="Rectangle 8"/>
          <p:cNvSpPr>
            <a:spLocks noChangeArrowheads="1"/>
          </p:cNvSpPr>
          <p:nvPr/>
        </p:nvSpPr>
        <p:spPr bwMode="auto">
          <a:xfrm>
            <a:off x="5513388" y="2398713"/>
            <a:ext cx="1582737" cy="457200"/>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D2.</a:t>
            </a:r>
            <a:r>
              <a:rPr kumimoji="0" lang="zh-CN" altLang="en-GB" sz="1200" b="0" i="0" u="none" strike="noStrike" kern="0" cap="none" spc="0" normalizeH="0" baseline="0" noProof="0" smtClean="0">
                <a:ln>
                  <a:noFill/>
                </a:ln>
                <a:solidFill>
                  <a:sysClr val="windowText" lastClr="000000"/>
                </a:solidFill>
                <a:effectLst/>
                <a:uLnTx/>
                <a:uFillTx/>
                <a:cs typeface="Arial" charset="0"/>
              </a:rPr>
              <a:t>投资管理系统与项目管理系统</a:t>
            </a:r>
          </a:p>
        </p:txBody>
      </p:sp>
      <p:sp>
        <p:nvSpPr>
          <p:cNvPr id="11" name="Rectangle 9"/>
          <p:cNvSpPr>
            <a:spLocks noChangeArrowheads="1"/>
          </p:cNvSpPr>
          <p:nvPr/>
        </p:nvSpPr>
        <p:spPr bwMode="gray">
          <a:xfrm>
            <a:off x="5513388" y="1179513"/>
            <a:ext cx="1576387" cy="631825"/>
          </a:xfrm>
          <a:prstGeom prst="rect">
            <a:avLst/>
          </a:prstGeom>
          <a:solidFill>
            <a:srgbClr xmlns:mc="http://schemas.openxmlformats.org/markup-compatibility/2006" xmlns:a14="http://schemas.microsoft.com/office/drawing/2010/main" val="7889FB" mc:Ignorable=""/>
          </a:solidFill>
          <a:ln w="9525">
            <a:solidFill>
              <a:srgbClr xmlns:mc="http://schemas.openxmlformats.org/markup-compatibility/2006" xmlns:a14="http://schemas.microsoft.com/office/drawing/2010/main" val="000000" mc:Ignorable=""/>
            </a:solidFill>
            <a:miter lim="800000"/>
            <a:headEnd/>
            <a:tailEnd/>
          </a:ln>
        </p:spPr>
        <p:txBody>
          <a:bodyPr wrap="none" lIns="0" tIns="0" rIns="0" bIns="0" anchor="ctr" anchorCtr="1"/>
          <a:lstStyle/>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D</a:t>
            </a:r>
          </a:p>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zh-CN" altLang="en-GB"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企业管理与</a:t>
            </a:r>
            <a:br>
              <a:rPr kumimoji="0" lang="zh-CN" altLang="en-GB"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br>
            <a:r>
              <a:rPr kumimoji="0" lang="zh-CN" altLang="en-GB"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财务管理</a:t>
            </a:r>
          </a:p>
        </p:txBody>
      </p:sp>
      <p:sp>
        <p:nvSpPr>
          <p:cNvPr id="12" name="Rectangle 10"/>
          <p:cNvSpPr>
            <a:spLocks noChangeArrowheads="1"/>
          </p:cNvSpPr>
          <p:nvPr/>
        </p:nvSpPr>
        <p:spPr bwMode="auto">
          <a:xfrm>
            <a:off x="7224713" y="2332038"/>
            <a:ext cx="1581150" cy="411162"/>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E2.</a:t>
            </a:r>
            <a:r>
              <a:rPr kumimoji="0" lang="zh-CN" altLang="en-GB" sz="1200" b="0" i="0" u="none" strike="noStrike" kern="0" cap="none" spc="0" normalizeH="0" baseline="0" noProof="0" smtClean="0">
                <a:ln>
                  <a:noFill/>
                </a:ln>
                <a:solidFill>
                  <a:sysClr val="windowText" lastClr="000000"/>
                </a:solidFill>
                <a:effectLst/>
                <a:uLnTx/>
                <a:uFillTx/>
                <a:cs typeface="Arial" charset="0"/>
              </a:rPr>
              <a:t>主数据管理</a:t>
            </a:r>
          </a:p>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zh-CN" altLang="en-GB" sz="1200" b="0" i="0" u="none" strike="noStrike" kern="0" cap="none" spc="0" normalizeH="0" baseline="0" noProof="0" smtClean="0">
                <a:ln>
                  <a:noFill/>
                </a:ln>
                <a:solidFill>
                  <a:sysClr val="windowText" lastClr="000000"/>
                </a:solidFill>
                <a:effectLst/>
                <a:uLnTx/>
                <a:uFillTx/>
                <a:cs typeface="Arial" charset="0"/>
              </a:rPr>
              <a:t>       （</a:t>
            </a:r>
            <a:r>
              <a:rPr kumimoji="0" lang="en-GB" altLang="zh-CN" sz="1200" b="0" i="0" u="none" strike="noStrike" kern="0" cap="none" spc="0" normalizeH="0" baseline="0" noProof="0" smtClean="0">
                <a:ln>
                  <a:noFill/>
                </a:ln>
                <a:solidFill>
                  <a:sysClr val="windowText" lastClr="000000"/>
                </a:solidFill>
                <a:effectLst/>
                <a:uLnTx/>
                <a:uFillTx/>
                <a:cs typeface="Arial" charset="0"/>
              </a:rPr>
              <a:t>MDM</a:t>
            </a:r>
            <a:r>
              <a:rPr kumimoji="0" lang="zh-CN" altLang="en-GB" sz="1200" b="0" i="0" u="none" strike="noStrike" kern="0" cap="none" spc="0" normalizeH="0" baseline="0" noProof="0" smtClean="0">
                <a:ln>
                  <a:noFill/>
                </a:ln>
                <a:solidFill>
                  <a:sysClr val="windowText" lastClr="000000"/>
                </a:solidFill>
                <a:effectLst/>
                <a:uLnTx/>
                <a:uFillTx/>
                <a:cs typeface="Arial" charset="0"/>
              </a:rPr>
              <a:t>）</a:t>
            </a:r>
          </a:p>
        </p:txBody>
      </p:sp>
      <p:sp>
        <p:nvSpPr>
          <p:cNvPr id="13" name="Rectangle 11"/>
          <p:cNvSpPr>
            <a:spLocks noChangeArrowheads="1"/>
          </p:cNvSpPr>
          <p:nvPr/>
        </p:nvSpPr>
        <p:spPr bwMode="auto">
          <a:xfrm>
            <a:off x="3817938" y="1865313"/>
            <a:ext cx="1563687" cy="530225"/>
          </a:xfrm>
          <a:prstGeom prst="rect">
            <a:avLst/>
          </a:prstGeom>
          <a:solidFill>
            <a:srgbClr xmlns:mc="http://schemas.openxmlformats.org/markup-compatibility/2006" xmlns:a14="http://schemas.microsoft.com/office/drawing/2010/main" val="FFFFFF" mc:Ignorable=""/>
          </a:solidFill>
          <a:ln w="9525" algn="ctr">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C1. </a:t>
            </a:r>
            <a:r>
              <a:rPr kumimoji="0" lang="zh-CN" altLang="en-GB" sz="1200" b="0" i="0" u="none" strike="noStrike" kern="0" cap="none" spc="0" normalizeH="0" baseline="0" noProof="0" smtClean="0">
                <a:ln>
                  <a:noFill/>
                </a:ln>
                <a:solidFill>
                  <a:sysClr val="windowText" lastClr="000000"/>
                </a:solidFill>
                <a:effectLst/>
                <a:uLnTx/>
                <a:uFillTx/>
                <a:cs typeface="Arial" charset="0"/>
              </a:rPr>
              <a:t>业务平台一</a:t>
            </a:r>
            <a:r>
              <a:rPr kumimoji="0" lang="en-GB" altLang="zh-CN" sz="1200" b="0" i="0" u="none" strike="noStrike" kern="0" cap="none" spc="0" normalizeH="0" baseline="0" noProof="0" smtClean="0">
                <a:ln>
                  <a:noFill/>
                </a:ln>
                <a:solidFill>
                  <a:sysClr val="windowText" lastClr="000000"/>
                </a:solidFill>
                <a:effectLst/>
                <a:uLnTx/>
                <a:uFillTx/>
                <a:cs typeface="Arial" charset="0"/>
              </a:rPr>
              <a:t> </a:t>
            </a:r>
            <a:r>
              <a:rPr kumimoji="0" lang="zh-CN" altLang="en-GB" sz="1200" b="0" i="0" u="none" strike="noStrike" kern="0" cap="none" spc="0" normalizeH="0" baseline="0" noProof="0" smtClean="0">
                <a:ln>
                  <a:noFill/>
                </a:ln>
                <a:solidFill>
                  <a:sysClr val="windowText" lastClr="000000"/>
                </a:solidFill>
                <a:effectLst/>
                <a:uLnTx/>
                <a:uFillTx/>
                <a:cs typeface="Arial" charset="0"/>
              </a:rPr>
              <a:t>期</a:t>
            </a:r>
            <a:br>
              <a:rPr kumimoji="0" lang="zh-CN" altLang="en-GB" sz="1200" b="0" i="0" u="none" strike="noStrike" kern="0" cap="none" spc="0" normalizeH="0" baseline="0" noProof="0" smtClean="0">
                <a:ln>
                  <a:noFill/>
                </a:ln>
                <a:solidFill>
                  <a:sysClr val="windowText" lastClr="000000"/>
                </a:solidFill>
                <a:effectLst/>
                <a:uLnTx/>
                <a:uFillTx/>
                <a:cs typeface="Arial" charset="0"/>
              </a:rPr>
            </a:br>
            <a:endParaRPr kumimoji="0" lang="zh-CN" altLang="en-GB" sz="1200" b="0" i="0" u="none" strike="noStrike" kern="0" cap="none" spc="0" normalizeH="0" baseline="0" noProof="0" smtClean="0">
              <a:ln>
                <a:noFill/>
              </a:ln>
              <a:solidFill>
                <a:sysClr val="windowText" lastClr="000000"/>
              </a:solidFill>
              <a:effectLst/>
              <a:uLnTx/>
              <a:uFillTx/>
              <a:cs typeface="Arial" charset="0"/>
            </a:endParaRPr>
          </a:p>
        </p:txBody>
      </p:sp>
      <p:sp>
        <p:nvSpPr>
          <p:cNvPr id="14" name="Rectangle 12"/>
          <p:cNvSpPr>
            <a:spLocks noChangeArrowheads="1"/>
          </p:cNvSpPr>
          <p:nvPr/>
        </p:nvSpPr>
        <p:spPr bwMode="auto">
          <a:xfrm>
            <a:off x="7224713" y="5141913"/>
            <a:ext cx="1581150" cy="41116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E8.</a:t>
            </a:r>
            <a:r>
              <a:rPr kumimoji="0" lang="zh-CN" altLang="en-GB" sz="1200" b="0" i="0" u="none" strike="noStrike" kern="0" cap="none" spc="0" normalizeH="0" baseline="0" noProof="0" smtClean="0">
                <a:ln>
                  <a:noFill/>
                </a:ln>
                <a:solidFill>
                  <a:sysClr val="windowText" lastClr="000000"/>
                </a:solidFill>
                <a:effectLst/>
                <a:uLnTx/>
                <a:uFillTx/>
                <a:cs typeface="Arial" charset="0"/>
              </a:rPr>
              <a:t>先进计划系统</a:t>
            </a:r>
          </a:p>
        </p:txBody>
      </p:sp>
      <p:sp>
        <p:nvSpPr>
          <p:cNvPr id="15" name="Rectangle 13"/>
          <p:cNvSpPr>
            <a:spLocks noChangeArrowheads="1"/>
          </p:cNvSpPr>
          <p:nvPr/>
        </p:nvSpPr>
        <p:spPr bwMode="auto">
          <a:xfrm>
            <a:off x="7224713" y="1865313"/>
            <a:ext cx="1581150" cy="411162"/>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E1.</a:t>
            </a:r>
            <a:r>
              <a:rPr kumimoji="0" lang="zh-CN" altLang="en-GB" sz="1200" b="0" i="0" u="none" strike="noStrike" kern="0" cap="none" spc="0" normalizeH="0" baseline="0" noProof="0" smtClean="0">
                <a:ln>
                  <a:noFill/>
                </a:ln>
                <a:solidFill>
                  <a:sysClr val="windowText" lastClr="000000"/>
                </a:solidFill>
                <a:effectLst/>
                <a:uLnTx/>
                <a:uFillTx/>
                <a:cs typeface="Arial" charset="0"/>
              </a:rPr>
              <a:t> 门户</a:t>
            </a:r>
            <a:r>
              <a:rPr kumimoji="0" lang="en-GB" altLang="zh-CN" sz="1200" b="0" i="0" u="none" strike="noStrike" kern="0" cap="none" spc="0" normalizeH="0" baseline="0" noProof="0" smtClean="0">
                <a:ln>
                  <a:noFill/>
                </a:ln>
                <a:solidFill>
                  <a:sysClr val="windowText" lastClr="000000"/>
                </a:solidFill>
                <a:effectLst/>
                <a:uLnTx/>
                <a:uFillTx/>
                <a:cs typeface="Arial" charset="0"/>
              </a:rPr>
              <a:t>+</a:t>
            </a:r>
            <a:r>
              <a:rPr kumimoji="0" lang="zh-CN" altLang="en-GB" sz="1200" b="0" i="0" u="none" strike="noStrike" kern="0" cap="none" spc="0" normalizeH="0" baseline="0" noProof="0" smtClean="0">
                <a:ln>
                  <a:noFill/>
                </a:ln>
                <a:solidFill>
                  <a:sysClr val="windowText" lastClr="000000"/>
                </a:solidFill>
                <a:effectLst/>
                <a:uLnTx/>
                <a:uFillTx/>
                <a:cs typeface="Arial" charset="0"/>
              </a:rPr>
              <a:t>认证授权</a:t>
            </a:r>
            <a:r>
              <a:rPr kumimoji="0" lang="en-GB" altLang="zh-CN" sz="1200" b="0" i="0" u="none" strike="noStrike" kern="0" cap="none" spc="0" normalizeH="0" baseline="0" noProof="0" smtClean="0">
                <a:ln>
                  <a:noFill/>
                </a:ln>
                <a:solidFill>
                  <a:sysClr val="windowText" lastClr="000000"/>
                </a:solidFill>
                <a:effectLst/>
                <a:uLnTx/>
                <a:uFillTx/>
                <a:cs typeface="Arial" charset="0"/>
              </a:rPr>
              <a:t>+SMS+</a:t>
            </a:r>
            <a:r>
              <a:rPr kumimoji="0" lang="zh-CN" altLang="en-GB" sz="1200" b="0" i="0" u="none" strike="noStrike" kern="0" cap="none" spc="0" normalizeH="0" baseline="0" noProof="0" smtClean="0">
                <a:ln>
                  <a:noFill/>
                </a:ln>
                <a:solidFill>
                  <a:sysClr val="windowText" lastClr="000000"/>
                </a:solidFill>
                <a:effectLst/>
                <a:uLnTx/>
                <a:uFillTx/>
                <a:cs typeface="Arial" charset="0"/>
              </a:rPr>
              <a:t>报表引擎</a:t>
            </a:r>
          </a:p>
        </p:txBody>
      </p:sp>
      <p:sp>
        <p:nvSpPr>
          <p:cNvPr id="16" name="Rectangle 14"/>
          <p:cNvSpPr>
            <a:spLocks noChangeArrowheads="1"/>
          </p:cNvSpPr>
          <p:nvPr/>
        </p:nvSpPr>
        <p:spPr bwMode="gray">
          <a:xfrm>
            <a:off x="7216775" y="1179513"/>
            <a:ext cx="1589088" cy="631825"/>
          </a:xfrm>
          <a:prstGeom prst="rect">
            <a:avLst/>
          </a:prstGeom>
          <a:solidFill>
            <a:srgbClr xmlns:mc="http://schemas.openxmlformats.org/markup-compatibility/2006" xmlns:a14="http://schemas.microsoft.com/office/drawing/2010/main" val="7889FB" mc:Ignorable=""/>
          </a:solidFill>
          <a:ln w="9525">
            <a:solidFill>
              <a:srgbClr xmlns:mc="http://schemas.openxmlformats.org/markup-compatibility/2006" xmlns:a14="http://schemas.microsoft.com/office/drawing/2010/main" val="000000" mc:Ignorable=""/>
            </a:solidFill>
            <a:miter lim="800000"/>
            <a:headEnd/>
            <a:tailEnd/>
          </a:ln>
        </p:spPr>
        <p:txBody>
          <a:bodyPr wrap="none" lIns="0" tIns="0" rIns="0" bIns="0" anchor="ctr" anchorCtr="1"/>
          <a:lstStyle/>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E</a:t>
            </a:r>
          </a:p>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zh-CN" altLang="en-GB"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协同平台及</a:t>
            </a:r>
          </a:p>
          <a:p>
            <a:pPr marL="0" marR="0" lvl="0" indent="0" algn="ctr" defTabSz="914400" eaLnBrk="0" fontAlgn="auto" latinLnBrk="0" hangingPunct="0">
              <a:lnSpc>
                <a:spcPct val="90000"/>
              </a:lnSpc>
              <a:spcBef>
                <a:spcPts val="0"/>
              </a:spcBef>
              <a:spcAft>
                <a:spcPts val="0"/>
              </a:spcAft>
              <a:buClrTx/>
              <a:buSzTx/>
              <a:buFont typeface="Wingdings" pitchFamily="2" charset="2"/>
              <a:buNone/>
              <a:tabLst/>
              <a:defRPr/>
            </a:pPr>
            <a:r>
              <a:rPr kumimoji="0" lang="zh-CN" altLang="en-GB" sz="1400" b="0" i="0" u="none" strike="noStrike" kern="0" cap="none" spc="0" normalizeH="0" baseline="0" noProof="0" smtClean="0">
                <a:ln>
                  <a:noFill/>
                </a:ln>
                <a:solidFill>
                  <a:srgbClr xmlns:mc="http://schemas.openxmlformats.org/markup-compatibility/2006" xmlns:a14="http://schemas.microsoft.com/office/drawing/2010/main" val="FFFFFF" mc:Ignorable=""/>
                </a:solidFill>
                <a:effectLst/>
                <a:uLnTx/>
                <a:uFillTx/>
                <a:cs typeface="Arial" charset="0"/>
              </a:rPr>
              <a:t>决策支持</a:t>
            </a:r>
          </a:p>
        </p:txBody>
      </p:sp>
      <p:sp>
        <p:nvSpPr>
          <p:cNvPr id="17" name="Rectangle 15"/>
          <p:cNvSpPr>
            <a:spLocks noChangeArrowheads="1"/>
          </p:cNvSpPr>
          <p:nvPr/>
        </p:nvSpPr>
        <p:spPr bwMode="auto">
          <a:xfrm>
            <a:off x="5513388" y="1865313"/>
            <a:ext cx="1582737" cy="457200"/>
          </a:xfrm>
          <a:prstGeom prst="rect">
            <a:avLst/>
          </a:prstGeom>
          <a:solidFill>
            <a:srgbClr xmlns:mc="http://schemas.openxmlformats.org/markup-compatibility/2006" xmlns:a14="http://schemas.microsoft.com/office/drawing/2010/main" val="FFFFFF" mc:Ignorable=""/>
          </a:solidFill>
          <a:ln w="9525" algn="ctr">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D1.</a:t>
            </a:r>
            <a:r>
              <a:rPr kumimoji="0" lang="zh-CN" altLang="en-GB" sz="1200" b="0" i="0" u="none" strike="noStrike" kern="0" cap="none" spc="0" normalizeH="0" baseline="0" noProof="0" smtClean="0">
                <a:ln>
                  <a:noFill/>
                </a:ln>
                <a:solidFill>
                  <a:sysClr val="windowText" lastClr="000000"/>
                </a:solidFill>
                <a:effectLst/>
                <a:uLnTx/>
                <a:uFillTx/>
                <a:cs typeface="Arial" charset="0"/>
              </a:rPr>
              <a:t>人力资源管理系统升级</a:t>
            </a:r>
            <a:endParaRPr kumimoji="0" lang="en-GB" altLang="zh-CN" sz="1200" b="0" i="0" u="none" strike="noStrike" kern="0" cap="none" spc="0" normalizeH="0" baseline="0" noProof="0" smtClean="0">
              <a:ln>
                <a:noFill/>
              </a:ln>
              <a:solidFill>
                <a:sysClr val="windowText" lastClr="000000"/>
              </a:solidFill>
              <a:effectLst/>
              <a:uLnTx/>
              <a:uFillTx/>
              <a:cs typeface="Arial" charset="0"/>
            </a:endParaRPr>
          </a:p>
        </p:txBody>
      </p:sp>
      <p:sp>
        <p:nvSpPr>
          <p:cNvPr id="18" name="Rectangle 16"/>
          <p:cNvSpPr>
            <a:spLocks noChangeArrowheads="1"/>
          </p:cNvSpPr>
          <p:nvPr/>
        </p:nvSpPr>
        <p:spPr bwMode="auto">
          <a:xfrm>
            <a:off x="7224713" y="2800350"/>
            <a:ext cx="1581150" cy="411163"/>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E3</a:t>
            </a:r>
            <a:r>
              <a:rPr kumimoji="0" lang="en-GB" altLang="en-GB" sz="1200" b="0" i="0" u="none" strike="noStrike" kern="0" cap="none" spc="0" normalizeH="0" baseline="0" noProof="0" smtClean="0">
                <a:ln>
                  <a:noFill/>
                </a:ln>
                <a:solidFill>
                  <a:sysClr val="windowText" lastClr="000000"/>
                </a:solidFill>
                <a:effectLst/>
                <a:uLnTx/>
                <a:uFillTx/>
                <a:cs typeface="Arial" charset="0"/>
              </a:rPr>
              <a:t>. </a:t>
            </a:r>
            <a:r>
              <a:rPr kumimoji="0" lang="en-GB" altLang="zh-CN" sz="1200" b="0" i="0" u="none" strike="noStrike" kern="0" cap="none" spc="0" normalizeH="0" baseline="0" noProof="0" smtClean="0">
                <a:ln>
                  <a:noFill/>
                </a:ln>
                <a:solidFill>
                  <a:sysClr val="windowText" lastClr="000000"/>
                </a:solidFill>
                <a:effectLst/>
                <a:uLnTx/>
                <a:uFillTx/>
                <a:cs typeface="Arial" charset="0"/>
              </a:rPr>
              <a:t>企业应用整合</a:t>
            </a:r>
            <a:r>
              <a:rPr kumimoji="0" lang="en-GB" altLang="zh-CN" sz="1000" b="0" i="0" u="none" strike="noStrike" kern="0" cap="none" spc="0" normalizeH="0" baseline="0" noProof="0" smtClean="0">
                <a:ln>
                  <a:noFill/>
                </a:ln>
                <a:solidFill>
                  <a:sysClr val="windowText" lastClr="000000"/>
                </a:solidFill>
                <a:effectLst/>
                <a:uLnTx/>
                <a:uFillTx/>
                <a:cs typeface="Arial" charset="0"/>
              </a:rPr>
              <a:t>ESB+BPM</a:t>
            </a:r>
            <a:endParaRPr kumimoji="0" lang="zh-CN" altLang="en-GB" sz="1000" b="0" i="0" u="none" strike="noStrike" kern="0" cap="none" spc="0" normalizeH="0" baseline="0" noProof="0" smtClean="0">
              <a:ln>
                <a:noFill/>
              </a:ln>
              <a:solidFill>
                <a:sysClr val="windowText" lastClr="000000"/>
              </a:solidFill>
              <a:effectLst/>
              <a:uLnTx/>
              <a:uFillTx/>
              <a:cs typeface="Arial" charset="0"/>
            </a:endParaRPr>
          </a:p>
        </p:txBody>
      </p:sp>
      <p:sp>
        <p:nvSpPr>
          <p:cNvPr id="19" name="Rectangle 17"/>
          <p:cNvSpPr>
            <a:spLocks noChangeArrowheads="1"/>
          </p:cNvSpPr>
          <p:nvPr/>
        </p:nvSpPr>
        <p:spPr bwMode="auto">
          <a:xfrm>
            <a:off x="2124075" y="1865313"/>
            <a:ext cx="1563688" cy="530225"/>
          </a:xfrm>
          <a:prstGeom prst="rect">
            <a:avLst/>
          </a:prstGeom>
          <a:solidFill>
            <a:srgbClr xmlns:mc="http://schemas.openxmlformats.org/markup-compatibility/2006" xmlns:a14="http://schemas.microsoft.com/office/drawing/2010/main" val="FFFFFF" mc:Ignorable=""/>
          </a:solidFill>
          <a:ln w="9525" algn="ctr">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B1.</a:t>
            </a:r>
            <a:r>
              <a:rPr kumimoji="0" lang="zh-CN" altLang="en-GB" sz="1200" b="0" i="0" u="none" strike="noStrike" kern="0" cap="none" spc="0" normalizeH="0" baseline="0" noProof="0" smtClean="0">
                <a:ln>
                  <a:noFill/>
                </a:ln>
                <a:solidFill>
                  <a:sysClr val="windowText" lastClr="000000"/>
                </a:solidFill>
                <a:effectLst/>
                <a:uLnTx/>
                <a:uFillTx/>
                <a:cs typeface="Arial" charset="0"/>
              </a:rPr>
              <a:t>生产平台一期</a:t>
            </a:r>
            <a:endParaRPr kumimoji="0" lang="en-GB" altLang="zh-CN" sz="1200" b="0" i="0" u="none" strike="noStrike" kern="0" cap="none" spc="0" normalizeH="0" baseline="0" noProof="0" smtClean="0">
              <a:ln>
                <a:noFill/>
              </a:ln>
              <a:solidFill>
                <a:sysClr val="windowText" lastClr="000000"/>
              </a:solidFill>
              <a:effectLst/>
              <a:uLnTx/>
              <a:uFillTx/>
              <a:cs typeface="Arial" charset="0"/>
            </a:endParaRPr>
          </a:p>
        </p:txBody>
      </p:sp>
      <p:sp>
        <p:nvSpPr>
          <p:cNvPr id="20" name="Rectangle 18"/>
          <p:cNvSpPr>
            <a:spLocks noChangeArrowheads="1"/>
          </p:cNvSpPr>
          <p:nvPr/>
        </p:nvSpPr>
        <p:spPr bwMode="auto">
          <a:xfrm>
            <a:off x="2124075" y="2479675"/>
            <a:ext cx="1563688" cy="525463"/>
          </a:xfrm>
          <a:prstGeom prst="rect">
            <a:avLst/>
          </a:prstGeom>
          <a:noFill/>
          <a:ln w="9525">
            <a:solidFill>
              <a:srgbClr xmlns:mc="http://schemas.openxmlformats.org/markup-compatibility/2006" xmlns:a14="http://schemas.microsoft.com/office/drawing/2010/main" val="00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B2.</a:t>
            </a:r>
            <a:r>
              <a:rPr kumimoji="0" lang="zh-CN" altLang="en-GB" sz="1200" b="0" i="0" u="none" strike="noStrike" kern="0" cap="none" spc="0" normalizeH="0" baseline="0" noProof="0" smtClean="0">
                <a:ln>
                  <a:noFill/>
                </a:ln>
                <a:solidFill>
                  <a:sysClr val="windowText" lastClr="000000"/>
                </a:solidFill>
                <a:effectLst/>
                <a:uLnTx/>
                <a:uFillTx/>
                <a:cs typeface="Arial" charset="0"/>
              </a:rPr>
              <a:t>生产平台二期</a:t>
            </a:r>
          </a:p>
        </p:txBody>
      </p:sp>
      <p:sp>
        <p:nvSpPr>
          <p:cNvPr id="21" name="Rectangle 19"/>
          <p:cNvSpPr txBox="1">
            <a:spLocks noChangeArrowheads="1"/>
          </p:cNvSpPr>
          <p:nvPr/>
        </p:nvSpPr>
        <p:spPr bwMode="auto">
          <a:xfrm>
            <a:off x="365125" y="332655"/>
            <a:ext cx="8245475" cy="775419"/>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lgn="ctr">
                <a:solidFill>
                  <a:srgbClr xmlns:mc="http://schemas.openxmlformats.org/markup-compatibility/2006" val="000000" mc:Ignorable=""/>
                </a:solidFill>
                <a:miter lim="800000"/>
                <a:headEnd/>
                <a:tailEnd/>
              </a14:hiddenLine>
            </a:ext>
          </a:extLst>
        </p:spPr>
        <p:txBody>
          <a:bodyPr vert="horz" wrap="square" lIns="0" tIns="45720" rIns="0" bIns="45720" numCol="1" anchor="b" anchorCtr="0" compatLnSpc="1">
            <a:prstTxWarp prst="textNoShape">
              <a:avLst/>
            </a:prstTxWarp>
          </a:bodyPr>
          <a:lstStyle>
            <a:lvl1pPr algn="l" rtl="0" eaLnBrk="0" fontAlgn="base" hangingPunct="0">
              <a:lnSpc>
                <a:spcPct val="90000"/>
              </a:lnSpc>
              <a:spcBef>
                <a:spcPct val="0"/>
              </a:spcBef>
              <a:spcAft>
                <a:spcPct val="0"/>
              </a:spcAft>
              <a:tabLst>
                <a:tab pos="749300" algn="l"/>
              </a:tabLst>
              <a:defRPr sz="2000" b="1">
                <a:solidFill>
                  <a:schemeClr val="tx2"/>
                </a:solidFill>
                <a:latin typeface="+mj-lt"/>
                <a:ea typeface="+mj-ea"/>
                <a:cs typeface="+mj-cs"/>
              </a:defRPr>
            </a:lvl1pPr>
            <a:lvl2pPr algn="l" rtl="0" eaLnBrk="0" fontAlgn="base" hangingPunct="0">
              <a:lnSpc>
                <a:spcPct val="90000"/>
              </a:lnSpc>
              <a:spcBef>
                <a:spcPct val="0"/>
              </a:spcBef>
              <a:spcAft>
                <a:spcPct val="0"/>
              </a:spcAft>
              <a:tabLst>
                <a:tab pos="749300" algn="l"/>
              </a:tabLst>
              <a:defRPr sz="2000" b="1">
                <a:solidFill>
                  <a:schemeClr val="tx2"/>
                </a:solidFill>
                <a:latin typeface="Arial Unicode MS" pitchFamily="34" charset="-122"/>
                <a:ea typeface="宋体" pitchFamily="2" charset="-122"/>
              </a:defRPr>
            </a:lvl2pPr>
            <a:lvl3pPr algn="l" rtl="0" eaLnBrk="0" fontAlgn="base" hangingPunct="0">
              <a:lnSpc>
                <a:spcPct val="90000"/>
              </a:lnSpc>
              <a:spcBef>
                <a:spcPct val="0"/>
              </a:spcBef>
              <a:spcAft>
                <a:spcPct val="0"/>
              </a:spcAft>
              <a:tabLst>
                <a:tab pos="749300" algn="l"/>
              </a:tabLst>
              <a:defRPr sz="2000" b="1">
                <a:solidFill>
                  <a:schemeClr val="tx2"/>
                </a:solidFill>
                <a:latin typeface="Arial Unicode MS" pitchFamily="34" charset="-122"/>
                <a:ea typeface="宋体" pitchFamily="2" charset="-122"/>
              </a:defRPr>
            </a:lvl3pPr>
            <a:lvl4pPr algn="l" rtl="0" eaLnBrk="0" fontAlgn="base" hangingPunct="0">
              <a:lnSpc>
                <a:spcPct val="90000"/>
              </a:lnSpc>
              <a:spcBef>
                <a:spcPct val="0"/>
              </a:spcBef>
              <a:spcAft>
                <a:spcPct val="0"/>
              </a:spcAft>
              <a:tabLst>
                <a:tab pos="749300" algn="l"/>
              </a:tabLst>
              <a:defRPr sz="2000" b="1">
                <a:solidFill>
                  <a:schemeClr val="tx2"/>
                </a:solidFill>
                <a:latin typeface="Arial Unicode MS" pitchFamily="34" charset="-122"/>
                <a:ea typeface="宋体" pitchFamily="2" charset="-122"/>
              </a:defRPr>
            </a:lvl4pPr>
            <a:lvl5pPr algn="l" rtl="0" eaLnBrk="0" fontAlgn="base" hangingPunct="0">
              <a:lnSpc>
                <a:spcPct val="90000"/>
              </a:lnSpc>
              <a:spcBef>
                <a:spcPct val="0"/>
              </a:spcBef>
              <a:spcAft>
                <a:spcPct val="0"/>
              </a:spcAft>
              <a:tabLst>
                <a:tab pos="749300" algn="l"/>
              </a:tabLst>
              <a:defRPr sz="2000" b="1">
                <a:solidFill>
                  <a:schemeClr val="tx2"/>
                </a:solidFill>
                <a:latin typeface="Arial Unicode MS" pitchFamily="34" charset="-122"/>
                <a:ea typeface="宋体" pitchFamily="2" charset="-122"/>
              </a:defRPr>
            </a:lvl5pPr>
            <a:lvl6pPr marL="457200" algn="l" rtl="0" fontAlgn="base">
              <a:lnSpc>
                <a:spcPct val="90000"/>
              </a:lnSpc>
              <a:spcBef>
                <a:spcPct val="0"/>
              </a:spcBef>
              <a:spcAft>
                <a:spcPct val="0"/>
              </a:spcAft>
              <a:tabLst>
                <a:tab pos="749300" algn="l"/>
              </a:tabLst>
              <a:defRPr sz="2000" b="1">
                <a:solidFill>
                  <a:schemeClr val="tx2"/>
                </a:solidFill>
                <a:latin typeface="Arial Unicode MS" pitchFamily="34" charset="-122"/>
                <a:ea typeface="宋体" pitchFamily="2" charset="-122"/>
              </a:defRPr>
            </a:lvl6pPr>
            <a:lvl7pPr marL="914400" algn="l" rtl="0" fontAlgn="base">
              <a:lnSpc>
                <a:spcPct val="90000"/>
              </a:lnSpc>
              <a:spcBef>
                <a:spcPct val="0"/>
              </a:spcBef>
              <a:spcAft>
                <a:spcPct val="0"/>
              </a:spcAft>
              <a:tabLst>
                <a:tab pos="749300" algn="l"/>
              </a:tabLst>
              <a:defRPr sz="2000" b="1">
                <a:solidFill>
                  <a:schemeClr val="tx2"/>
                </a:solidFill>
                <a:latin typeface="Arial Unicode MS" pitchFamily="34" charset="-122"/>
                <a:ea typeface="宋体" pitchFamily="2" charset="-122"/>
              </a:defRPr>
            </a:lvl7pPr>
            <a:lvl8pPr marL="1371600" algn="l" rtl="0" fontAlgn="base">
              <a:lnSpc>
                <a:spcPct val="90000"/>
              </a:lnSpc>
              <a:spcBef>
                <a:spcPct val="0"/>
              </a:spcBef>
              <a:spcAft>
                <a:spcPct val="0"/>
              </a:spcAft>
              <a:tabLst>
                <a:tab pos="749300" algn="l"/>
              </a:tabLst>
              <a:defRPr sz="2000" b="1">
                <a:solidFill>
                  <a:schemeClr val="tx2"/>
                </a:solidFill>
                <a:latin typeface="Arial Unicode MS" pitchFamily="34" charset="-122"/>
                <a:ea typeface="宋体" pitchFamily="2" charset="-122"/>
              </a:defRPr>
            </a:lvl8pPr>
            <a:lvl9pPr marL="1828800" algn="l" rtl="0" fontAlgn="base">
              <a:lnSpc>
                <a:spcPct val="90000"/>
              </a:lnSpc>
              <a:spcBef>
                <a:spcPct val="0"/>
              </a:spcBef>
              <a:spcAft>
                <a:spcPct val="0"/>
              </a:spcAft>
              <a:tabLst>
                <a:tab pos="749300" algn="l"/>
              </a:tabLst>
              <a:defRPr sz="2000" b="1">
                <a:solidFill>
                  <a:schemeClr val="tx2"/>
                </a:solidFill>
                <a:latin typeface="Arial Unicode MS" pitchFamily="34" charset="-122"/>
                <a:ea typeface="宋体" pitchFamily="2" charset="-122"/>
              </a:defRPr>
            </a:lvl9pPr>
          </a:lstStyle>
          <a:p>
            <a:pPr marL="0" marR="0" lvl="0" indent="0" algn="l" defTabSz="914400" rtl="0" eaLnBrk="1" fontAlgn="base" latinLnBrk="0" hangingPunct="1">
              <a:lnSpc>
                <a:spcPct val="90000"/>
              </a:lnSpc>
              <a:spcBef>
                <a:spcPct val="0"/>
              </a:spcBef>
              <a:spcAft>
                <a:spcPct val="0"/>
              </a:spcAft>
              <a:buClrTx/>
              <a:buSzTx/>
              <a:buFontTx/>
              <a:buNone/>
              <a:tabLst>
                <a:tab pos="749300" algn="l"/>
              </a:tabLst>
              <a:defRPr/>
            </a:pPr>
            <a:r>
              <a:rPr kumimoji="0" lang="zh-CN" altLang="en-US" sz="2000" b="1" i="0" u="none" strike="noStrike" kern="0" cap="none" spc="0" normalizeH="0" baseline="0" noProof="0" dirty="0" smtClean="0">
                <a:ln>
                  <a:noFill/>
                </a:ln>
                <a:solidFill>
                  <a:schemeClr val="tx1"/>
                </a:solidFill>
                <a:effectLst/>
                <a:uLnTx/>
                <a:uFillTx/>
                <a:latin typeface="Arial Unicode MS"/>
                <a:ea typeface="宋体"/>
                <a:cs typeface="+mj-cs"/>
              </a:rPr>
              <a:t>信息化总体规划中确定山煤未来</a:t>
            </a:r>
            <a:r>
              <a:rPr kumimoji="0" lang="en-US" altLang="zh-CN" sz="2000" b="1" i="0" u="none" strike="noStrike" kern="0" cap="none" spc="0" normalizeH="0" baseline="0" noProof="0" dirty="0" smtClean="0">
                <a:ln>
                  <a:noFill/>
                </a:ln>
                <a:solidFill>
                  <a:schemeClr val="tx1"/>
                </a:solidFill>
                <a:effectLst/>
                <a:uLnTx/>
                <a:uFillTx/>
                <a:latin typeface="Arial Unicode MS"/>
                <a:ea typeface="宋体"/>
                <a:cs typeface="+mj-cs"/>
              </a:rPr>
              <a:t>5</a:t>
            </a:r>
            <a:r>
              <a:rPr kumimoji="0" lang="zh-CN" altLang="en-US" sz="2000" b="1" i="0" u="none" strike="noStrike" kern="0" cap="none" spc="0" normalizeH="0" baseline="0" noProof="0" dirty="0" smtClean="0">
                <a:ln>
                  <a:noFill/>
                </a:ln>
                <a:solidFill>
                  <a:schemeClr val="tx1"/>
                </a:solidFill>
                <a:effectLst/>
                <a:uLnTx/>
                <a:uFillTx/>
                <a:latin typeface="Arial Unicode MS"/>
                <a:ea typeface="宋体"/>
                <a:cs typeface="+mj-cs"/>
              </a:rPr>
              <a:t>年实施</a:t>
            </a:r>
            <a:r>
              <a:rPr kumimoji="0" lang="en-US" altLang="zh-CN" sz="2000" b="1" i="0" u="none" strike="noStrike" kern="0" cap="none" spc="0" normalizeH="0" baseline="0" noProof="0" dirty="0" smtClean="0">
                <a:ln>
                  <a:noFill/>
                </a:ln>
                <a:solidFill>
                  <a:schemeClr val="tx1"/>
                </a:solidFill>
                <a:effectLst/>
                <a:uLnTx/>
                <a:uFillTx/>
                <a:latin typeface="Arial Unicode MS"/>
                <a:ea typeface="宋体"/>
                <a:cs typeface="+mj-cs"/>
              </a:rPr>
              <a:t>5</a:t>
            </a:r>
            <a:r>
              <a:rPr kumimoji="0" lang="zh-CN" altLang="en-US" sz="2000" b="1" i="0" u="none" strike="noStrike" kern="0" cap="none" spc="0" normalizeH="0" baseline="0" noProof="0" dirty="0" smtClean="0">
                <a:ln>
                  <a:noFill/>
                </a:ln>
                <a:solidFill>
                  <a:schemeClr val="tx1"/>
                </a:solidFill>
                <a:effectLst/>
                <a:uLnTx/>
                <a:uFillTx/>
                <a:latin typeface="Arial Unicode MS"/>
                <a:ea typeface="宋体"/>
                <a:cs typeface="+mj-cs"/>
              </a:rPr>
              <a:t>大领域</a:t>
            </a:r>
            <a:r>
              <a:rPr kumimoji="0" lang="en-US" altLang="zh-CN" sz="2000" b="1" i="0" u="none" strike="noStrike" kern="0" cap="none" spc="0" normalizeH="0" baseline="0" noProof="0" dirty="0" smtClean="0">
                <a:ln>
                  <a:noFill/>
                </a:ln>
                <a:solidFill>
                  <a:schemeClr val="tx1"/>
                </a:solidFill>
                <a:effectLst/>
                <a:uLnTx/>
                <a:uFillTx/>
                <a:latin typeface="Arial Unicode MS"/>
                <a:ea typeface="宋体"/>
                <a:cs typeface="+mj-cs"/>
              </a:rPr>
              <a:t>26</a:t>
            </a:r>
            <a:r>
              <a:rPr kumimoji="0" lang="zh-CN" altLang="en-US" sz="2000" b="1" i="0" u="none" strike="noStrike" kern="0" cap="none" spc="0" normalizeH="0" baseline="0" noProof="0" dirty="0" smtClean="0">
                <a:ln>
                  <a:noFill/>
                </a:ln>
                <a:solidFill>
                  <a:schemeClr val="tx1"/>
                </a:solidFill>
                <a:effectLst/>
                <a:uLnTx/>
                <a:uFillTx/>
                <a:latin typeface="Arial Unicode MS"/>
                <a:ea typeface="宋体"/>
                <a:cs typeface="+mj-cs"/>
              </a:rPr>
              <a:t>项</a:t>
            </a:r>
            <a:endParaRPr kumimoji="0" lang="en-US" altLang="zh-CN" sz="2000" b="1" i="0" u="none" strike="noStrike" kern="0" cap="none" spc="0" normalizeH="0" baseline="0" noProof="0" dirty="0" smtClean="0">
              <a:ln>
                <a:noFill/>
              </a:ln>
              <a:solidFill>
                <a:schemeClr val="tx1"/>
              </a:solidFill>
              <a:effectLst/>
              <a:uLnTx/>
              <a:uFillTx/>
              <a:latin typeface="Arial Unicode MS"/>
              <a:ea typeface="宋体"/>
              <a:cs typeface="+mj-cs"/>
            </a:endParaRPr>
          </a:p>
          <a:p>
            <a:pPr marL="0" marR="0" lvl="0" indent="0" algn="l" defTabSz="914400" rtl="0" eaLnBrk="1" fontAlgn="base" latinLnBrk="0" hangingPunct="1">
              <a:lnSpc>
                <a:spcPct val="90000"/>
              </a:lnSpc>
              <a:spcBef>
                <a:spcPct val="0"/>
              </a:spcBef>
              <a:spcAft>
                <a:spcPct val="0"/>
              </a:spcAft>
              <a:buClrTx/>
              <a:buSzTx/>
              <a:buFontTx/>
              <a:buNone/>
              <a:tabLst>
                <a:tab pos="749300" algn="l"/>
              </a:tabLst>
              <a:defRPr/>
            </a:pPr>
            <a:r>
              <a:rPr kumimoji="0" lang="zh-CN" altLang="en-US" sz="2000" b="1" i="0" u="none" strike="noStrike" kern="0" cap="none" spc="0" normalizeH="0" baseline="0" noProof="0" dirty="0" smtClean="0">
                <a:ln>
                  <a:noFill/>
                </a:ln>
                <a:solidFill>
                  <a:schemeClr val="tx1"/>
                </a:solidFill>
                <a:effectLst/>
                <a:uLnTx/>
                <a:uFillTx/>
                <a:latin typeface="Arial Unicode MS"/>
                <a:ea typeface="宋体"/>
                <a:cs typeface="+mj-cs"/>
              </a:rPr>
              <a:t>支持业务发展和战略实现，并构建项目管理办公室</a:t>
            </a:r>
          </a:p>
        </p:txBody>
      </p:sp>
      <p:sp>
        <p:nvSpPr>
          <p:cNvPr id="22" name="Rectangle 20"/>
          <p:cNvSpPr>
            <a:spLocks noChangeArrowheads="1"/>
          </p:cNvSpPr>
          <p:nvPr/>
        </p:nvSpPr>
        <p:spPr bwMode="auto">
          <a:xfrm>
            <a:off x="5513388" y="2921000"/>
            <a:ext cx="1582737" cy="457200"/>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D3.</a:t>
            </a:r>
            <a:r>
              <a:rPr kumimoji="0" lang="zh-CN" altLang="en-GB" sz="1200" b="0" i="0" u="none" strike="noStrike" kern="0" cap="none" spc="0" normalizeH="0" baseline="0" noProof="0" smtClean="0">
                <a:ln>
                  <a:noFill/>
                </a:ln>
                <a:solidFill>
                  <a:sysClr val="windowText" lastClr="000000"/>
                </a:solidFill>
                <a:effectLst/>
                <a:uLnTx/>
                <a:uFillTx/>
                <a:cs typeface="Arial" charset="0"/>
              </a:rPr>
              <a:t>财务系统整合</a:t>
            </a:r>
          </a:p>
        </p:txBody>
      </p:sp>
      <p:sp>
        <p:nvSpPr>
          <p:cNvPr id="23" name="Rectangle 21"/>
          <p:cNvSpPr>
            <a:spLocks noChangeArrowheads="1"/>
          </p:cNvSpPr>
          <p:nvPr/>
        </p:nvSpPr>
        <p:spPr bwMode="auto">
          <a:xfrm>
            <a:off x="3817938" y="2474913"/>
            <a:ext cx="1563687" cy="530225"/>
          </a:xfrm>
          <a:prstGeom prst="rect">
            <a:avLst/>
          </a:prstGeom>
          <a:solidFill>
            <a:srgbClr xmlns:mc="http://schemas.openxmlformats.org/markup-compatibility/2006" xmlns:a14="http://schemas.microsoft.com/office/drawing/2010/main" val="FFFFFF" mc:Ignorable=""/>
          </a:solidFill>
          <a:ln w="9525" algn="ctr">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C2. </a:t>
            </a:r>
            <a:r>
              <a:rPr kumimoji="0" lang="zh-CN" altLang="en-GB" sz="1200" b="0" i="0" u="none" strike="noStrike" kern="0" cap="none" spc="0" normalizeH="0" baseline="0" noProof="0" smtClean="0">
                <a:ln>
                  <a:noFill/>
                </a:ln>
                <a:solidFill>
                  <a:sysClr val="windowText" lastClr="000000"/>
                </a:solidFill>
                <a:effectLst/>
                <a:uLnTx/>
                <a:uFillTx/>
                <a:cs typeface="Arial" charset="0"/>
              </a:rPr>
              <a:t>业务平台二期</a:t>
            </a:r>
          </a:p>
        </p:txBody>
      </p:sp>
      <p:sp>
        <p:nvSpPr>
          <p:cNvPr id="24" name="Rectangle 22"/>
          <p:cNvSpPr>
            <a:spLocks noChangeArrowheads="1"/>
          </p:cNvSpPr>
          <p:nvPr/>
        </p:nvSpPr>
        <p:spPr bwMode="auto">
          <a:xfrm>
            <a:off x="2124075" y="3702050"/>
            <a:ext cx="1563688" cy="525463"/>
          </a:xfrm>
          <a:prstGeom prst="rect">
            <a:avLst/>
          </a:prstGeom>
          <a:noFill/>
          <a:ln w="9525">
            <a:solidFill>
              <a:srgbClr xmlns:mc="http://schemas.openxmlformats.org/markup-compatibility/2006" xmlns:a14="http://schemas.microsoft.com/office/drawing/2010/main" val="00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B4.QHSE</a:t>
            </a:r>
            <a:r>
              <a:rPr kumimoji="0" lang="zh-CN" altLang="en-GB" sz="1200" b="0" i="0" u="none" strike="noStrike" kern="0" cap="none" spc="0" normalizeH="0" baseline="0" noProof="0" smtClean="0">
                <a:ln>
                  <a:noFill/>
                </a:ln>
                <a:solidFill>
                  <a:sysClr val="windowText" lastClr="000000"/>
                </a:solidFill>
                <a:effectLst/>
                <a:uLnTx/>
                <a:uFillTx/>
                <a:cs typeface="Arial" charset="0"/>
              </a:rPr>
              <a:t>管理系统一期</a:t>
            </a:r>
            <a:endParaRPr kumimoji="0" lang="en-GB" altLang="zh-CN" sz="1200" b="0" i="0" u="none" strike="noStrike" kern="0" cap="none" spc="0" normalizeH="0" baseline="0" noProof="0" smtClean="0">
              <a:ln>
                <a:noFill/>
              </a:ln>
              <a:solidFill>
                <a:sysClr val="windowText" lastClr="000000"/>
              </a:solidFill>
              <a:effectLst/>
              <a:uLnTx/>
              <a:uFillTx/>
              <a:cs typeface="Arial" charset="0"/>
            </a:endParaRPr>
          </a:p>
        </p:txBody>
      </p:sp>
      <p:sp>
        <p:nvSpPr>
          <p:cNvPr id="25" name="Rectangle 23"/>
          <p:cNvSpPr>
            <a:spLocks noChangeArrowheads="1"/>
          </p:cNvSpPr>
          <p:nvPr/>
        </p:nvSpPr>
        <p:spPr bwMode="auto">
          <a:xfrm>
            <a:off x="2124075" y="4313238"/>
            <a:ext cx="1563688" cy="525462"/>
          </a:xfrm>
          <a:prstGeom prst="rect">
            <a:avLst/>
          </a:prstGeom>
          <a:noFill/>
          <a:ln w="9525">
            <a:solidFill>
              <a:srgbClr xmlns:mc="http://schemas.openxmlformats.org/markup-compatibility/2006" xmlns:a14="http://schemas.microsoft.com/office/drawing/2010/main" val="00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B5.QHSE</a:t>
            </a:r>
            <a:r>
              <a:rPr kumimoji="0" lang="zh-CN" altLang="en-GB" sz="1200" b="0" i="0" u="none" strike="noStrike" kern="0" cap="none" spc="0" normalizeH="0" baseline="0" noProof="0" smtClean="0">
                <a:ln>
                  <a:noFill/>
                </a:ln>
                <a:solidFill>
                  <a:sysClr val="windowText" lastClr="000000"/>
                </a:solidFill>
                <a:effectLst/>
                <a:uLnTx/>
                <a:uFillTx/>
                <a:cs typeface="Arial" charset="0"/>
              </a:rPr>
              <a:t>管理系统二期</a:t>
            </a:r>
            <a:endParaRPr kumimoji="0" lang="en-GB" altLang="zh-CN" sz="1200" b="0" i="0" u="none" strike="noStrike" kern="0" cap="none" spc="0" normalizeH="0" baseline="0" noProof="0" smtClean="0">
              <a:ln>
                <a:noFill/>
              </a:ln>
              <a:solidFill>
                <a:sysClr val="windowText" lastClr="000000"/>
              </a:solidFill>
              <a:effectLst/>
              <a:uLnTx/>
              <a:uFillTx/>
              <a:cs typeface="Arial" charset="0"/>
            </a:endParaRPr>
          </a:p>
        </p:txBody>
      </p:sp>
      <p:sp>
        <p:nvSpPr>
          <p:cNvPr id="26" name="Rectangle 24"/>
          <p:cNvSpPr>
            <a:spLocks noChangeArrowheads="1"/>
          </p:cNvSpPr>
          <p:nvPr/>
        </p:nvSpPr>
        <p:spPr bwMode="auto">
          <a:xfrm>
            <a:off x="5513388" y="3441700"/>
            <a:ext cx="1582737" cy="457200"/>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D4.</a:t>
            </a:r>
            <a:r>
              <a:rPr kumimoji="0" lang="zh-CN" altLang="en-GB" sz="1200" b="0" i="0" u="none" strike="noStrike" kern="0" cap="none" spc="0" normalizeH="0" baseline="0" noProof="0" smtClean="0">
                <a:ln>
                  <a:noFill/>
                </a:ln>
                <a:solidFill>
                  <a:sysClr val="windowText" lastClr="000000"/>
                </a:solidFill>
                <a:effectLst/>
                <a:uLnTx/>
                <a:uFillTx/>
                <a:cs typeface="Arial" charset="0"/>
              </a:rPr>
              <a:t>管理会计系统</a:t>
            </a:r>
          </a:p>
        </p:txBody>
      </p:sp>
      <p:sp>
        <p:nvSpPr>
          <p:cNvPr id="27" name="Rectangle 25"/>
          <p:cNvSpPr>
            <a:spLocks noChangeArrowheads="1"/>
          </p:cNvSpPr>
          <p:nvPr/>
        </p:nvSpPr>
        <p:spPr bwMode="auto">
          <a:xfrm>
            <a:off x="5513388" y="3962400"/>
            <a:ext cx="1582737" cy="4572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D5.</a:t>
            </a:r>
            <a:r>
              <a:rPr kumimoji="0" lang="zh-CN" altLang="en-GB" sz="1200" b="0" i="0" u="none" strike="noStrike" kern="0" cap="none" spc="0" normalizeH="0" baseline="0" noProof="0" smtClean="0">
                <a:ln>
                  <a:noFill/>
                </a:ln>
                <a:solidFill>
                  <a:sysClr val="windowText" lastClr="000000"/>
                </a:solidFill>
                <a:effectLst/>
                <a:uLnTx/>
                <a:uFillTx/>
                <a:cs typeface="Arial" charset="0"/>
              </a:rPr>
              <a:t>预算管理系统升级</a:t>
            </a:r>
          </a:p>
        </p:txBody>
      </p:sp>
      <p:sp>
        <p:nvSpPr>
          <p:cNvPr id="28" name="Rectangle 26"/>
          <p:cNvSpPr>
            <a:spLocks noChangeArrowheads="1"/>
          </p:cNvSpPr>
          <p:nvPr/>
        </p:nvSpPr>
        <p:spPr bwMode="auto">
          <a:xfrm>
            <a:off x="7224713" y="5610225"/>
            <a:ext cx="1581150" cy="411163"/>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E9.</a:t>
            </a:r>
            <a:r>
              <a:rPr kumimoji="0" lang="zh-CN" altLang="en-GB" sz="1200" b="0" i="0" u="none" strike="noStrike" kern="0" cap="none" spc="0" normalizeH="0" baseline="0" noProof="0" smtClean="0">
                <a:ln>
                  <a:noFill/>
                </a:ln>
                <a:solidFill>
                  <a:sysClr val="windowText" lastClr="000000"/>
                </a:solidFill>
                <a:effectLst/>
                <a:uLnTx/>
                <a:uFillTx/>
                <a:cs typeface="Arial" charset="0"/>
              </a:rPr>
              <a:t>知识管理系统</a:t>
            </a:r>
          </a:p>
        </p:txBody>
      </p:sp>
      <p:sp>
        <p:nvSpPr>
          <p:cNvPr id="29" name="Rectangle 27"/>
          <p:cNvSpPr>
            <a:spLocks noChangeArrowheads="1"/>
          </p:cNvSpPr>
          <p:nvPr/>
        </p:nvSpPr>
        <p:spPr bwMode="auto">
          <a:xfrm>
            <a:off x="5513388" y="4484688"/>
            <a:ext cx="1582737" cy="457200"/>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D6.</a:t>
            </a:r>
            <a:r>
              <a:rPr kumimoji="0" lang="zh-CN" altLang="en-GB" sz="1200" b="0" i="0" u="none" strike="noStrike" kern="0" cap="none" spc="0" normalizeH="0" baseline="0" noProof="0" smtClean="0">
                <a:ln>
                  <a:noFill/>
                </a:ln>
                <a:solidFill>
                  <a:sysClr val="windowText" lastClr="000000"/>
                </a:solidFill>
                <a:effectLst/>
                <a:uLnTx/>
                <a:uFillTx/>
                <a:cs typeface="Arial" charset="0"/>
              </a:rPr>
              <a:t>内控管理系统</a:t>
            </a:r>
          </a:p>
        </p:txBody>
      </p:sp>
      <p:sp>
        <p:nvSpPr>
          <p:cNvPr id="30" name="Rectangle 28"/>
          <p:cNvSpPr>
            <a:spLocks noChangeArrowheads="1"/>
          </p:cNvSpPr>
          <p:nvPr/>
        </p:nvSpPr>
        <p:spPr bwMode="auto">
          <a:xfrm>
            <a:off x="401638" y="6081713"/>
            <a:ext cx="8402637" cy="334962"/>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algn="ctr"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P1. PMO</a:t>
            </a:r>
            <a:r>
              <a:rPr kumimoji="0" lang="zh-CN" altLang="en-GB" sz="1200" b="0" i="0" u="none" strike="noStrike" kern="0" cap="none" spc="0" normalizeH="0" baseline="0" noProof="0" smtClean="0">
                <a:ln>
                  <a:noFill/>
                </a:ln>
                <a:solidFill>
                  <a:sysClr val="windowText" lastClr="000000"/>
                </a:solidFill>
                <a:effectLst/>
                <a:uLnTx/>
                <a:uFillTx/>
                <a:cs typeface="Arial" charset="0"/>
              </a:rPr>
              <a:t>（项目群管理）</a:t>
            </a:r>
          </a:p>
        </p:txBody>
      </p:sp>
      <p:sp>
        <p:nvSpPr>
          <p:cNvPr id="31" name="Rectangle 29"/>
          <p:cNvSpPr>
            <a:spLocks noChangeArrowheads="1"/>
          </p:cNvSpPr>
          <p:nvPr/>
        </p:nvSpPr>
        <p:spPr bwMode="auto">
          <a:xfrm>
            <a:off x="2124075" y="4924425"/>
            <a:ext cx="1563688" cy="525463"/>
          </a:xfrm>
          <a:prstGeom prst="rect">
            <a:avLst/>
          </a:prstGeom>
          <a:noFill/>
          <a:ln w="9525">
            <a:solidFill>
              <a:srgbClr xmlns:mc="http://schemas.openxmlformats.org/markup-compatibility/2006" xmlns:a14="http://schemas.microsoft.com/office/drawing/2010/main" val="00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B6.</a:t>
            </a:r>
            <a:r>
              <a:rPr kumimoji="0" lang="zh-CN" altLang="en-GB" sz="1200" b="0" i="0" u="none" strike="noStrike" kern="0" cap="none" spc="0" normalizeH="0" baseline="0" noProof="0" smtClean="0">
                <a:ln>
                  <a:noFill/>
                </a:ln>
                <a:solidFill>
                  <a:sysClr val="windowText" lastClr="000000"/>
                </a:solidFill>
                <a:effectLst/>
                <a:uLnTx/>
                <a:uFillTx/>
                <a:cs typeface="Arial" charset="0"/>
              </a:rPr>
              <a:t> 物资管理系统</a:t>
            </a:r>
            <a:r>
              <a:rPr kumimoji="0" lang="en-GB" altLang="zh-CN" sz="1200" b="0" i="0" u="none" strike="noStrike" kern="0" cap="none" spc="0" normalizeH="0" baseline="0" noProof="0" smtClean="0">
                <a:ln>
                  <a:noFill/>
                </a:ln>
                <a:solidFill>
                  <a:sysClr val="windowText" lastClr="000000"/>
                </a:solidFill>
                <a:effectLst/>
                <a:uLnTx/>
                <a:uFillTx/>
                <a:cs typeface="Arial" charset="0"/>
              </a:rPr>
              <a:t>+</a:t>
            </a:r>
            <a:r>
              <a:rPr kumimoji="0" lang="zh-CN" altLang="en-GB" sz="1200" b="0" i="0" u="none" strike="noStrike" kern="0" cap="none" spc="0" normalizeH="0" baseline="0" noProof="0" smtClean="0">
                <a:ln>
                  <a:noFill/>
                </a:ln>
                <a:solidFill>
                  <a:sysClr val="windowText" lastClr="000000"/>
                </a:solidFill>
                <a:effectLst/>
                <a:uLnTx/>
                <a:uFillTx/>
                <a:cs typeface="Arial" charset="0"/>
              </a:rPr>
              <a:t>设备管理系统</a:t>
            </a:r>
          </a:p>
        </p:txBody>
      </p:sp>
      <p:sp>
        <p:nvSpPr>
          <p:cNvPr id="32" name="Rectangle 30"/>
          <p:cNvSpPr>
            <a:spLocks noChangeArrowheads="1"/>
          </p:cNvSpPr>
          <p:nvPr/>
        </p:nvSpPr>
        <p:spPr bwMode="auto">
          <a:xfrm>
            <a:off x="7224713" y="3736975"/>
            <a:ext cx="1581150" cy="411163"/>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E5.</a:t>
            </a:r>
            <a:r>
              <a:rPr kumimoji="0" lang="zh-CN" altLang="en-GB" sz="1200" b="0" i="0" u="none" strike="noStrike" kern="0" cap="none" spc="0" normalizeH="0" baseline="0" noProof="0" smtClean="0">
                <a:ln>
                  <a:noFill/>
                </a:ln>
                <a:solidFill>
                  <a:sysClr val="windowText" lastClr="000000"/>
                </a:solidFill>
                <a:effectLst/>
                <a:uLnTx/>
                <a:uFillTx/>
                <a:cs typeface="Arial" charset="0"/>
              </a:rPr>
              <a:t> 行政办公系统</a:t>
            </a:r>
            <a:r>
              <a:rPr kumimoji="0" lang="en-GB" altLang="zh-CN" sz="1200" b="0" i="0" u="none" strike="noStrike" kern="0" cap="none" spc="0" normalizeH="0" baseline="0" noProof="0" smtClean="0">
                <a:ln>
                  <a:noFill/>
                </a:ln>
                <a:solidFill>
                  <a:sysClr val="windowText" lastClr="000000"/>
                </a:solidFill>
                <a:effectLst/>
                <a:uLnTx/>
                <a:uFillTx/>
                <a:cs typeface="Arial" charset="0"/>
              </a:rPr>
              <a:t>+</a:t>
            </a:r>
            <a:r>
              <a:rPr kumimoji="0" lang="zh-CN" altLang="en-GB" sz="1200" b="0" i="0" u="none" strike="noStrike" kern="0" cap="none" spc="0" normalizeH="0" baseline="0" noProof="0" smtClean="0">
                <a:ln>
                  <a:noFill/>
                </a:ln>
                <a:solidFill>
                  <a:sysClr val="windowText" lastClr="000000"/>
                </a:solidFill>
                <a:effectLst/>
                <a:uLnTx/>
                <a:uFillTx/>
                <a:cs typeface="Arial" charset="0"/>
              </a:rPr>
              <a:t>报销平台一期</a:t>
            </a:r>
            <a:endParaRPr kumimoji="0" lang="en-GB" altLang="zh-CN" sz="1200" b="0" i="0" u="none" strike="noStrike" kern="0" cap="none" spc="0" normalizeH="0" baseline="0" noProof="0" smtClean="0">
              <a:ln>
                <a:noFill/>
              </a:ln>
              <a:solidFill>
                <a:sysClr val="windowText" lastClr="000000"/>
              </a:solidFill>
              <a:effectLst/>
              <a:uLnTx/>
              <a:uFillTx/>
              <a:cs typeface="Arial" charset="0"/>
            </a:endParaRPr>
          </a:p>
        </p:txBody>
      </p:sp>
      <p:sp>
        <p:nvSpPr>
          <p:cNvPr id="33" name="Rectangle 31"/>
          <p:cNvSpPr>
            <a:spLocks noChangeArrowheads="1"/>
          </p:cNvSpPr>
          <p:nvPr/>
        </p:nvSpPr>
        <p:spPr bwMode="auto">
          <a:xfrm>
            <a:off x="7224713" y="3268663"/>
            <a:ext cx="1581150" cy="411162"/>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E4</a:t>
            </a:r>
            <a:r>
              <a:rPr kumimoji="0" lang="en-GB" altLang="en-GB" sz="1200" b="0" i="0" u="none" strike="noStrike" kern="0" cap="none" spc="0" normalizeH="0" baseline="0" noProof="0" smtClean="0">
                <a:ln>
                  <a:noFill/>
                </a:ln>
                <a:solidFill>
                  <a:sysClr val="windowText" lastClr="000000"/>
                </a:solidFill>
                <a:effectLst/>
                <a:uLnTx/>
                <a:uFillTx/>
                <a:cs typeface="Arial" charset="0"/>
              </a:rPr>
              <a:t>. </a:t>
            </a:r>
            <a:r>
              <a:rPr kumimoji="0" lang="zh-CN" altLang="en-GB" sz="1200" b="0" i="0" u="none" strike="noStrike" kern="0" cap="none" spc="0" normalizeH="0" baseline="0" noProof="0" smtClean="0">
                <a:ln>
                  <a:noFill/>
                </a:ln>
                <a:solidFill>
                  <a:sysClr val="windowText" lastClr="000000"/>
                </a:solidFill>
                <a:effectLst/>
                <a:uLnTx/>
                <a:uFillTx/>
                <a:cs typeface="Arial" charset="0"/>
              </a:rPr>
              <a:t>资金管理系统升级</a:t>
            </a:r>
            <a:r>
              <a:rPr kumimoji="0" lang="en-GB" altLang="zh-CN" sz="1200" b="0" i="0" u="none" strike="noStrike" kern="0" cap="none" spc="0" normalizeH="0" baseline="0" noProof="0" smtClean="0">
                <a:ln>
                  <a:noFill/>
                </a:ln>
                <a:solidFill>
                  <a:sysClr val="windowText" lastClr="000000"/>
                </a:solidFill>
                <a:effectLst/>
                <a:uLnTx/>
                <a:uFillTx/>
                <a:cs typeface="Arial" charset="0"/>
              </a:rPr>
              <a:t>+</a:t>
            </a:r>
            <a:r>
              <a:rPr kumimoji="0" lang="zh-CN" altLang="en-GB" sz="1200" b="0" i="0" u="none" strike="noStrike" kern="0" cap="none" spc="0" normalizeH="0" baseline="0" noProof="0" smtClean="0">
                <a:ln>
                  <a:noFill/>
                </a:ln>
                <a:solidFill>
                  <a:sysClr val="windowText" lastClr="000000"/>
                </a:solidFill>
                <a:effectLst/>
                <a:uLnTx/>
                <a:uFillTx/>
                <a:cs typeface="Arial" charset="0"/>
              </a:rPr>
              <a:t>统一支付平台</a:t>
            </a:r>
            <a:endParaRPr kumimoji="0" lang="zh-CN" altLang="en-GB" sz="1000" b="0" i="0" u="none" strike="noStrike" kern="0" cap="none" spc="0" normalizeH="0" baseline="0" noProof="0" smtClean="0">
              <a:ln>
                <a:noFill/>
              </a:ln>
              <a:solidFill>
                <a:sysClr val="windowText" lastClr="000000"/>
              </a:solidFill>
              <a:effectLst/>
              <a:uLnTx/>
              <a:uFillTx/>
              <a:cs typeface="Arial" charset="0"/>
            </a:endParaRPr>
          </a:p>
        </p:txBody>
      </p:sp>
      <p:sp>
        <p:nvSpPr>
          <p:cNvPr id="34" name="Rectangle 32"/>
          <p:cNvSpPr>
            <a:spLocks noChangeArrowheads="1"/>
          </p:cNvSpPr>
          <p:nvPr/>
        </p:nvSpPr>
        <p:spPr bwMode="auto">
          <a:xfrm>
            <a:off x="2124075" y="3090863"/>
            <a:ext cx="1563688" cy="525462"/>
          </a:xfrm>
          <a:prstGeom prst="rect">
            <a:avLst/>
          </a:prstGeom>
          <a:noFill/>
          <a:ln w="9525">
            <a:solidFill>
              <a:srgbClr xmlns:mc="http://schemas.openxmlformats.org/markup-compatibility/2006" xmlns:a14="http://schemas.microsoft.com/office/drawing/2010/main" val="00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B3.</a:t>
            </a:r>
            <a:r>
              <a:rPr kumimoji="0" lang="zh-CN" altLang="en-GB" sz="1200" b="0" i="0" u="none" strike="noStrike" kern="0" cap="none" spc="0" normalizeH="0" baseline="0" noProof="0" smtClean="0">
                <a:ln>
                  <a:noFill/>
                </a:ln>
                <a:solidFill>
                  <a:sysClr val="windowText" lastClr="000000"/>
                </a:solidFill>
                <a:effectLst/>
                <a:uLnTx/>
                <a:uFillTx/>
                <a:cs typeface="Arial" charset="0"/>
              </a:rPr>
              <a:t>生产平台三期</a:t>
            </a:r>
          </a:p>
        </p:txBody>
      </p:sp>
      <p:sp>
        <p:nvSpPr>
          <p:cNvPr id="35" name="Rectangle 33"/>
          <p:cNvSpPr>
            <a:spLocks noChangeArrowheads="1"/>
          </p:cNvSpPr>
          <p:nvPr/>
        </p:nvSpPr>
        <p:spPr bwMode="auto">
          <a:xfrm>
            <a:off x="7224713" y="4205288"/>
            <a:ext cx="1581150" cy="411162"/>
          </a:xfrm>
          <a:prstGeom prst="rect">
            <a:avLst/>
          </a:prstGeom>
          <a:solidFill>
            <a:srgbClr xmlns:mc="http://schemas.openxmlformats.org/markup-compatibility/2006" xmlns:a14="http://schemas.microsoft.com/office/drawing/2010/main" val="FFFFFF" mc:Ignorable=""/>
          </a:solidFill>
          <a:ln w="9525">
            <a:solidFill>
              <a:srgbClr xmlns:mc="http://schemas.openxmlformats.org/markup-compatibility/2006" xmlns:a14="http://schemas.microsoft.com/office/drawing/2010/main" val="000000" mc:Ignorable=""/>
            </a:solidFill>
            <a:miter lim="800000"/>
            <a:headEnd/>
            <a:tailEnd/>
          </a:ln>
        </p:spPr>
        <p:txBody>
          <a:bodyPr tIns="0" bIns="0" anchor="ctr"/>
          <a:lstStyle/>
          <a:p>
            <a:pPr marL="228600" marR="0" lvl="0" indent="-228600" defTabSz="914400" eaLnBrk="0" fontAlgn="auto" latinLnBrk="0" hangingPunct="0">
              <a:lnSpc>
                <a:spcPct val="90000"/>
              </a:lnSpc>
              <a:spcBef>
                <a:spcPts val="0"/>
              </a:spcBef>
              <a:spcAft>
                <a:spcPts val="0"/>
              </a:spcAft>
              <a:buClrTx/>
              <a:buSzTx/>
              <a:buFont typeface="Wingdings" pitchFamily="2" charset="2"/>
              <a:buNone/>
              <a:tabLst/>
              <a:defRPr/>
            </a:pPr>
            <a:r>
              <a:rPr kumimoji="0" lang="en-GB" altLang="zh-CN" sz="1200" b="0" i="0" u="none" strike="noStrike" kern="0" cap="none" spc="0" normalizeH="0" baseline="0" noProof="0" smtClean="0">
                <a:ln>
                  <a:noFill/>
                </a:ln>
                <a:solidFill>
                  <a:sysClr val="windowText" lastClr="000000"/>
                </a:solidFill>
                <a:effectLst/>
                <a:uLnTx/>
                <a:uFillTx/>
                <a:cs typeface="Arial" charset="0"/>
              </a:rPr>
              <a:t>E6.</a:t>
            </a:r>
            <a:r>
              <a:rPr kumimoji="0" lang="zh-CN" altLang="en-GB" sz="1200" b="0" i="0" u="none" strike="noStrike" kern="0" cap="none" spc="0" normalizeH="0" baseline="0" noProof="0" smtClean="0">
                <a:ln>
                  <a:noFill/>
                </a:ln>
                <a:solidFill>
                  <a:sysClr val="windowText" lastClr="000000"/>
                </a:solidFill>
                <a:effectLst/>
                <a:uLnTx/>
                <a:uFillTx/>
                <a:cs typeface="Arial" charset="0"/>
              </a:rPr>
              <a:t> 行政办公系统</a:t>
            </a:r>
            <a:r>
              <a:rPr kumimoji="0" lang="en-GB" altLang="zh-CN" sz="1200" b="0" i="0" u="none" strike="noStrike" kern="0" cap="none" spc="0" normalizeH="0" baseline="0" noProof="0" smtClean="0">
                <a:ln>
                  <a:noFill/>
                </a:ln>
                <a:solidFill>
                  <a:sysClr val="windowText" lastClr="000000"/>
                </a:solidFill>
                <a:effectLst/>
                <a:uLnTx/>
                <a:uFillTx/>
                <a:cs typeface="Arial" charset="0"/>
              </a:rPr>
              <a:t>+</a:t>
            </a:r>
            <a:r>
              <a:rPr kumimoji="0" lang="zh-CN" altLang="en-GB" sz="1200" b="0" i="0" u="none" strike="noStrike" kern="0" cap="none" spc="0" normalizeH="0" baseline="0" noProof="0" smtClean="0">
                <a:ln>
                  <a:noFill/>
                </a:ln>
                <a:solidFill>
                  <a:sysClr val="windowText" lastClr="000000"/>
                </a:solidFill>
                <a:effectLst/>
                <a:uLnTx/>
                <a:uFillTx/>
                <a:cs typeface="Arial" charset="0"/>
              </a:rPr>
              <a:t>报销平台二期</a:t>
            </a:r>
            <a:endParaRPr kumimoji="0" lang="en-GB" altLang="zh-CN" sz="1200" b="0" i="0" u="none" strike="noStrike" kern="0" cap="none" spc="0" normalizeH="0" baseline="0" noProof="0" smtClean="0">
              <a:ln>
                <a:noFill/>
              </a:ln>
              <a:solidFill>
                <a:sysClr val="windowText" lastClr="000000"/>
              </a:solidFill>
              <a:effectLst/>
              <a:uLnTx/>
              <a:uFillTx/>
              <a:cs typeface="Arial" charset="0"/>
            </a:endParaRPr>
          </a:p>
        </p:txBody>
      </p:sp>
      <p:sp>
        <p:nvSpPr>
          <p:cNvPr id="36" name="Rectangle 36"/>
          <p:cNvSpPr>
            <a:spLocks noChangeArrowheads="1"/>
          </p:cNvSpPr>
          <p:nvPr/>
        </p:nvSpPr>
        <p:spPr bwMode="auto">
          <a:xfrm>
            <a:off x="381000" y="1828800"/>
            <a:ext cx="8458200" cy="4572000"/>
          </a:xfrm>
          <a:prstGeom prst="rect">
            <a:avLst/>
          </a:prstGeom>
          <a:solidFill>
            <a:srgbClr xmlns:mc="http://schemas.openxmlformats.org/markup-compatibility/2006" xmlns:a14="http://schemas.microsoft.com/office/drawing/2010/main" val="7889FB" mc:Ignorable="">
              <a:alpha val="20000"/>
            </a:srgbClr>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kumimoji="0" lang="en-US" altLang="zh-CN" sz="2800" b="0" i="0" u="none" strike="noStrike" kern="0" cap="none" spc="0" normalizeH="0" baseline="0" noProof="0" smtClean="0">
                <a:ln>
                  <a:noFill/>
                </a:ln>
                <a:solidFill>
                  <a:srgbClr xmlns:mc="http://schemas.openxmlformats.org/markup-compatibility/2006" xmlns:a14="http://schemas.microsoft.com/office/drawing/2010/main" val="FF0000" mc:Ignorable=""/>
                </a:solidFill>
                <a:effectLst/>
                <a:uLnTx/>
                <a:uFillTx/>
              </a:rPr>
              <a:t>6</a:t>
            </a:r>
            <a:r>
              <a:rPr kumimoji="0" lang="en-US" altLang="zh-CN" sz="2800" b="0" i="0" u="none" strike="noStrike" kern="0" cap="none" spc="0" normalizeH="0" baseline="0" noProof="0" smtClean="0">
                <a:ln>
                  <a:noFill/>
                </a:ln>
                <a:solidFill>
                  <a:srgbClr xmlns:mc="http://schemas.openxmlformats.org/markup-compatibility/2006" xmlns:a14="http://schemas.microsoft.com/office/drawing/2010/main" val="7889FB" mc:Ignorable=""/>
                </a:solidFill>
                <a:effectLst/>
                <a:uLnTx/>
                <a:uFillTx/>
              </a:rPr>
              <a:t>+</a:t>
            </a:r>
            <a:r>
              <a:rPr kumimoji="0" lang="en-US" altLang="zh-CN" sz="2800" b="0" i="0" u="none" strike="noStrike" kern="0" cap="none" spc="0" normalizeH="0" baseline="0" noProof="0" smtClean="0">
                <a:ln>
                  <a:noFill/>
                </a:ln>
                <a:solidFill>
                  <a:srgbClr xmlns:mc="http://schemas.openxmlformats.org/markup-compatibility/2006" xmlns:a14="http://schemas.microsoft.com/office/drawing/2010/main" val="30D323" mc:Ignorable=""/>
                </a:solidFill>
                <a:effectLst/>
                <a:uLnTx/>
                <a:uFillTx/>
              </a:rPr>
              <a:t>1</a:t>
            </a:r>
            <a:r>
              <a:rPr kumimoji="0" lang="zh-CN" altLang="en-US" sz="2800" b="0" i="0" u="none" strike="noStrike" kern="0" cap="none" spc="0" normalizeH="0" baseline="0" noProof="0" smtClean="0">
                <a:ln>
                  <a:noFill/>
                </a:ln>
                <a:solidFill>
                  <a:srgbClr xmlns:mc="http://schemas.openxmlformats.org/markup-compatibility/2006" xmlns:a14="http://schemas.microsoft.com/office/drawing/2010/main" val="7889FB" mc:Ignorable=""/>
                </a:solidFill>
                <a:effectLst/>
                <a:uLnTx/>
                <a:uFillTx/>
              </a:rPr>
              <a:t>项目群</a:t>
            </a:r>
          </a:p>
        </p:txBody>
      </p:sp>
      <p:sp>
        <p:nvSpPr>
          <p:cNvPr id="37" name="Rectangle 38"/>
          <p:cNvSpPr>
            <a:spLocks noChangeArrowheads="1"/>
          </p:cNvSpPr>
          <p:nvPr/>
        </p:nvSpPr>
        <p:spPr bwMode="auto">
          <a:xfrm>
            <a:off x="396875" y="1873250"/>
            <a:ext cx="1584325" cy="533400"/>
          </a:xfrm>
          <a:prstGeom prst="rect">
            <a:avLst/>
          </a:prstGeom>
          <a:noFill/>
          <a:ln w="25400" algn="ctr">
            <a:solidFill>
              <a:srgbClr xmlns:mc="http://schemas.openxmlformats.org/markup-compatibility/2006" xmlns:a14="http://schemas.microsoft.com/office/drawing/2010/main" val="30D323"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indent="-228600" eaLnBrk="0" hangingPunct="0">
              <a:lnSpc>
                <a:spcPct val="90000"/>
              </a:lnSpc>
              <a:buFont typeface="Wingdings" pitchFamily="2" charset="2"/>
              <a:buNone/>
            </a:pPr>
            <a:endParaRPr lang="zh-CN" altLang="en-GB" sz="1200">
              <a:cs typeface="Arial" charset="0"/>
            </a:endParaRPr>
          </a:p>
        </p:txBody>
      </p:sp>
      <p:sp>
        <p:nvSpPr>
          <p:cNvPr id="38" name="Rectangle 39"/>
          <p:cNvSpPr>
            <a:spLocks noChangeArrowheads="1"/>
          </p:cNvSpPr>
          <p:nvPr/>
        </p:nvSpPr>
        <p:spPr bwMode="auto">
          <a:xfrm>
            <a:off x="2133600" y="1873250"/>
            <a:ext cx="1544638" cy="533400"/>
          </a:xfrm>
          <a:prstGeom prst="rect">
            <a:avLst/>
          </a:prstGeom>
          <a:noFill/>
          <a:ln w="25400" algn="ctr">
            <a:solidFill>
              <a:srgbClr xmlns:mc="http://schemas.openxmlformats.org/markup-compatibility/2006" xmlns:a14="http://schemas.microsoft.com/office/drawing/2010/main" val="FF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indent="-228600" eaLnBrk="0" hangingPunct="0">
              <a:lnSpc>
                <a:spcPct val="90000"/>
              </a:lnSpc>
              <a:buFont typeface="Wingdings" pitchFamily="2" charset="2"/>
              <a:buNone/>
            </a:pPr>
            <a:endParaRPr lang="zh-CN" altLang="en-GB" sz="1200">
              <a:cs typeface="Arial" charset="0"/>
            </a:endParaRPr>
          </a:p>
        </p:txBody>
      </p:sp>
      <p:sp>
        <p:nvSpPr>
          <p:cNvPr id="39" name="Rectangle 40"/>
          <p:cNvSpPr>
            <a:spLocks noChangeArrowheads="1"/>
          </p:cNvSpPr>
          <p:nvPr/>
        </p:nvSpPr>
        <p:spPr bwMode="auto">
          <a:xfrm>
            <a:off x="3810000" y="1873250"/>
            <a:ext cx="1571625" cy="533400"/>
          </a:xfrm>
          <a:prstGeom prst="rect">
            <a:avLst/>
          </a:prstGeom>
          <a:noFill/>
          <a:ln w="25400" algn="ctr">
            <a:solidFill>
              <a:srgbClr xmlns:mc="http://schemas.openxmlformats.org/markup-compatibility/2006" xmlns:a14="http://schemas.microsoft.com/office/drawing/2010/main" val="FF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indent="-228600" eaLnBrk="0" hangingPunct="0">
              <a:lnSpc>
                <a:spcPct val="90000"/>
              </a:lnSpc>
              <a:buFont typeface="Wingdings" pitchFamily="2" charset="2"/>
              <a:buNone/>
            </a:pPr>
            <a:endParaRPr lang="zh-CN" altLang="en-GB" sz="1200">
              <a:cs typeface="Arial" charset="0"/>
            </a:endParaRPr>
          </a:p>
        </p:txBody>
      </p:sp>
      <p:sp>
        <p:nvSpPr>
          <p:cNvPr id="40" name="Rectangle 41"/>
          <p:cNvSpPr>
            <a:spLocks noChangeArrowheads="1"/>
          </p:cNvSpPr>
          <p:nvPr/>
        </p:nvSpPr>
        <p:spPr bwMode="auto">
          <a:xfrm>
            <a:off x="7219950" y="1854200"/>
            <a:ext cx="1571625" cy="430213"/>
          </a:xfrm>
          <a:prstGeom prst="rect">
            <a:avLst/>
          </a:prstGeom>
          <a:noFill/>
          <a:ln w="25400" algn="ctr">
            <a:solidFill>
              <a:srgbClr xmlns:mc="http://schemas.openxmlformats.org/markup-compatibility/2006" xmlns:a14="http://schemas.microsoft.com/office/drawing/2010/main" val="FF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indent="-228600" eaLnBrk="0" hangingPunct="0">
              <a:lnSpc>
                <a:spcPct val="90000"/>
              </a:lnSpc>
              <a:buFont typeface="Wingdings" pitchFamily="2" charset="2"/>
              <a:buNone/>
            </a:pPr>
            <a:endParaRPr lang="zh-CN" altLang="en-GB" sz="1200">
              <a:cs typeface="Arial" charset="0"/>
            </a:endParaRPr>
          </a:p>
        </p:txBody>
      </p:sp>
      <p:sp>
        <p:nvSpPr>
          <p:cNvPr id="41" name="Rectangle 42"/>
          <p:cNvSpPr>
            <a:spLocks noChangeArrowheads="1"/>
          </p:cNvSpPr>
          <p:nvPr/>
        </p:nvSpPr>
        <p:spPr bwMode="auto">
          <a:xfrm>
            <a:off x="7219950" y="2330450"/>
            <a:ext cx="1571625" cy="420688"/>
          </a:xfrm>
          <a:prstGeom prst="rect">
            <a:avLst/>
          </a:prstGeom>
          <a:noFill/>
          <a:ln w="25400" algn="ctr">
            <a:solidFill>
              <a:srgbClr xmlns:mc="http://schemas.openxmlformats.org/markup-compatibility/2006" xmlns:a14="http://schemas.microsoft.com/office/drawing/2010/main" val="FF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indent="-228600" eaLnBrk="0" hangingPunct="0">
              <a:lnSpc>
                <a:spcPct val="90000"/>
              </a:lnSpc>
              <a:buFont typeface="Wingdings" pitchFamily="2" charset="2"/>
              <a:buNone/>
            </a:pPr>
            <a:endParaRPr lang="zh-CN" altLang="en-GB" sz="1200">
              <a:cs typeface="Arial" charset="0"/>
            </a:endParaRPr>
          </a:p>
        </p:txBody>
      </p:sp>
      <p:sp>
        <p:nvSpPr>
          <p:cNvPr id="42" name="Rectangle 43"/>
          <p:cNvSpPr>
            <a:spLocks noChangeArrowheads="1"/>
          </p:cNvSpPr>
          <p:nvPr/>
        </p:nvSpPr>
        <p:spPr bwMode="auto">
          <a:xfrm>
            <a:off x="7219950" y="2819400"/>
            <a:ext cx="1571625" cy="381000"/>
          </a:xfrm>
          <a:prstGeom prst="rect">
            <a:avLst/>
          </a:prstGeom>
          <a:noFill/>
          <a:ln w="25400" algn="ctr">
            <a:solidFill>
              <a:srgbClr xmlns:mc="http://schemas.openxmlformats.org/markup-compatibility/2006" xmlns:a14="http://schemas.microsoft.com/office/drawing/2010/main" val="FF0000" mc:Ignorable=""/>
            </a:solidFill>
            <a:miter lim="800000"/>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tIns="0" bIns="0" anchor="ctr"/>
          <a:lstStyle/>
          <a:p>
            <a:pPr marL="228600" indent="-228600" eaLnBrk="0" hangingPunct="0">
              <a:lnSpc>
                <a:spcPct val="90000"/>
              </a:lnSpc>
              <a:buFont typeface="Wingdings" pitchFamily="2" charset="2"/>
              <a:buNone/>
            </a:pPr>
            <a:endParaRPr lang="zh-CN" altLang="en-GB" sz="1200">
              <a:cs typeface="Arial" charset="0"/>
            </a:endParaRPr>
          </a:p>
        </p:txBody>
      </p:sp>
    </p:spTree>
    <p:extLst>
      <p:ext uri="{BB962C8B-B14F-4D97-AF65-F5344CB8AC3E}">
        <p14:creationId xmlns:p14="http://schemas.microsoft.com/office/powerpoint/2010/main" val="25579441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山煤业务平台一期项目范围</a:t>
            </a:r>
            <a:endParaRPr lang="zh-CN" altLang="en-US" dirty="0"/>
          </a:p>
        </p:txBody>
      </p:sp>
      <p:sp>
        <p:nvSpPr>
          <p:cNvPr id="4" name="Rectangle 19"/>
          <p:cNvSpPr>
            <a:spLocks noChangeArrowheads="1"/>
          </p:cNvSpPr>
          <p:nvPr/>
        </p:nvSpPr>
        <p:spPr bwMode="auto">
          <a:xfrm>
            <a:off x="288925" y="1263650"/>
            <a:ext cx="8680450" cy="33655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lgn="ctr">
                <a:solidFill>
                  <a:srgbClr xmlns:mc="http://schemas.openxmlformats.org/markup-compatibility/2006" val="000000" mc:Ignorable=""/>
                </a:solidFill>
                <a:miter lim="800000"/>
                <a:headEnd/>
                <a:tailEnd/>
              </a14:hiddenLine>
            </a:ext>
          </a:extLst>
        </p:spPr>
        <p:txBody>
          <a:bodyPr>
            <a:spAutoFit/>
          </a:bodyPr>
          <a:lstStyle/>
          <a:p>
            <a:pPr eaLnBrk="0" hangingPunct="0">
              <a:spcBef>
                <a:spcPct val="70000"/>
              </a:spcBef>
              <a:spcAft>
                <a:spcPct val="10000"/>
              </a:spcAft>
              <a:buClr>
                <a:schemeClr val="tx1"/>
              </a:buClr>
              <a:buSzPct val="90000"/>
              <a:buFont typeface="Wingdings" pitchFamily="2" charset="2"/>
              <a:buNone/>
              <a:tabLst>
                <a:tab pos="914400" algn="l"/>
                <a:tab pos="7315200" algn="r"/>
              </a:tabLst>
            </a:pPr>
            <a:r>
              <a:rPr lang="zh-CN" altLang="en-US" sz="1600" dirty="0">
                <a:solidFill>
                  <a:srgbClr xmlns:mc="http://schemas.openxmlformats.org/markup-compatibility/2006" xmlns:a14="http://schemas.microsoft.com/office/drawing/2010/main" val="000000" mc:Ignorable=""/>
                </a:solidFill>
                <a:latin typeface="宋体" charset="-122"/>
              </a:rPr>
              <a:t>山煤业务平台一期的项目范围包括组织、业务和技术三个层面。</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933575"/>
            <a:ext cx="8572500" cy="3933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lgn="ctr">
                <a:solidFill>
                  <a:srgbClr xmlns:mc="http://schemas.openxmlformats.org/markup-compatibility/2006" val="000000" mc:Ignorable=""/>
                </a:solidFill>
                <a:miter lim="800000"/>
                <a:headEnd/>
                <a:tailEnd/>
              </a14:hiddenLine>
            </a:ext>
          </a:extLst>
        </p:spPr>
      </p:pic>
    </p:spTree>
    <p:extLst>
      <p:ext uri="{BB962C8B-B14F-4D97-AF65-F5344CB8AC3E}">
        <p14:creationId xmlns:p14="http://schemas.microsoft.com/office/powerpoint/2010/main" val="329196981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实现煤炭供销存业务的管理</a:t>
            </a:r>
          </a:p>
        </p:txBody>
      </p:sp>
      <p:sp>
        <p:nvSpPr>
          <p:cNvPr id="3" name="内容占位符 2"/>
          <p:cNvSpPr>
            <a:spLocks noGrp="1"/>
          </p:cNvSpPr>
          <p:nvPr>
            <p:ph idx="1"/>
          </p:nvPr>
        </p:nvSpPr>
        <p:spPr/>
        <p:txBody>
          <a:bodyPr/>
          <a:lstStyle/>
          <a:p>
            <a:endParaRPr lang="zh-CN" altLang="en-US" dirty="0"/>
          </a:p>
        </p:txBody>
      </p:sp>
      <p:sp>
        <p:nvSpPr>
          <p:cNvPr id="5" name="Rectangle 222"/>
          <p:cNvSpPr>
            <a:spLocks noChangeArrowheads="1"/>
          </p:cNvSpPr>
          <p:nvPr/>
        </p:nvSpPr>
        <p:spPr bwMode="auto">
          <a:xfrm>
            <a:off x="7981950" y="5257800"/>
            <a:ext cx="1133475" cy="1179513"/>
          </a:xfrm>
          <a:prstGeom prst="rect">
            <a:avLst/>
          </a:prstGeom>
          <a:solidFill>
            <a:srgbClr xmlns:mc="http://schemas.openxmlformats.org/markup-compatibility/2006" xmlns:a14="http://schemas.microsoft.com/office/drawing/2010/main" val="FFFFFF" mc:Ignorable="">
              <a:lumMod val="95000"/>
            </a:srgbClr>
          </a:solidFill>
          <a:ln w="9525">
            <a:solidFill>
              <a:srgbClr xmlns:mc="http://schemas.openxmlformats.org/markup-compatibility/2006" xmlns:a14="http://schemas.microsoft.com/office/drawing/2010/main" val="808080" mc:Ignorable=""/>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charset="0"/>
            </a:endParaRPr>
          </a:p>
        </p:txBody>
      </p:sp>
      <p:sp>
        <p:nvSpPr>
          <p:cNvPr id="6" name="Text Box 224"/>
          <p:cNvSpPr txBox="1">
            <a:spLocks noChangeArrowheads="1"/>
          </p:cNvSpPr>
          <p:nvPr/>
        </p:nvSpPr>
        <p:spPr bwMode="auto">
          <a:xfrm>
            <a:off x="7924800" y="5257800"/>
            <a:ext cx="646113" cy="24606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Arial" pitchFamily="34" charset="0"/>
                <a:ea typeface="宋体" pitchFamily="2" charset="-122"/>
              </a:rPr>
              <a:t>图例</a:t>
            </a:r>
          </a:p>
        </p:txBody>
      </p:sp>
      <p:sp>
        <p:nvSpPr>
          <p:cNvPr id="7" name="Rectangle 225"/>
          <p:cNvSpPr>
            <a:spLocks noChangeArrowheads="1"/>
          </p:cNvSpPr>
          <p:nvPr/>
        </p:nvSpPr>
        <p:spPr bwMode="auto">
          <a:xfrm>
            <a:off x="8037513" y="5621338"/>
            <a:ext cx="138112" cy="152400"/>
          </a:xfrm>
          <a:prstGeom prst="rect">
            <a:avLst/>
          </a:prstGeom>
          <a:solidFill>
            <a:srgbClr xmlns:mc="http://schemas.openxmlformats.org/markup-compatibility/2006" xmlns:a14="http://schemas.microsoft.com/office/drawing/2010/main" val="FFCC00" mc:Ignorable=""/>
          </a:solidFill>
          <a:ln>
            <a:noFill/>
          </a:ln>
          <a:effectLst>
            <a:prstShdw prst="shdw17" dist="17961" dir="13500000">
              <a:srgbClr xmlns:mc="http://schemas.openxmlformats.org/markup-compatibility/2006" xmlns:a14="http://schemas.microsoft.com/office/drawing/2010/main" val="999999" mc:Ignorable=""/>
            </a:prstShdw>
          </a:effectLst>
          <a:extLst>
            <a:ext uri="{91240B29-F687-4F45-9708-019B960494DF}">
              <a14:hiddenLine xmlns:a14="http://schemas.microsoft.com/office/drawing/2010/main" w="6350" algn="ctr">
                <a:solidFill>
                  <a:srgbClr xmlns:mc="http://schemas.openxmlformats.org/markup-compatibility/2006" val="000000" mc:Ignorable=""/>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Text Box 226"/>
          <p:cNvSpPr txBox="1">
            <a:spLocks noChangeArrowheads="1"/>
          </p:cNvSpPr>
          <p:nvPr/>
        </p:nvSpPr>
        <p:spPr bwMode="auto">
          <a:xfrm>
            <a:off x="8183563" y="5545138"/>
            <a:ext cx="781050" cy="24606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Arial" pitchFamily="34" charset="0"/>
                <a:ea typeface="宋体" pitchFamily="2" charset="-122"/>
              </a:rPr>
              <a:t>一期实现</a:t>
            </a:r>
          </a:p>
        </p:txBody>
      </p:sp>
      <p:sp>
        <p:nvSpPr>
          <p:cNvPr id="9" name="Rectangle 227"/>
          <p:cNvSpPr>
            <a:spLocks noChangeArrowheads="1"/>
          </p:cNvSpPr>
          <p:nvPr/>
        </p:nvSpPr>
        <p:spPr bwMode="auto">
          <a:xfrm>
            <a:off x="8037513" y="5910263"/>
            <a:ext cx="138112" cy="152400"/>
          </a:xfrm>
          <a:prstGeom prst="rect">
            <a:avLst/>
          </a:prstGeom>
          <a:solidFill>
            <a:srgbClr xmlns:mc="http://schemas.openxmlformats.org/markup-compatibility/2006" xmlns:a14="http://schemas.microsoft.com/office/drawing/2010/main" val="FFFFFF" mc:Ignorable=""/>
          </a:solidFill>
          <a:ln>
            <a:noFill/>
          </a:ln>
          <a:effectLst>
            <a:prstShdw prst="shdw17" dist="17961" dir="13500000">
              <a:srgbClr xmlns:mc="http://schemas.openxmlformats.org/markup-compatibility/2006" xmlns:a14="http://schemas.microsoft.com/office/drawing/2010/main" val="999999" mc:Ignorable=""/>
            </a:prstShdw>
          </a:effectLst>
          <a:extLst>
            <a:ext uri="{91240B29-F687-4F45-9708-019B960494DF}">
              <a14:hiddenLine xmlns:a14="http://schemas.microsoft.com/office/drawing/2010/main" w="6350" algn="ctr">
                <a:solidFill>
                  <a:srgbClr xmlns:mc="http://schemas.openxmlformats.org/markup-compatibility/2006" val="000000" mc:Ignorable=""/>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Text Box 228"/>
          <p:cNvSpPr txBox="1">
            <a:spLocks noChangeArrowheads="1"/>
          </p:cNvSpPr>
          <p:nvPr/>
        </p:nvSpPr>
        <p:spPr bwMode="auto">
          <a:xfrm>
            <a:off x="8183563" y="5849938"/>
            <a:ext cx="781050" cy="24606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Arial" pitchFamily="34" charset="0"/>
                <a:ea typeface="宋体" pitchFamily="2" charset="-122"/>
              </a:rPr>
              <a:t>二期实现</a:t>
            </a:r>
          </a:p>
        </p:txBody>
      </p:sp>
      <p:sp>
        <p:nvSpPr>
          <p:cNvPr id="11" name="Rectangle 229"/>
          <p:cNvSpPr>
            <a:spLocks noChangeArrowheads="1"/>
          </p:cNvSpPr>
          <p:nvPr/>
        </p:nvSpPr>
        <p:spPr bwMode="auto">
          <a:xfrm>
            <a:off x="8037513" y="6230938"/>
            <a:ext cx="138112" cy="152400"/>
          </a:xfrm>
          <a:prstGeom prst="rect">
            <a:avLst/>
          </a:prstGeom>
          <a:gradFill rotWithShape="1">
            <a:gsLst>
              <a:gs pos="0">
                <a:srgbClr xmlns:mc="http://schemas.openxmlformats.org/markup-compatibility/2006" xmlns:a14="http://schemas.microsoft.com/office/drawing/2010/main" val="FFCC00" mc:Ignorable=""/>
              </a:gs>
              <a:gs pos="100000">
                <a:srgbClr xmlns:mc="http://schemas.openxmlformats.org/markup-compatibility/2006" xmlns:a14="http://schemas.microsoft.com/office/drawing/2010/main" val="FFFFFF" mc:Ignorable=""/>
              </a:gs>
            </a:gsLst>
            <a:lin ang="2700000" scaled="1"/>
          </a:gradFill>
          <a:ln>
            <a:noFill/>
          </a:ln>
          <a:effectLst>
            <a:prstShdw prst="shdw17" dist="17961" dir="13500000">
              <a:srgbClr xmlns:mc="http://schemas.openxmlformats.org/markup-compatibility/2006" xmlns:a14="http://schemas.microsoft.com/office/drawing/2010/main" val="999999" mc:Ignorable=""/>
            </a:prstShdw>
          </a:effectLst>
          <a:extLst>
            <a:ext uri="{91240B29-F687-4F45-9708-019B960494DF}">
              <a14:hiddenLine xmlns:a14="http://schemas.microsoft.com/office/drawing/2010/main" w="6350" algn="ctr">
                <a:solidFill>
                  <a:srgbClr xmlns:mc="http://schemas.openxmlformats.org/markup-compatibility/2006" val="000000" mc:Ignorable=""/>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Text Box 230"/>
          <p:cNvSpPr txBox="1">
            <a:spLocks noChangeArrowheads="1"/>
          </p:cNvSpPr>
          <p:nvPr/>
        </p:nvSpPr>
        <p:spPr bwMode="auto">
          <a:xfrm>
            <a:off x="8189913" y="6154738"/>
            <a:ext cx="1003300" cy="24606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Arial" pitchFamily="34" charset="0"/>
                <a:ea typeface="宋体" pitchFamily="2" charset="-122"/>
              </a:rPr>
              <a:t>一期部分实现</a:t>
            </a:r>
          </a:p>
        </p:txBody>
      </p:sp>
      <p:sp>
        <p:nvSpPr>
          <p:cNvPr id="13" name="自选图形 11"/>
          <p:cNvSpPr>
            <a:spLocks noChangeAspect="1" noChangeArrowheads="1" noTextEdit="1"/>
          </p:cNvSpPr>
          <p:nvPr/>
        </p:nvSpPr>
        <p:spPr bwMode="auto">
          <a:xfrm>
            <a:off x="168275" y="1447800"/>
            <a:ext cx="7832725" cy="50292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4"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150" y="4389438"/>
            <a:ext cx="2863850" cy="20716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5" name="任意多边形 13"/>
          <p:cNvSpPr>
            <a:spLocks noEditPoints="1"/>
          </p:cNvSpPr>
          <p:nvPr/>
        </p:nvSpPr>
        <p:spPr bwMode="auto">
          <a:xfrm>
            <a:off x="171450" y="4378325"/>
            <a:ext cx="2887663" cy="2095500"/>
          </a:xfrm>
          <a:custGeom>
            <a:avLst/>
            <a:gdLst>
              <a:gd name="T0" fmla="*/ 0 w 1819"/>
              <a:gd name="T1" fmla="*/ 0 h 1320"/>
              <a:gd name="T2" fmla="*/ 1819 w 1819"/>
              <a:gd name="T3" fmla="*/ 0 h 1320"/>
              <a:gd name="T4" fmla="*/ 1819 w 1819"/>
              <a:gd name="T5" fmla="*/ 1320 h 1320"/>
              <a:gd name="T6" fmla="*/ 0 w 1819"/>
              <a:gd name="T7" fmla="*/ 1320 h 1320"/>
              <a:gd name="T8" fmla="*/ 0 w 1819"/>
              <a:gd name="T9" fmla="*/ 0 h 1320"/>
              <a:gd name="T10" fmla="*/ 15 w 1819"/>
              <a:gd name="T11" fmla="*/ 1312 h 1320"/>
              <a:gd name="T12" fmla="*/ 8 w 1819"/>
              <a:gd name="T13" fmla="*/ 1305 h 1320"/>
              <a:gd name="T14" fmla="*/ 1812 w 1819"/>
              <a:gd name="T15" fmla="*/ 1305 h 1320"/>
              <a:gd name="T16" fmla="*/ 1805 w 1819"/>
              <a:gd name="T17" fmla="*/ 1312 h 1320"/>
              <a:gd name="T18" fmla="*/ 1805 w 1819"/>
              <a:gd name="T19" fmla="*/ 7 h 1320"/>
              <a:gd name="T20" fmla="*/ 1812 w 1819"/>
              <a:gd name="T21" fmla="*/ 14 h 1320"/>
              <a:gd name="T22" fmla="*/ 8 w 1819"/>
              <a:gd name="T23" fmla="*/ 14 h 1320"/>
              <a:gd name="T24" fmla="*/ 15 w 1819"/>
              <a:gd name="T25" fmla="*/ 7 h 1320"/>
              <a:gd name="T26" fmla="*/ 15 w 1819"/>
              <a:gd name="T27" fmla="*/ 1312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19" h="1320">
                <a:moveTo>
                  <a:pt x="0" y="0"/>
                </a:moveTo>
                <a:lnTo>
                  <a:pt x="1819" y="0"/>
                </a:lnTo>
                <a:lnTo>
                  <a:pt x="1819" y="1320"/>
                </a:lnTo>
                <a:lnTo>
                  <a:pt x="0" y="1320"/>
                </a:lnTo>
                <a:lnTo>
                  <a:pt x="0" y="0"/>
                </a:lnTo>
                <a:close/>
                <a:moveTo>
                  <a:pt x="15" y="1312"/>
                </a:moveTo>
                <a:lnTo>
                  <a:pt x="8" y="1305"/>
                </a:lnTo>
                <a:lnTo>
                  <a:pt x="1812" y="1305"/>
                </a:lnTo>
                <a:lnTo>
                  <a:pt x="1805" y="1312"/>
                </a:lnTo>
                <a:lnTo>
                  <a:pt x="1805" y="7"/>
                </a:lnTo>
                <a:lnTo>
                  <a:pt x="1812" y="14"/>
                </a:lnTo>
                <a:lnTo>
                  <a:pt x="8" y="14"/>
                </a:lnTo>
                <a:lnTo>
                  <a:pt x="15" y="7"/>
                </a:lnTo>
                <a:lnTo>
                  <a:pt x="15" y="1312"/>
                </a:lnTo>
                <a:close/>
              </a:path>
            </a:pathLst>
          </a:custGeom>
          <a:solidFill>
            <a:srgbClr xmlns:mc="http://schemas.openxmlformats.org/markup-compatibility/2006" xmlns:a14="http://schemas.microsoft.com/office/drawing/2010/main" val="808080" mc:Ignorable=""/>
          </a:solidFill>
          <a:ln w="0" cap="flat">
            <a:solidFill>
              <a:srgbClr xmlns:mc="http://schemas.openxmlformats.org/markup-compatibility/2006" xmlns:a14="http://schemas.microsoft.com/office/drawing/2010/main" val="80808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矩形 14"/>
          <p:cNvSpPr>
            <a:spLocks noChangeArrowheads="1"/>
          </p:cNvSpPr>
          <p:nvPr/>
        </p:nvSpPr>
        <p:spPr bwMode="auto">
          <a:xfrm>
            <a:off x="366713" y="1606550"/>
            <a:ext cx="1638300"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rgbClr xmlns:mc="http://schemas.openxmlformats.org/markup-compatibility/2006" xmlns:a14="http://schemas.microsoft.com/office/drawing/2010/main" val="7889FB" mc:Ignorable=""/>
                </a:solidFill>
                <a:effectLst/>
                <a:uLnTx/>
                <a:uFillTx/>
                <a:latin typeface="宋体" pitchFamily="2" charset="-122"/>
              </a:rPr>
              <a:t>业务平台应用架构</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矩形 15"/>
          <p:cNvSpPr>
            <a:spLocks noChangeArrowheads="1"/>
          </p:cNvSpPr>
          <p:nvPr/>
        </p:nvSpPr>
        <p:spPr bwMode="auto">
          <a:xfrm>
            <a:off x="184150" y="1463675"/>
            <a:ext cx="7800975" cy="2925763"/>
          </a:xfrm>
          <a:prstGeom prst="rect">
            <a:avLst/>
          </a:prstGeom>
          <a:solidFill>
            <a:srgbClr xmlns:mc="http://schemas.openxmlformats.org/markup-compatibility/2006" xmlns:a14="http://schemas.microsoft.com/office/drawing/2010/main" val="E4E7FE"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任意多边形 16"/>
          <p:cNvSpPr>
            <a:spLocks noEditPoints="1"/>
          </p:cNvSpPr>
          <p:nvPr/>
        </p:nvSpPr>
        <p:spPr bwMode="auto">
          <a:xfrm>
            <a:off x="171450" y="1450975"/>
            <a:ext cx="7826375" cy="2949575"/>
          </a:xfrm>
          <a:custGeom>
            <a:avLst/>
            <a:gdLst>
              <a:gd name="T0" fmla="*/ 0 w 4930"/>
              <a:gd name="T1" fmla="*/ 0 h 1858"/>
              <a:gd name="T2" fmla="*/ 4930 w 4930"/>
              <a:gd name="T3" fmla="*/ 0 h 1858"/>
              <a:gd name="T4" fmla="*/ 4930 w 4930"/>
              <a:gd name="T5" fmla="*/ 1858 h 1858"/>
              <a:gd name="T6" fmla="*/ 0 w 4930"/>
              <a:gd name="T7" fmla="*/ 1858 h 1858"/>
              <a:gd name="T8" fmla="*/ 0 w 4930"/>
              <a:gd name="T9" fmla="*/ 0 h 1858"/>
              <a:gd name="T10" fmla="*/ 15 w 4930"/>
              <a:gd name="T11" fmla="*/ 1851 h 1858"/>
              <a:gd name="T12" fmla="*/ 8 w 4930"/>
              <a:gd name="T13" fmla="*/ 1844 h 1858"/>
              <a:gd name="T14" fmla="*/ 4922 w 4930"/>
              <a:gd name="T15" fmla="*/ 1844 h 1858"/>
              <a:gd name="T16" fmla="*/ 4915 w 4930"/>
              <a:gd name="T17" fmla="*/ 1851 h 1858"/>
              <a:gd name="T18" fmla="*/ 4915 w 4930"/>
              <a:gd name="T19" fmla="*/ 8 h 1858"/>
              <a:gd name="T20" fmla="*/ 4922 w 4930"/>
              <a:gd name="T21" fmla="*/ 15 h 1858"/>
              <a:gd name="T22" fmla="*/ 8 w 4930"/>
              <a:gd name="T23" fmla="*/ 15 h 1858"/>
              <a:gd name="T24" fmla="*/ 15 w 4930"/>
              <a:gd name="T25" fmla="*/ 8 h 1858"/>
              <a:gd name="T26" fmla="*/ 15 w 4930"/>
              <a:gd name="T27" fmla="*/ 1851 h 1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30" h="1858">
                <a:moveTo>
                  <a:pt x="0" y="0"/>
                </a:moveTo>
                <a:lnTo>
                  <a:pt x="4930" y="0"/>
                </a:lnTo>
                <a:lnTo>
                  <a:pt x="4930" y="1858"/>
                </a:lnTo>
                <a:lnTo>
                  <a:pt x="0" y="1858"/>
                </a:lnTo>
                <a:lnTo>
                  <a:pt x="0" y="0"/>
                </a:lnTo>
                <a:close/>
                <a:moveTo>
                  <a:pt x="15" y="1851"/>
                </a:moveTo>
                <a:lnTo>
                  <a:pt x="8" y="1844"/>
                </a:lnTo>
                <a:lnTo>
                  <a:pt x="4922" y="1844"/>
                </a:lnTo>
                <a:lnTo>
                  <a:pt x="4915" y="1851"/>
                </a:lnTo>
                <a:lnTo>
                  <a:pt x="4915" y="8"/>
                </a:lnTo>
                <a:lnTo>
                  <a:pt x="4922" y="15"/>
                </a:lnTo>
                <a:lnTo>
                  <a:pt x="8" y="15"/>
                </a:lnTo>
                <a:lnTo>
                  <a:pt x="15" y="8"/>
                </a:lnTo>
                <a:lnTo>
                  <a:pt x="15" y="1851"/>
                </a:lnTo>
                <a:close/>
              </a:path>
            </a:pathLst>
          </a:custGeom>
          <a:solidFill>
            <a:srgbClr xmlns:mc="http://schemas.openxmlformats.org/markup-compatibility/2006" xmlns:a14="http://schemas.microsoft.com/office/drawing/2010/main" val="808080" mc:Ignorable=""/>
          </a:solidFill>
          <a:ln w="0" cap="flat">
            <a:solidFill>
              <a:srgbClr xmlns:mc="http://schemas.openxmlformats.org/markup-compatibility/2006" xmlns:a14="http://schemas.microsoft.com/office/drawing/2010/main" val="80808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任意多边形 17"/>
          <p:cNvSpPr>
            <a:spLocks noEditPoints="1"/>
          </p:cNvSpPr>
          <p:nvPr/>
        </p:nvSpPr>
        <p:spPr bwMode="auto">
          <a:xfrm>
            <a:off x="255588" y="2068513"/>
            <a:ext cx="1028700" cy="1776412"/>
          </a:xfrm>
          <a:custGeom>
            <a:avLst/>
            <a:gdLst>
              <a:gd name="T0" fmla="*/ 5 w 648"/>
              <a:gd name="T1" fmla="*/ 1083 h 1119"/>
              <a:gd name="T2" fmla="*/ 5 w 648"/>
              <a:gd name="T3" fmla="*/ 996 h 1119"/>
              <a:gd name="T4" fmla="*/ 0 w 648"/>
              <a:gd name="T5" fmla="*/ 929 h 1119"/>
              <a:gd name="T6" fmla="*/ 0 w 648"/>
              <a:gd name="T7" fmla="*/ 881 h 1119"/>
              <a:gd name="T8" fmla="*/ 0 w 648"/>
              <a:gd name="T9" fmla="*/ 847 h 1119"/>
              <a:gd name="T10" fmla="*/ 5 w 648"/>
              <a:gd name="T11" fmla="*/ 780 h 1119"/>
              <a:gd name="T12" fmla="*/ 5 w 648"/>
              <a:gd name="T13" fmla="*/ 693 h 1119"/>
              <a:gd name="T14" fmla="*/ 0 w 648"/>
              <a:gd name="T15" fmla="*/ 626 h 1119"/>
              <a:gd name="T16" fmla="*/ 0 w 648"/>
              <a:gd name="T17" fmla="*/ 578 h 1119"/>
              <a:gd name="T18" fmla="*/ 0 w 648"/>
              <a:gd name="T19" fmla="*/ 545 h 1119"/>
              <a:gd name="T20" fmla="*/ 5 w 648"/>
              <a:gd name="T21" fmla="*/ 477 h 1119"/>
              <a:gd name="T22" fmla="*/ 5 w 648"/>
              <a:gd name="T23" fmla="*/ 391 h 1119"/>
              <a:gd name="T24" fmla="*/ 0 w 648"/>
              <a:gd name="T25" fmla="*/ 324 h 1119"/>
              <a:gd name="T26" fmla="*/ 0 w 648"/>
              <a:gd name="T27" fmla="*/ 276 h 1119"/>
              <a:gd name="T28" fmla="*/ 0 w 648"/>
              <a:gd name="T29" fmla="*/ 242 h 1119"/>
              <a:gd name="T30" fmla="*/ 5 w 648"/>
              <a:gd name="T31" fmla="*/ 174 h 1119"/>
              <a:gd name="T32" fmla="*/ 5 w 648"/>
              <a:gd name="T33" fmla="*/ 88 h 1119"/>
              <a:gd name="T34" fmla="*/ 0 w 648"/>
              <a:gd name="T35" fmla="*/ 21 h 1119"/>
              <a:gd name="T36" fmla="*/ 5 w 648"/>
              <a:gd name="T37" fmla="*/ 3 h 1119"/>
              <a:gd name="T38" fmla="*/ 85 w 648"/>
              <a:gd name="T39" fmla="*/ 0 h 1119"/>
              <a:gd name="T40" fmla="*/ 134 w 648"/>
              <a:gd name="T41" fmla="*/ 0 h 1119"/>
              <a:gd name="T42" fmla="*/ 167 w 648"/>
              <a:gd name="T43" fmla="*/ 0 h 1119"/>
              <a:gd name="T44" fmla="*/ 234 w 648"/>
              <a:gd name="T45" fmla="*/ 5 h 1119"/>
              <a:gd name="T46" fmla="*/ 321 w 648"/>
              <a:gd name="T47" fmla="*/ 5 h 1119"/>
              <a:gd name="T48" fmla="*/ 388 w 648"/>
              <a:gd name="T49" fmla="*/ 0 h 1119"/>
              <a:gd name="T50" fmla="*/ 436 w 648"/>
              <a:gd name="T51" fmla="*/ 0 h 1119"/>
              <a:gd name="T52" fmla="*/ 470 w 648"/>
              <a:gd name="T53" fmla="*/ 0 h 1119"/>
              <a:gd name="T54" fmla="*/ 537 w 648"/>
              <a:gd name="T55" fmla="*/ 5 h 1119"/>
              <a:gd name="T56" fmla="*/ 624 w 648"/>
              <a:gd name="T57" fmla="*/ 5 h 1119"/>
              <a:gd name="T58" fmla="*/ 638 w 648"/>
              <a:gd name="T59" fmla="*/ 5 h 1119"/>
              <a:gd name="T60" fmla="*/ 643 w 648"/>
              <a:gd name="T61" fmla="*/ 81 h 1119"/>
              <a:gd name="T62" fmla="*/ 648 w 648"/>
              <a:gd name="T63" fmla="*/ 149 h 1119"/>
              <a:gd name="T64" fmla="*/ 648 w 648"/>
              <a:gd name="T65" fmla="*/ 197 h 1119"/>
              <a:gd name="T66" fmla="*/ 648 w 648"/>
              <a:gd name="T67" fmla="*/ 230 h 1119"/>
              <a:gd name="T68" fmla="*/ 643 w 648"/>
              <a:gd name="T69" fmla="*/ 297 h 1119"/>
              <a:gd name="T70" fmla="*/ 643 w 648"/>
              <a:gd name="T71" fmla="*/ 384 h 1119"/>
              <a:gd name="T72" fmla="*/ 648 w 648"/>
              <a:gd name="T73" fmla="*/ 451 h 1119"/>
              <a:gd name="T74" fmla="*/ 648 w 648"/>
              <a:gd name="T75" fmla="*/ 499 h 1119"/>
              <a:gd name="T76" fmla="*/ 648 w 648"/>
              <a:gd name="T77" fmla="*/ 533 h 1119"/>
              <a:gd name="T78" fmla="*/ 643 w 648"/>
              <a:gd name="T79" fmla="*/ 600 h 1119"/>
              <a:gd name="T80" fmla="*/ 643 w 648"/>
              <a:gd name="T81" fmla="*/ 687 h 1119"/>
              <a:gd name="T82" fmla="*/ 648 w 648"/>
              <a:gd name="T83" fmla="*/ 754 h 1119"/>
              <a:gd name="T84" fmla="*/ 648 w 648"/>
              <a:gd name="T85" fmla="*/ 802 h 1119"/>
              <a:gd name="T86" fmla="*/ 648 w 648"/>
              <a:gd name="T87" fmla="*/ 836 h 1119"/>
              <a:gd name="T88" fmla="*/ 643 w 648"/>
              <a:gd name="T89" fmla="*/ 903 h 1119"/>
              <a:gd name="T90" fmla="*/ 643 w 648"/>
              <a:gd name="T91" fmla="*/ 990 h 1119"/>
              <a:gd name="T92" fmla="*/ 648 w 648"/>
              <a:gd name="T93" fmla="*/ 1057 h 1119"/>
              <a:gd name="T94" fmla="*/ 648 w 648"/>
              <a:gd name="T95" fmla="*/ 1105 h 1119"/>
              <a:gd name="T96" fmla="*/ 605 w 648"/>
              <a:gd name="T97" fmla="*/ 1119 h 1119"/>
              <a:gd name="T98" fmla="*/ 557 w 648"/>
              <a:gd name="T99" fmla="*/ 1119 h 1119"/>
              <a:gd name="T100" fmla="*/ 523 w 648"/>
              <a:gd name="T101" fmla="*/ 1119 h 1119"/>
              <a:gd name="T102" fmla="*/ 456 w 648"/>
              <a:gd name="T103" fmla="*/ 1114 h 1119"/>
              <a:gd name="T104" fmla="*/ 369 w 648"/>
              <a:gd name="T105" fmla="*/ 1114 h 1119"/>
              <a:gd name="T106" fmla="*/ 302 w 648"/>
              <a:gd name="T107" fmla="*/ 1119 h 1119"/>
              <a:gd name="T108" fmla="*/ 254 w 648"/>
              <a:gd name="T109" fmla="*/ 1119 h 1119"/>
              <a:gd name="T110" fmla="*/ 220 w 648"/>
              <a:gd name="T111" fmla="*/ 1119 h 1119"/>
              <a:gd name="T112" fmla="*/ 153 w 648"/>
              <a:gd name="T113" fmla="*/ 1114 h 1119"/>
              <a:gd name="T114" fmla="*/ 66 w 648"/>
              <a:gd name="T115" fmla="*/ 1114 h 1119"/>
              <a:gd name="T116" fmla="*/ 3 w 648"/>
              <a:gd name="T117" fmla="*/ 1119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48" h="1119">
                <a:moveTo>
                  <a:pt x="0" y="1116"/>
                </a:moveTo>
                <a:lnTo>
                  <a:pt x="0" y="1097"/>
                </a:lnTo>
                <a:lnTo>
                  <a:pt x="5" y="1097"/>
                </a:lnTo>
                <a:lnTo>
                  <a:pt x="5" y="1116"/>
                </a:lnTo>
                <a:lnTo>
                  <a:pt x="0" y="1116"/>
                </a:lnTo>
                <a:close/>
                <a:moveTo>
                  <a:pt x="0" y="1083"/>
                </a:moveTo>
                <a:lnTo>
                  <a:pt x="0" y="1063"/>
                </a:lnTo>
                <a:lnTo>
                  <a:pt x="5" y="1063"/>
                </a:lnTo>
                <a:lnTo>
                  <a:pt x="5" y="1083"/>
                </a:lnTo>
                <a:lnTo>
                  <a:pt x="0" y="1083"/>
                </a:lnTo>
                <a:close/>
                <a:moveTo>
                  <a:pt x="0" y="1049"/>
                </a:moveTo>
                <a:lnTo>
                  <a:pt x="0" y="1030"/>
                </a:lnTo>
                <a:lnTo>
                  <a:pt x="5" y="1030"/>
                </a:lnTo>
                <a:lnTo>
                  <a:pt x="5" y="1049"/>
                </a:lnTo>
                <a:lnTo>
                  <a:pt x="0" y="1049"/>
                </a:lnTo>
                <a:close/>
                <a:moveTo>
                  <a:pt x="0" y="1015"/>
                </a:moveTo>
                <a:lnTo>
                  <a:pt x="0" y="996"/>
                </a:lnTo>
                <a:lnTo>
                  <a:pt x="5" y="996"/>
                </a:lnTo>
                <a:lnTo>
                  <a:pt x="5" y="1015"/>
                </a:lnTo>
                <a:lnTo>
                  <a:pt x="0" y="1015"/>
                </a:lnTo>
                <a:close/>
                <a:moveTo>
                  <a:pt x="0" y="982"/>
                </a:moveTo>
                <a:lnTo>
                  <a:pt x="0" y="963"/>
                </a:lnTo>
                <a:lnTo>
                  <a:pt x="5" y="963"/>
                </a:lnTo>
                <a:lnTo>
                  <a:pt x="5" y="982"/>
                </a:lnTo>
                <a:lnTo>
                  <a:pt x="0" y="982"/>
                </a:lnTo>
                <a:close/>
                <a:moveTo>
                  <a:pt x="0" y="948"/>
                </a:moveTo>
                <a:lnTo>
                  <a:pt x="0" y="929"/>
                </a:lnTo>
                <a:lnTo>
                  <a:pt x="5" y="929"/>
                </a:lnTo>
                <a:lnTo>
                  <a:pt x="5" y="948"/>
                </a:lnTo>
                <a:lnTo>
                  <a:pt x="0" y="948"/>
                </a:lnTo>
                <a:close/>
                <a:moveTo>
                  <a:pt x="0" y="915"/>
                </a:moveTo>
                <a:lnTo>
                  <a:pt x="0" y="895"/>
                </a:lnTo>
                <a:lnTo>
                  <a:pt x="5" y="895"/>
                </a:lnTo>
                <a:lnTo>
                  <a:pt x="5" y="915"/>
                </a:lnTo>
                <a:lnTo>
                  <a:pt x="0" y="915"/>
                </a:lnTo>
                <a:close/>
                <a:moveTo>
                  <a:pt x="0" y="881"/>
                </a:moveTo>
                <a:lnTo>
                  <a:pt x="0" y="862"/>
                </a:lnTo>
                <a:lnTo>
                  <a:pt x="5" y="862"/>
                </a:lnTo>
                <a:lnTo>
                  <a:pt x="5" y="881"/>
                </a:lnTo>
                <a:lnTo>
                  <a:pt x="0" y="881"/>
                </a:lnTo>
                <a:close/>
                <a:moveTo>
                  <a:pt x="0" y="847"/>
                </a:moveTo>
                <a:lnTo>
                  <a:pt x="0" y="828"/>
                </a:lnTo>
                <a:lnTo>
                  <a:pt x="5" y="828"/>
                </a:lnTo>
                <a:lnTo>
                  <a:pt x="5" y="847"/>
                </a:lnTo>
                <a:lnTo>
                  <a:pt x="0" y="847"/>
                </a:lnTo>
                <a:close/>
                <a:moveTo>
                  <a:pt x="0" y="813"/>
                </a:moveTo>
                <a:lnTo>
                  <a:pt x="0" y="794"/>
                </a:lnTo>
                <a:lnTo>
                  <a:pt x="5" y="794"/>
                </a:lnTo>
                <a:lnTo>
                  <a:pt x="5" y="813"/>
                </a:lnTo>
                <a:lnTo>
                  <a:pt x="0" y="813"/>
                </a:lnTo>
                <a:close/>
                <a:moveTo>
                  <a:pt x="0" y="780"/>
                </a:moveTo>
                <a:lnTo>
                  <a:pt x="0" y="761"/>
                </a:lnTo>
                <a:lnTo>
                  <a:pt x="5" y="761"/>
                </a:lnTo>
                <a:lnTo>
                  <a:pt x="5" y="780"/>
                </a:lnTo>
                <a:lnTo>
                  <a:pt x="0" y="780"/>
                </a:lnTo>
                <a:close/>
                <a:moveTo>
                  <a:pt x="0" y="746"/>
                </a:moveTo>
                <a:lnTo>
                  <a:pt x="0" y="727"/>
                </a:lnTo>
                <a:lnTo>
                  <a:pt x="5" y="727"/>
                </a:lnTo>
                <a:lnTo>
                  <a:pt x="5" y="746"/>
                </a:lnTo>
                <a:lnTo>
                  <a:pt x="0" y="746"/>
                </a:lnTo>
                <a:close/>
                <a:moveTo>
                  <a:pt x="0" y="713"/>
                </a:moveTo>
                <a:lnTo>
                  <a:pt x="0" y="693"/>
                </a:lnTo>
                <a:lnTo>
                  <a:pt x="5" y="693"/>
                </a:lnTo>
                <a:lnTo>
                  <a:pt x="5" y="713"/>
                </a:lnTo>
                <a:lnTo>
                  <a:pt x="0" y="713"/>
                </a:lnTo>
                <a:close/>
                <a:moveTo>
                  <a:pt x="0" y="679"/>
                </a:moveTo>
                <a:lnTo>
                  <a:pt x="0" y="660"/>
                </a:lnTo>
                <a:lnTo>
                  <a:pt x="5" y="660"/>
                </a:lnTo>
                <a:lnTo>
                  <a:pt x="5" y="679"/>
                </a:lnTo>
                <a:lnTo>
                  <a:pt x="0" y="679"/>
                </a:lnTo>
                <a:close/>
                <a:moveTo>
                  <a:pt x="0" y="645"/>
                </a:moveTo>
                <a:lnTo>
                  <a:pt x="0" y="626"/>
                </a:lnTo>
                <a:lnTo>
                  <a:pt x="5" y="626"/>
                </a:lnTo>
                <a:lnTo>
                  <a:pt x="5" y="645"/>
                </a:lnTo>
                <a:lnTo>
                  <a:pt x="0" y="645"/>
                </a:lnTo>
                <a:close/>
                <a:moveTo>
                  <a:pt x="0" y="612"/>
                </a:moveTo>
                <a:lnTo>
                  <a:pt x="0" y="593"/>
                </a:lnTo>
                <a:lnTo>
                  <a:pt x="5" y="593"/>
                </a:lnTo>
                <a:lnTo>
                  <a:pt x="5" y="612"/>
                </a:lnTo>
                <a:lnTo>
                  <a:pt x="0" y="612"/>
                </a:lnTo>
                <a:close/>
                <a:moveTo>
                  <a:pt x="0" y="578"/>
                </a:moveTo>
                <a:lnTo>
                  <a:pt x="0" y="559"/>
                </a:lnTo>
                <a:lnTo>
                  <a:pt x="5" y="559"/>
                </a:lnTo>
                <a:lnTo>
                  <a:pt x="5" y="578"/>
                </a:lnTo>
                <a:lnTo>
                  <a:pt x="0" y="578"/>
                </a:lnTo>
                <a:close/>
                <a:moveTo>
                  <a:pt x="0" y="545"/>
                </a:moveTo>
                <a:lnTo>
                  <a:pt x="0" y="525"/>
                </a:lnTo>
                <a:lnTo>
                  <a:pt x="5" y="525"/>
                </a:lnTo>
                <a:lnTo>
                  <a:pt x="5" y="545"/>
                </a:lnTo>
                <a:lnTo>
                  <a:pt x="0" y="545"/>
                </a:lnTo>
                <a:close/>
                <a:moveTo>
                  <a:pt x="0" y="511"/>
                </a:moveTo>
                <a:lnTo>
                  <a:pt x="0" y="492"/>
                </a:lnTo>
                <a:lnTo>
                  <a:pt x="5" y="492"/>
                </a:lnTo>
                <a:lnTo>
                  <a:pt x="5" y="511"/>
                </a:lnTo>
                <a:lnTo>
                  <a:pt x="0" y="511"/>
                </a:lnTo>
                <a:close/>
                <a:moveTo>
                  <a:pt x="0" y="477"/>
                </a:moveTo>
                <a:lnTo>
                  <a:pt x="0" y="458"/>
                </a:lnTo>
                <a:lnTo>
                  <a:pt x="5" y="458"/>
                </a:lnTo>
                <a:lnTo>
                  <a:pt x="5" y="477"/>
                </a:lnTo>
                <a:lnTo>
                  <a:pt x="0" y="477"/>
                </a:lnTo>
                <a:close/>
                <a:moveTo>
                  <a:pt x="0" y="444"/>
                </a:moveTo>
                <a:lnTo>
                  <a:pt x="0" y="424"/>
                </a:lnTo>
                <a:lnTo>
                  <a:pt x="5" y="424"/>
                </a:lnTo>
                <a:lnTo>
                  <a:pt x="5" y="444"/>
                </a:lnTo>
                <a:lnTo>
                  <a:pt x="0" y="444"/>
                </a:lnTo>
                <a:close/>
                <a:moveTo>
                  <a:pt x="0" y="410"/>
                </a:moveTo>
                <a:lnTo>
                  <a:pt x="0" y="391"/>
                </a:lnTo>
                <a:lnTo>
                  <a:pt x="5" y="391"/>
                </a:lnTo>
                <a:lnTo>
                  <a:pt x="5" y="410"/>
                </a:lnTo>
                <a:lnTo>
                  <a:pt x="0" y="410"/>
                </a:lnTo>
                <a:close/>
                <a:moveTo>
                  <a:pt x="0" y="376"/>
                </a:moveTo>
                <a:lnTo>
                  <a:pt x="0" y="357"/>
                </a:lnTo>
                <a:lnTo>
                  <a:pt x="5" y="357"/>
                </a:lnTo>
                <a:lnTo>
                  <a:pt x="5" y="376"/>
                </a:lnTo>
                <a:lnTo>
                  <a:pt x="0" y="376"/>
                </a:lnTo>
                <a:close/>
                <a:moveTo>
                  <a:pt x="0" y="343"/>
                </a:moveTo>
                <a:lnTo>
                  <a:pt x="0" y="324"/>
                </a:lnTo>
                <a:lnTo>
                  <a:pt x="5" y="324"/>
                </a:lnTo>
                <a:lnTo>
                  <a:pt x="5" y="343"/>
                </a:lnTo>
                <a:lnTo>
                  <a:pt x="0" y="343"/>
                </a:lnTo>
                <a:close/>
                <a:moveTo>
                  <a:pt x="0" y="309"/>
                </a:moveTo>
                <a:lnTo>
                  <a:pt x="0" y="290"/>
                </a:lnTo>
                <a:lnTo>
                  <a:pt x="5" y="290"/>
                </a:lnTo>
                <a:lnTo>
                  <a:pt x="5" y="309"/>
                </a:lnTo>
                <a:lnTo>
                  <a:pt x="0" y="309"/>
                </a:lnTo>
                <a:close/>
                <a:moveTo>
                  <a:pt x="0" y="276"/>
                </a:moveTo>
                <a:lnTo>
                  <a:pt x="0" y="256"/>
                </a:lnTo>
                <a:lnTo>
                  <a:pt x="5" y="256"/>
                </a:lnTo>
                <a:lnTo>
                  <a:pt x="5" y="276"/>
                </a:lnTo>
                <a:lnTo>
                  <a:pt x="0" y="276"/>
                </a:lnTo>
                <a:close/>
                <a:moveTo>
                  <a:pt x="0" y="242"/>
                </a:moveTo>
                <a:lnTo>
                  <a:pt x="0" y="222"/>
                </a:lnTo>
                <a:lnTo>
                  <a:pt x="5" y="222"/>
                </a:lnTo>
                <a:lnTo>
                  <a:pt x="5" y="242"/>
                </a:lnTo>
                <a:lnTo>
                  <a:pt x="0" y="242"/>
                </a:lnTo>
                <a:close/>
                <a:moveTo>
                  <a:pt x="0" y="208"/>
                </a:moveTo>
                <a:lnTo>
                  <a:pt x="0" y="189"/>
                </a:lnTo>
                <a:lnTo>
                  <a:pt x="5" y="189"/>
                </a:lnTo>
                <a:lnTo>
                  <a:pt x="5" y="208"/>
                </a:lnTo>
                <a:lnTo>
                  <a:pt x="0" y="208"/>
                </a:lnTo>
                <a:close/>
                <a:moveTo>
                  <a:pt x="0" y="174"/>
                </a:moveTo>
                <a:lnTo>
                  <a:pt x="0" y="155"/>
                </a:lnTo>
                <a:lnTo>
                  <a:pt x="5" y="155"/>
                </a:lnTo>
                <a:lnTo>
                  <a:pt x="5" y="174"/>
                </a:lnTo>
                <a:lnTo>
                  <a:pt x="0" y="174"/>
                </a:lnTo>
                <a:close/>
                <a:moveTo>
                  <a:pt x="0" y="141"/>
                </a:moveTo>
                <a:lnTo>
                  <a:pt x="0" y="122"/>
                </a:lnTo>
                <a:lnTo>
                  <a:pt x="5" y="122"/>
                </a:lnTo>
                <a:lnTo>
                  <a:pt x="5" y="141"/>
                </a:lnTo>
                <a:lnTo>
                  <a:pt x="0" y="141"/>
                </a:lnTo>
                <a:close/>
                <a:moveTo>
                  <a:pt x="0" y="107"/>
                </a:moveTo>
                <a:lnTo>
                  <a:pt x="0" y="88"/>
                </a:lnTo>
                <a:lnTo>
                  <a:pt x="5" y="88"/>
                </a:lnTo>
                <a:lnTo>
                  <a:pt x="5" y="107"/>
                </a:lnTo>
                <a:lnTo>
                  <a:pt x="0" y="107"/>
                </a:lnTo>
                <a:close/>
                <a:moveTo>
                  <a:pt x="0" y="74"/>
                </a:moveTo>
                <a:lnTo>
                  <a:pt x="0" y="54"/>
                </a:lnTo>
                <a:lnTo>
                  <a:pt x="5" y="54"/>
                </a:lnTo>
                <a:lnTo>
                  <a:pt x="5" y="74"/>
                </a:lnTo>
                <a:lnTo>
                  <a:pt x="0" y="74"/>
                </a:lnTo>
                <a:close/>
                <a:moveTo>
                  <a:pt x="0" y="40"/>
                </a:moveTo>
                <a:lnTo>
                  <a:pt x="0" y="21"/>
                </a:lnTo>
                <a:lnTo>
                  <a:pt x="5" y="21"/>
                </a:lnTo>
                <a:lnTo>
                  <a:pt x="5" y="40"/>
                </a:lnTo>
                <a:lnTo>
                  <a:pt x="0" y="40"/>
                </a:lnTo>
                <a:close/>
                <a:moveTo>
                  <a:pt x="0" y="6"/>
                </a:moveTo>
                <a:lnTo>
                  <a:pt x="0" y="0"/>
                </a:lnTo>
                <a:lnTo>
                  <a:pt x="18" y="0"/>
                </a:lnTo>
                <a:lnTo>
                  <a:pt x="18" y="5"/>
                </a:lnTo>
                <a:lnTo>
                  <a:pt x="3" y="5"/>
                </a:lnTo>
                <a:lnTo>
                  <a:pt x="5" y="3"/>
                </a:lnTo>
                <a:lnTo>
                  <a:pt x="5" y="6"/>
                </a:lnTo>
                <a:lnTo>
                  <a:pt x="0" y="6"/>
                </a:lnTo>
                <a:close/>
                <a:moveTo>
                  <a:pt x="33" y="0"/>
                </a:moveTo>
                <a:lnTo>
                  <a:pt x="52" y="0"/>
                </a:lnTo>
                <a:lnTo>
                  <a:pt x="52" y="5"/>
                </a:lnTo>
                <a:lnTo>
                  <a:pt x="33" y="5"/>
                </a:lnTo>
                <a:lnTo>
                  <a:pt x="33" y="0"/>
                </a:lnTo>
                <a:close/>
                <a:moveTo>
                  <a:pt x="66" y="0"/>
                </a:moveTo>
                <a:lnTo>
                  <a:pt x="85" y="0"/>
                </a:lnTo>
                <a:lnTo>
                  <a:pt x="85" y="5"/>
                </a:lnTo>
                <a:lnTo>
                  <a:pt x="66" y="5"/>
                </a:lnTo>
                <a:lnTo>
                  <a:pt x="66" y="0"/>
                </a:lnTo>
                <a:close/>
                <a:moveTo>
                  <a:pt x="100" y="0"/>
                </a:moveTo>
                <a:lnTo>
                  <a:pt x="119" y="0"/>
                </a:lnTo>
                <a:lnTo>
                  <a:pt x="119" y="5"/>
                </a:lnTo>
                <a:lnTo>
                  <a:pt x="100" y="5"/>
                </a:lnTo>
                <a:lnTo>
                  <a:pt x="100" y="0"/>
                </a:lnTo>
                <a:close/>
                <a:moveTo>
                  <a:pt x="134" y="0"/>
                </a:moveTo>
                <a:lnTo>
                  <a:pt x="153" y="0"/>
                </a:lnTo>
                <a:lnTo>
                  <a:pt x="153" y="5"/>
                </a:lnTo>
                <a:lnTo>
                  <a:pt x="134" y="5"/>
                </a:lnTo>
                <a:lnTo>
                  <a:pt x="134" y="0"/>
                </a:lnTo>
                <a:close/>
                <a:moveTo>
                  <a:pt x="167" y="0"/>
                </a:moveTo>
                <a:lnTo>
                  <a:pt x="186" y="0"/>
                </a:lnTo>
                <a:lnTo>
                  <a:pt x="186" y="5"/>
                </a:lnTo>
                <a:lnTo>
                  <a:pt x="167" y="5"/>
                </a:lnTo>
                <a:lnTo>
                  <a:pt x="167" y="0"/>
                </a:lnTo>
                <a:close/>
                <a:moveTo>
                  <a:pt x="201" y="0"/>
                </a:moveTo>
                <a:lnTo>
                  <a:pt x="220" y="0"/>
                </a:lnTo>
                <a:lnTo>
                  <a:pt x="220" y="5"/>
                </a:lnTo>
                <a:lnTo>
                  <a:pt x="201" y="5"/>
                </a:lnTo>
                <a:lnTo>
                  <a:pt x="201" y="0"/>
                </a:lnTo>
                <a:close/>
                <a:moveTo>
                  <a:pt x="234" y="0"/>
                </a:moveTo>
                <a:lnTo>
                  <a:pt x="254" y="0"/>
                </a:lnTo>
                <a:lnTo>
                  <a:pt x="254" y="5"/>
                </a:lnTo>
                <a:lnTo>
                  <a:pt x="234" y="5"/>
                </a:lnTo>
                <a:lnTo>
                  <a:pt x="234" y="0"/>
                </a:lnTo>
                <a:close/>
                <a:moveTo>
                  <a:pt x="268" y="0"/>
                </a:moveTo>
                <a:lnTo>
                  <a:pt x="287" y="0"/>
                </a:lnTo>
                <a:lnTo>
                  <a:pt x="287" y="5"/>
                </a:lnTo>
                <a:lnTo>
                  <a:pt x="268" y="5"/>
                </a:lnTo>
                <a:lnTo>
                  <a:pt x="268" y="0"/>
                </a:lnTo>
                <a:close/>
                <a:moveTo>
                  <a:pt x="302" y="0"/>
                </a:moveTo>
                <a:lnTo>
                  <a:pt x="321" y="0"/>
                </a:lnTo>
                <a:lnTo>
                  <a:pt x="321" y="5"/>
                </a:lnTo>
                <a:lnTo>
                  <a:pt x="302" y="5"/>
                </a:lnTo>
                <a:lnTo>
                  <a:pt x="302" y="0"/>
                </a:lnTo>
                <a:close/>
                <a:moveTo>
                  <a:pt x="335" y="0"/>
                </a:moveTo>
                <a:lnTo>
                  <a:pt x="354" y="0"/>
                </a:lnTo>
                <a:lnTo>
                  <a:pt x="354" y="5"/>
                </a:lnTo>
                <a:lnTo>
                  <a:pt x="335" y="5"/>
                </a:lnTo>
                <a:lnTo>
                  <a:pt x="335" y="0"/>
                </a:lnTo>
                <a:close/>
                <a:moveTo>
                  <a:pt x="369" y="0"/>
                </a:moveTo>
                <a:lnTo>
                  <a:pt x="388" y="0"/>
                </a:lnTo>
                <a:lnTo>
                  <a:pt x="388" y="5"/>
                </a:lnTo>
                <a:lnTo>
                  <a:pt x="369" y="5"/>
                </a:lnTo>
                <a:lnTo>
                  <a:pt x="369" y="0"/>
                </a:lnTo>
                <a:close/>
                <a:moveTo>
                  <a:pt x="403" y="0"/>
                </a:moveTo>
                <a:lnTo>
                  <a:pt x="422" y="0"/>
                </a:lnTo>
                <a:lnTo>
                  <a:pt x="422" y="5"/>
                </a:lnTo>
                <a:lnTo>
                  <a:pt x="403" y="5"/>
                </a:lnTo>
                <a:lnTo>
                  <a:pt x="403" y="0"/>
                </a:lnTo>
                <a:close/>
                <a:moveTo>
                  <a:pt x="436" y="0"/>
                </a:moveTo>
                <a:lnTo>
                  <a:pt x="456" y="0"/>
                </a:lnTo>
                <a:lnTo>
                  <a:pt x="456" y="5"/>
                </a:lnTo>
                <a:lnTo>
                  <a:pt x="436" y="5"/>
                </a:lnTo>
                <a:lnTo>
                  <a:pt x="436" y="0"/>
                </a:lnTo>
                <a:close/>
                <a:moveTo>
                  <a:pt x="470" y="0"/>
                </a:moveTo>
                <a:lnTo>
                  <a:pt x="489" y="0"/>
                </a:lnTo>
                <a:lnTo>
                  <a:pt x="489" y="5"/>
                </a:lnTo>
                <a:lnTo>
                  <a:pt x="470" y="5"/>
                </a:lnTo>
                <a:lnTo>
                  <a:pt x="470" y="0"/>
                </a:lnTo>
                <a:close/>
                <a:moveTo>
                  <a:pt x="504" y="0"/>
                </a:moveTo>
                <a:lnTo>
                  <a:pt x="523" y="0"/>
                </a:lnTo>
                <a:lnTo>
                  <a:pt x="523" y="5"/>
                </a:lnTo>
                <a:lnTo>
                  <a:pt x="504" y="5"/>
                </a:lnTo>
                <a:lnTo>
                  <a:pt x="504" y="0"/>
                </a:lnTo>
                <a:close/>
                <a:moveTo>
                  <a:pt x="537" y="0"/>
                </a:moveTo>
                <a:lnTo>
                  <a:pt x="556" y="0"/>
                </a:lnTo>
                <a:lnTo>
                  <a:pt x="556" y="5"/>
                </a:lnTo>
                <a:lnTo>
                  <a:pt x="537" y="5"/>
                </a:lnTo>
                <a:lnTo>
                  <a:pt x="537" y="0"/>
                </a:lnTo>
                <a:close/>
                <a:moveTo>
                  <a:pt x="571" y="0"/>
                </a:moveTo>
                <a:lnTo>
                  <a:pt x="590" y="0"/>
                </a:lnTo>
                <a:lnTo>
                  <a:pt x="590" y="5"/>
                </a:lnTo>
                <a:lnTo>
                  <a:pt x="571" y="5"/>
                </a:lnTo>
                <a:lnTo>
                  <a:pt x="571" y="0"/>
                </a:lnTo>
                <a:close/>
                <a:moveTo>
                  <a:pt x="604" y="0"/>
                </a:moveTo>
                <a:lnTo>
                  <a:pt x="624" y="0"/>
                </a:lnTo>
                <a:lnTo>
                  <a:pt x="624" y="5"/>
                </a:lnTo>
                <a:lnTo>
                  <a:pt x="604" y="5"/>
                </a:lnTo>
                <a:lnTo>
                  <a:pt x="604" y="0"/>
                </a:lnTo>
                <a:close/>
                <a:moveTo>
                  <a:pt x="638" y="0"/>
                </a:moveTo>
                <a:lnTo>
                  <a:pt x="648" y="0"/>
                </a:lnTo>
                <a:lnTo>
                  <a:pt x="648" y="14"/>
                </a:lnTo>
                <a:lnTo>
                  <a:pt x="643" y="14"/>
                </a:lnTo>
                <a:lnTo>
                  <a:pt x="643" y="3"/>
                </a:lnTo>
                <a:lnTo>
                  <a:pt x="646" y="5"/>
                </a:lnTo>
                <a:lnTo>
                  <a:pt x="638" y="5"/>
                </a:lnTo>
                <a:lnTo>
                  <a:pt x="638" y="0"/>
                </a:lnTo>
                <a:close/>
                <a:moveTo>
                  <a:pt x="648" y="28"/>
                </a:moveTo>
                <a:lnTo>
                  <a:pt x="648" y="48"/>
                </a:lnTo>
                <a:lnTo>
                  <a:pt x="643" y="48"/>
                </a:lnTo>
                <a:lnTo>
                  <a:pt x="643" y="28"/>
                </a:lnTo>
                <a:lnTo>
                  <a:pt x="648" y="28"/>
                </a:lnTo>
                <a:close/>
                <a:moveTo>
                  <a:pt x="648" y="62"/>
                </a:moveTo>
                <a:lnTo>
                  <a:pt x="648" y="81"/>
                </a:lnTo>
                <a:lnTo>
                  <a:pt x="643" y="81"/>
                </a:lnTo>
                <a:lnTo>
                  <a:pt x="643" y="62"/>
                </a:lnTo>
                <a:lnTo>
                  <a:pt x="648" y="62"/>
                </a:lnTo>
                <a:close/>
                <a:moveTo>
                  <a:pt x="648" y="96"/>
                </a:moveTo>
                <a:lnTo>
                  <a:pt x="648" y="115"/>
                </a:lnTo>
                <a:lnTo>
                  <a:pt x="643" y="115"/>
                </a:lnTo>
                <a:lnTo>
                  <a:pt x="643" y="96"/>
                </a:lnTo>
                <a:lnTo>
                  <a:pt x="648" y="96"/>
                </a:lnTo>
                <a:close/>
                <a:moveTo>
                  <a:pt x="648" y="129"/>
                </a:moveTo>
                <a:lnTo>
                  <a:pt x="648" y="149"/>
                </a:lnTo>
                <a:lnTo>
                  <a:pt x="643" y="149"/>
                </a:lnTo>
                <a:lnTo>
                  <a:pt x="643" y="129"/>
                </a:lnTo>
                <a:lnTo>
                  <a:pt x="648" y="129"/>
                </a:lnTo>
                <a:close/>
                <a:moveTo>
                  <a:pt x="648" y="163"/>
                </a:moveTo>
                <a:lnTo>
                  <a:pt x="648" y="182"/>
                </a:lnTo>
                <a:lnTo>
                  <a:pt x="643" y="182"/>
                </a:lnTo>
                <a:lnTo>
                  <a:pt x="643" y="163"/>
                </a:lnTo>
                <a:lnTo>
                  <a:pt x="648" y="163"/>
                </a:lnTo>
                <a:close/>
                <a:moveTo>
                  <a:pt x="648" y="197"/>
                </a:moveTo>
                <a:lnTo>
                  <a:pt x="648" y="216"/>
                </a:lnTo>
                <a:lnTo>
                  <a:pt x="643" y="216"/>
                </a:lnTo>
                <a:lnTo>
                  <a:pt x="643" y="197"/>
                </a:lnTo>
                <a:lnTo>
                  <a:pt x="648" y="197"/>
                </a:lnTo>
                <a:close/>
                <a:moveTo>
                  <a:pt x="648" y="230"/>
                </a:moveTo>
                <a:lnTo>
                  <a:pt x="648" y="249"/>
                </a:lnTo>
                <a:lnTo>
                  <a:pt x="643" y="249"/>
                </a:lnTo>
                <a:lnTo>
                  <a:pt x="643" y="230"/>
                </a:lnTo>
                <a:lnTo>
                  <a:pt x="648" y="230"/>
                </a:lnTo>
                <a:close/>
                <a:moveTo>
                  <a:pt x="648" y="264"/>
                </a:moveTo>
                <a:lnTo>
                  <a:pt x="648" y="283"/>
                </a:lnTo>
                <a:lnTo>
                  <a:pt x="643" y="283"/>
                </a:lnTo>
                <a:lnTo>
                  <a:pt x="643" y="264"/>
                </a:lnTo>
                <a:lnTo>
                  <a:pt x="648" y="264"/>
                </a:lnTo>
                <a:close/>
                <a:moveTo>
                  <a:pt x="648" y="297"/>
                </a:moveTo>
                <a:lnTo>
                  <a:pt x="648" y="317"/>
                </a:lnTo>
                <a:lnTo>
                  <a:pt x="643" y="317"/>
                </a:lnTo>
                <a:lnTo>
                  <a:pt x="643" y="297"/>
                </a:lnTo>
                <a:lnTo>
                  <a:pt x="648" y="297"/>
                </a:lnTo>
                <a:close/>
                <a:moveTo>
                  <a:pt x="648" y="331"/>
                </a:moveTo>
                <a:lnTo>
                  <a:pt x="648" y="350"/>
                </a:lnTo>
                <a:lnTo>
                  <a:pt x="643" y="350"/>
                </a:lnTo>
                <a:lnTo>
                  <a:pt x="643" y="331"/>
                </a:lnTo>
                <a:lnTo>
                  <a:pt x="648" y="331"/>
                </a:lnTo>
                <a:close/>
                <a:moveTo>
                  <a:pt x="648" y="365"/>
                </a:moveTo>
                <a:lnTo>
                  <a:pt x="648" y="384"/>
                </a:lnTo>
                <a:lnTo>
                  <a:pt x="643" y="384"/>
                </a:lnTo>
                <a:lnTo>
                  <a:pt x="643" y="365"/>
                </a:lnTo>
                <a:lnTo>
                  <a:pt x="648" y="365"/>
                </a:lnTo>
                <a:close/>
                <a:moveTo>
                  <a:pt x="648" y="399"/>
                </a:moveTo>
                <a:lnTo>
                  <a:pt x="648" y="418"/>
                </a:lnTo>
                <a:lnTo>
                  <a:pt x="643" y="418"/>
                </a:lnTo>
                <a:lnTo>
                  <a:pt x="643" y="399"/>
                </a:lnTo>
                <a:lnTo>
                  <a:pt x="648" y="399"/>
                </a:lnTo>
                <a:close/>
                <a:moveTo>
                  <a:pt x="648" y="432"/>
                </a:moveTo>
                <a:lnTo>
                  <a:pt x="648" y="451"/>
                </a:lnTo>
                <a:lnTo>
                  <a:pt x="643" y="451"/>
                </a:lnTo>
                <a:lnTo>
                  <a:pt x="643" y="432"/>
                </a:lnTo>
                <a:lnTo>
                  <a:pt x="648" y="432"/>
                </a:lnTo>
                <a:close/>
                <a:moveTo>
                  <a:pt x="648" y="466"/>
                </a:moveTo>
                <a:lnTo>
                  <a:pt x="648" y="485"/>
                </a:lnTo>
                <a:lnTo>
                  <a:pt x="643" y="485"/>
                </a:lnTo>
                <a:lnTo>
                  <a:pt x="643" y="466"/>
                </a:lnTo>
                <a:lnTo>
                  <a:pt x="648" y="466"/>
                </a:lnTo>
                <a:close/>
                <a:moveTo>
                  <a:pt x="648" y="499"/>
                </a:moveTo>
                <a:lnTo>
                  <a:pt x="648" y="519"/>
                </a:lnTo>
                <a:lnTo>
                  <a:pt x="643" y="519"/>
                </a:lnTo>
                <a:lnTo>
                  <a:pt x="643" y="499"/>
                </a:lnTo>
                <a:lnTo>
                  <a:pt x="648" y="499"/>
                </a:lnTo>
                <a:close/>
                <a:moveTo>
                  <a:pt x="648" y="533"/>
                </a:moveTo>
                <a:lnTo>
                  <a:pt x="648" y="552"/>
                </a:lnTo>
                <a:lnTo>
                  <a:pt x="643" y="552"/>
                </a:lnTo>
                <a:lnTo>
                  <a:pt x="643" y="533"/>
                </a:lnTo>
                <a:lnTo>
                  <a:pt x="648" y="533"/>
                </a:lnTo>
                <a:close/>
                <a:moveTo>
                  <a:pt x="648" y="567"/>
                </a:moveTo>
                <a:lnTo>
                  <a:pt x="648" y="586"/>
                </a:lnTo>
                <a:lnTo>
                  <a:pt x="643" y="586"/>
                </a:lnTo>
                <a:lnTo>
                  <a:pt x="643" y="567"/>
                </a:lnTo>
                <a:lnTo>
                  <a:pt x="648" y="567"/>
                </a:lnTo>
                <a:close/>
                <a:moveTo>
                  <a:pt x="648" y="600"/>
                </a:moveTo>
                <a:lnTo>
                  <a:pt x="648" y="619"/>
                </a:lnTo>
                <a:lnTo>
                  <a:pt x="643" y="619"/>
                </a:lnTo>
                <a:lnTo>
                  <a:pt x="643" y="600"/>
                </a:lnTo>
                <a:lnTo>
                  <a:pt x="648" y="600"/>
                </a:lnTo>
                <a:close/>
                <a:moveTo>
                  <a:pt x="648" y="634"/>
                </a:moveTo>
                <a:lnTo>
                  <a:pt x="648" y="653"/>
                </a:lnTo>
                <a:lnTo>
                  <a:pt x="643" y="653"/>
                </a:lnTo>
                <a:lnTo>
                  <a:pt x="643" y="634"/>
                </a:lnTo>
                <a:lnTo>
                  <a:pt x="648" y="634"/>
                </a:lnTo>
                <a:close/>
                <a:moveTo>
                  <a:pt x="648" y="668"/>
                </a:moveTo>
                <a:lnTo>
                  <a:pt x="648" y="687"/>
                </a:lnTo>
                <a:lnTo>
                  <a:pt x="643" y="687"/>
                </a:lnTo>
                <a:lnTo>
                  <a:pt x="643" y="668"/>
                </a:lnTo>
                <a:lnTo>
                  <a:pt x="648" y="668"/>
                </a:lnTo>
                <a:close/>
                <a:moveTo>
                  <a:pt x="648" y="701"/>
                </a:moveTo>
                <a:lnTo>
                  <a:pt x="648" y="720"/>
                </a:lnTo>
                <a:lnTo>
                  <a:pt x="643" y="720"/>
                </a:lnTo>
                <a:lnTo>
                  <a:pt x="643" y="701"/>
                </a:lnTo>
                <a:lnTo>
                  <a:pt x="648" y="701"/>
                </a:lnTo>
                <a:close/>
                <a:moveTo>
                  <a:pt x="648" y="735"/>
                </a:moveTo>
                <a:lnTo>
                  <a:pt x="648" y="754"/>
                </a:lnTo>
                <a:lnTo>
                  <a:pt x="643" y="754"/>
                </a:lnTo>
                <a:lnTo>
                  <a:pt x="643" y="735"/>
                </a:lnTo>
                <a:lnTo>
                  <a:pt x="648" y="735"/>
                </a:lnTo>
                <a:close/>
                <a:moveTo>
                  <a:pt x="648" y="768"/>
                </a:moveTo>
                <a:lnTo>
                  <a:pt x="648" y="788"/>
                </a:lnTo>
                <a:lnTo>
                  <a:pt x="643" y="788"/>
                </a:lnTo>
                <a:lnTo>
                  <a:pt x="643" y="768"/>
                </a:lnTo>
                <a:lnTo>
                  <a:pt x="648" y="768"/>
                </a:lnTo>
                <a:close/>
                <a:moveTo>
                  <a:pt x="648" y="802"/>
                </a:moveTo>
                <a:lnTo>
                  <a:pt x="648" y="821"/>
                </a:lnTo>
                <a:lnTo>
                  <a:pt x="643" y="821"/>
                </a:lnTo>
                <a:lnTo>
                  <a:pt x="643" y="802"/>
                </a:lnTo>
                <a:lnTo>
                  <a:pt x="648" y="802"/>
                </a:lnTo>
                <a:close/>
                <a:moveTo>
                  <a:pt x="648" y="836"/>
                </a:moveTo>
                <a:lnTo>
                  <a:pt x="648" y="855"/>
                </a:lnTo>
                <a:lnTo>
                  <a:pt x="643" y="855"/>
                </a:lnTo>
                <a:lnTo>
                  <a:pt x="643" y="836"/>
                </a:lnTo>
                <a:lnTo>
                  <a:pt x="648" y="836"/>
                </a:lnTo>
                <a:close/>
                <a:moveTo>
                  <a:pt x="648" y="869"/>
                </a:moveTo>
                <a:lnTo>
                  <a:pt x="648" y="888"/>
                </a:lnTo>
                <a:lnTo>
                  <a:pt x="643" y="888"/>
                </a:lnTo>
                <a:lnTo>
                  <a:pt x="643" y="869"/>
                </a:lnTo>
                <a:lnTo>
                  <a:pt x="648" y="869"/>
                </a:lnTo>
                <a:close/>
                <a:moveTo>
                  <a:pt x="648" y="903"/>
                </a:moveTo>
                <a:lnTo>
                  <a:pt x="648" y="922"/>
                </a:lnTo>
                <a:lnTo>
                  <a:pt x="643" y="922"/>
                </a:lnTo>
                <a:lnTo>
                  <a:pt x="643" y="903"/>
                </a:lnTo>
                <a:lnTo>
                  <a:pt x="648" y="903"/>
                </a:lnTo>
                <a:close/>
                <a:moveTo>
                  <a:pt x="648" y="936"/>
                </a:moveTo>
                <a:lnTo>
                  <a:pt x="648" y="956"/>
                </a:lnTo>
                <a:lnTo>
                  <a:pt x="643" y="956"/>
                </a:lnTo>
                <a:lnTo>
                  <a:pt x="643" y="936"/>
                </a:lnTo>
                <a:lnTo>
                  <a:pt x="648" y="936"/>
                </a:lnTo>
                <a:close/>
                <a:moveTo>
                  <a:pt x="648" y="970"/>
                </a:moveTo>
                <a:lnTo>
                  <a:pt x="648" y="990"/>
                </a:lnTo>
                <a:lnTo>
                  <a:pt x="643" y="990"/>
                </a:lnTo>
                <a:lnTo>
                  <a:pt x="643" y="970"/>
                </a:lnTo>
                <a:lnTo>
                  <a:pt x="648" y="970"/>
                </a:lnTo>
                <a:close/>
                <a:moveTo>
                  <a:pt x="648" y="1004"/>
                </a:moveTo>
                <a:lnTo>
                  <a:pt x="648" y="1023"/>
                </a:lnTo>
                <a:lnTo>
                  <a:pt x="643" y="1023"/>
                </a:lnTo>
                <a:lnTo>
                  <a:pt x="643" y="1004"/>
                </a:lnTo>
                <a:lnTo>
                  <a:pt x="648" y="1004"/>
                </a:lnTo>
                <a:close/>
                <a:moveTo>
                  <a:pt x="648" y="1038"/>
                </a:moveTo>
                <a:lnTo>
                  <a:pt x="648" y="1057"/>
                </a:lnTo>
                <a:lnTo>
                  <a:pt x="643" y="1057"/>
                </a:lnTo>
                <a:lnTo>
                  <a:pt x="643" y="1038"/>
                </a:lnTo>
                <a:lnTo>
                  <a:pt x="648" y="1038"/>
                </a:lnTo>
                <a:close/>
                <a:moveTo>
                  <a:pt x="648" y="1071"/>
                </a:moveTo>
                <a:lnTo>
                  <a:pt x="648" y="1090"/>
                </a:lnTo>
                <a:lnTo>
                  <a:pt x="643" y="1090"/>
                </a:lnTo>
                <a:lnTo>
                  <a:pt x="643" y="1071"/>
                </a:lnTo>
                <a:lnTo>
                  <a:pt x="648" y="1071"/>
                </a:lnTo>
                <a:close/>
                <a:moveTo>
                  <a:pt x="648" y="1105"/>
                </a:moveTo>
                <a:lnTo>
                  <a:pt x="648" y="1119"/>
                </a:lnTo>
                <a:lnTo>
                  <a:pt x="638" y="1119"/>
                </a:lnTo>
                <a:lnTo>
                  <a:pt x="638" y="1114"/>
                </a:lnTo>
                <a:lnTo>
                  <a:pt x="646" y="1114"/>
                </a:lnTo>
                <a:lnTo>
                  <a:pt x="643" y="1116"/>
                </a:lnTo>
                <a:lnTo>
                  <a:pt x="643" y="1105"/>
                </a:lnTo>
                <a:lnTo>
                  <a:pt x="648" y="1105"/>
                </a:lnTo>
                <a:close/>
                <a:moveTo>
                  <a:pt x="624" y="1119"/>
                </a:moveTo>
                <a:lnTo>
                  <a:pt x="605" y="1119"/>
                </a:lnTo>
                <a:lnTo>
                  <a:pt x="605" y="1114"/>
                </a:lnTo>
                <a:lnTo>
                  <a:pt x="624" y="1114"/>
                </a:lnTo>
                <a:lnTo>
                  <a:pt x="624" y="1119"/>
                </a:lnTo>
                <a:close/>
                <a:moveTo>
                  <a:pt x="590" y="1119"/>
                </a:moveTo>
                <a:lnTo>
                  <a:pt x="571" y="1119"/>
                </a:lnTo>
                <a:lnTo>
                  <a:pt x="571" y="1114"/>
                </a:lnTo>
                <a:lnTo>
                  <a:pt x="590" y="1114"/>
                </a:lnTo>
                <a:lnTo>
                  <a:pt x="590" y="1119"/>
                </a:lnTo>
                <a:close/>
                <a:moveTo>
                  <a:pt x="557" y="1119"/>
                </a:moveTo>
                <a:lnTo>
                  <a:pt x="537" y="1119"/>
                </a:lnTo>
                <a:lnTo>
                  <a:pt x="537" y="1114"/>
                </a:lnTo>
                <a:lnTo>
                  <a:pt x="557" y="1114"/>
                </a:lnTo>
                <a:lnTo>
                  <a:pt x="557" y="1119"/>
                </a:lnTo>
                <a:close/>
                <a:moveTo>
                  <a:pt x="523" y="1119"/>
                </a:moveTo>
                <a:lnTo>
                  <a:pt x="504" y="1119"/>
                </a:lnTo>
                <a:lnTo>
                  <a:pt x="504" y="1114"/>
                </a:lnTo>
                <a:lnTo>
                  <a:pt x="523" y="1114"/>
                </a:lnTo>
                <a:lnTo>
                  <a:pt x="523" y="1119"/>
                </a:lnTo>
                <a:close/>
                <a:moveTo>
                  <a:pt x="489" y="1119"/>
                </a:moveTo>
                <a:lnTo>
                  <a:pt x="470" y="1119"/>
                </a:lnTo>
                <a:lnTo>
                  <a:pt x="470" y="1114"/>
                </a:lnTo>
                <a:lnTo>
                  <a:pt x="489" y="1114"/>
                </a:lnTo>
                <a:lnTo>
                  <a:pt x="489" y="1119"/>
                </a:lnTo>
                <a:close/>
                <a:moveTo>
                  <a:pt x="456" y="1119"/>
                </a:moveTo>
                <a:lnTo>
                  <a:pt x="436" y="1119"/>
                </a:lnTo>
                <a:lnTo>
                  <a:pt x="436" y="1114"/>
                </a:lnTo>
                <a:lnTo>
                  <a:pt x="456" y="1114"/>
                </a:lnTo>
                <a:lnTo>
                  <a:pt x="456" y="1119"/>
                </a:lnTo>
                <a:close/>
                <a:moveTo>
                  <a:pt x="422" y="1119"/>
                </a:moveTo>
                <a:lnTo>
                  <a:pt x="403" y="1119"/>
                </a:lnTo>
                <a:lnTo>
                  <a:pt x="403" y="1114"/>
                </a:lnTo>
                <a:lnTo>
                  <a:pt x="422" y="1114"/>
                </a:lnTo>
                <a:lnTo>
                  <a:pt x="422" y="1119"/>
                </a:lnTo>
                <a:close/>
                <a:moveTo>
                  <a:pt x="388" y="1119"/>
                </a:moveTo>
                <a:lnTo>
                  <a:pt x="369" y="1119"/>
                </a:lnTo>
                <a:lnTo>
                  <a:pt x="369" y="1114"/>
                </a:lnTo>
                <a:lnTo>
                  <a:pt x="388" y="1114"/>
                </a:lnTo>
                <a:lnTo>
                  <a:pt x="388" y="1119"/>
                </a:lnTo>
                <a:close/>
                <a:moveTo>
                  <a:pt x="355" y="1119"/>
                </a:moveTo>
                <a:lnTo>
                  <a:pt x="336" y="1119"/>
                </a:lnTo>
                <a:lnTo>
                  <a:pt x="336" y="1114"/>
                </a:lnTo>
                <a:lnTo>
                  <a:pt x="355" y="1114"/>
                </a:lnTo>
                <a:lnTo>
                  <a:pt x="355" y="1119"/>
                </a:lnTo>
                <a:close/>
                <a:moveTo>
                  <a:pt x="321" y="1119"/>
                </a:moveTo>
                <a:lnTo>
                  <a:pt x="302" y="1119"/>
                </a:lnTo>
                <a:lnTo>
                  <a:pt x="302" y="1114"/>
                </a:lnTo>
                <a:lnTo>
                  <a:pt x="321" y="1114"/>
                </a:lnTo>
                <a:lnTo>
                  <a:pt x="321" y="1119"/>
                </a:lnTo>
                <a:close/>
                <a:moveTo>
                  <a:pt x="288" y="1119"/>
                </a:moveTo>
                <a:lnTo>
                  <a:pt x="268" y="1119"/>
                </a:lnTo>
                <a:lnTo>
                  <a:pt x="268" y="1114"/>
                </a:lnTo>
                <a:lnTo>
                  <a:pt x="288" y="1114"/>
                </a:lnTo>
                <a:lnTo>
                  <a:pt x="288" y="1119"/>
                </a:lnTo>
                <a:close/>
                <a:moveTo>
                  <a:pt x="254" y="1119"/>
                </a:moveTo>
                <a:lnTo>
                  <a:pt x="235" y="1119"/>
                </a:lnTo>
                <a:lnTo>
                  <a:pt x="235" y="1114"/>
                </a:lnTo>
                <a:lnTo>
                  <a:pt x="254" y="1114"/>
                </a:lnTo>
                <a:lnTo>
                  <a:pt x="254" y="1119"/>
                </a:lnTo>
                <a:close/>
                <a:moveTo>
                  <a:pt x="220" y="1119"/>
                </a:moveTo>
                <a:lnTo>
                  <a:pt x="201" y="1119"/>
                </a:lnTo>
                <a:lnTo>
                  <a:pt x="201" y="1114"/>
                </a:lnTo>
                <a:lnTo>
                  <a:pt x="220" y="1114"/>
                </a:lnTo>
                <a:lnTo>
                  <a:pt x="220" y="1119"/>
                </a:lnTo>
                <a:close/>
                <a:moveTo>
                  <a:pt x="186" y="1119"/>
                </a:moveTo>
                <a:lnTo>
                  <a:pt x="167" y="1119"/>
                </a:lnTo>
                <a:lnTo>
                  <a:pt x="167" y="1114"/>
                </a:lnTo>
                <a:lnTo>
                  <a:pt x="186" y="1114"/>
                </a:lnTo>
                <a:lnTo>
                  <a:pt x="186" y="1119"/>
                </a:lnTo>
                <a:close/>
                <a:moveTo>
                  <a:pt x="153" y="1119"/>
                </a:moveTo>
                <a:lnTo>
                  <a:pt x="134" y="1119"/>
                </a:lnTo>
                <a:lnTo>
                  <a:pt x="134" y="1114"/>
                </a:lnTo>
                <a:lnTo>
                  <a:pt x="153" y="1114"/>
                </a:lnTo>
                <a:lnTo>
                  <a:pt x="153" y="1119"/>
                </a:lnTo>
                <a:close/>
                <a:moveTo>
                  <a:pt x="119" y="1119"/>
                </a:moveTo>
                <a:lnTo>
                  <a:pt x="100" y="1119"/>
                </a:lnTo>
                <a:lnTo>
                  <a:pt x="100" y="1114"/>
                </a:lnTo>
                <a:lnTo>
                  <a:pt x="119" y="1114"/>
                </a:lnTo>
                <a:lnTo>
                  <a:pt x="119" y="1119"/>
                </a:lnTo>
                <a:close/>
                <a:moveTo>
                  <a:pt x="86" y="1119"/>
                </a:moveTo>
                <a:lnTo>
                  <a:pt x="66" y="1119"/>
                </a:lnTo>
                <a:lnTo>
                  <a:pt x="66" y="1114"/>
                </a:lnTo>
                <a:lnTo>
                  <a:pt x="86" y="1114"/>
                </a:lnTo>
                <a:lnTo>
                  <a:pt x="86" y="1119"/>
                </a:lnTo>
                <a:close/>
                <a:moveTo>
                  <a:pt x="52" y="1119"/>
                </a:moveTo>
                <a:lnTo>
                  <a:pt x="33" y="1119"/>
                </a:lnTo>
                <a:lnTo>
                  <a:pt x="33" y="1114"/>
                </a:lnTo>
                <a:lnTo>
                  <a:pt x="52" y="1114"/>
                </a:lnTo>
                <a:lnTo>
                  <a:pt x="52" y="1119"/>
                </a:lnTo>
                <a:close/>
                <a:moveTo>
                  <a:pt x="18" y="1119"/>
                </a:moveTo>
                <a:lnTo>
                  <a:pt x="3" y="1119"/>
                </a:lnTo>
                <a:lnTo>
                  <a:pt x="3" y="1114"/>
                </a:lnTo>
                <a:lnTo>
                  <a:pt x="18" y="1114"/>
                </a:lnTo>
                <a:lnTo>
                  <a:pt x="18" y="1119"/>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矩形 18"/>
          <p:cNvSpPr>
            <a:spLocks noChangeArrowheads="1"/>
          </p:cNvSpPr>
          <p:nvPr/>
        </p:nvSpPr>
        <p:spPr bwMode="auto">
          <a:xfrm>
            <a:off x="379413" y="2120900"/>
            <a:ext cx="762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煤炭采购管理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任意多边形 19"/>
          <p:cNvSpPr>
            <a:spLocks noEditPoints="1"/>
          </p:cNvSpPr>
          <p:nvPr/>
        </p:nvSpPr>
        <p:spPr bwMode="auto">
          <a:xfrm>
            <a:off x="1330325" y="2068513"/>
            <a:ext cx="982663" cy="1776412"/>
          </a:xfrm>
          <a:custGeom>
            <a:avLst/>
            <a:gdLst>
              <a:gd name="T0" fmla="*/ 5 w 619"/>
              <a:gd name="T1" fmla="*/ 1083 h 1119"/>
              <a:gd name="T2" fmla="*/ 5 w 619"/>
              <a:gd name="T3" fmla="*/ 996 h 1119"/>
              <a:gd name="T4" fmla="*/ 0 w 619"/>
              <a:gd name="T5" fmla="*/ 929 h 1119"/>
              <a:gd name="T6" fmla="*/ 0 w 619"/>
              <a:gd name="T7" fmla="*/ 881 h 1119"/>
              <a:gd name="T8" fmla="*/ 0 w 619"/>
              <a:gd name="T9" fmla="*/ 847 h 1119"/>
              <a:gd name="T10" fmla="*/ 5 w 619"/>
              <a:gd name="T11" fmla="*/ 780 h 1119"/>
              <a:gd name="T12" fmla="*/ 5 w 619"/>
              <a:gd name="T13" fmla="*/ 693 h 1119"/>
              <a:gd name="T14" fmla="*/ 0 w 619"/>
              <a:gd name="T15" fmla="*/ 626 h 1119"/>
              <a:gd name="T16" fmla="*/ 0 w 619"/>
              <a:gd name="T17" fmla="*/ 578 h 1119"/>
              <a:gd name="T18" fmla="*/ 0 w 619"/>
              <a:gd name="T19" fmla="*/ 545 h 1119"/>
              <a:gd name="T20" fmla="*/ 5 w 619"/>
              <a:gd name="T21" fmla="*/ 477 h 1119"/>
              <a:gd name="T22" fmla="*/ 5 w 619"/>
              <a:gd name="T23" fmla="*/ 391 h 1119"/>
              <a:gd name="T24" fmla="*/ 0 w 619"/>
              <a:gd name="T25" fmla="*/ 324 h 1119"/>
              <a:gd name="T26" fmla="*/ 0 w 619"/>
              <a:gd name="T27" fmla="*/ 276 h 1119"/>
              <a:gd name="T28" fmla="*/ 0 w 619"/>
              <a:gd name="T29" fmla="*/ 242 h 1119"/>
              <a:gd name="T30" fmla="*/ 5 w 619"/>
              <a:gd name="T31" fmla="*/ 174 h 1119"/>
              <a:gd name="T32" fmla="*/ 5 w 619"/>
              <a:gd name="T33" fmla="*/ 88 h 1119"/>
              <a:gd name="T34" fmla="*/ 0 w 619"/>
              <a:gd name="T35" fmla="*/ 21 h 1119"/>
              <a:gd name="T36" fmla="*/ 5 w 619"/>
              <a:gd name="T37" fmla="*/ 3 h 1119"/>
              <a:gd name="T38" fmla="*/ 85 w 619"/>
              <a:gd name="T39" fmla="*/ 0 h 1119"/>
              <a:gd name="T40" fmla="*/ 133 w 619"/>
              <a:gd name="T41" fmla="*/ 0 h 1119"/>
              <a:gd name="T42" fmla="*/ 167 w 619"/>
              <a:gd name="T43" fmla="*/ 0 h 1119"/>
              <a:gd name="T44" fmla="*/ 234 w 619"/>
              <a:gd name="T45" fmla="*/ 5 h 1119"/>
              <a:gd name="T46" fmla="*/ 321 w 619"/>
              <a:gd name="T47" fmla="*/ 5 h 1119"/>
              <a:gd name="T48" fmla="*/ 388 w 619"/>
              <a:gd name="T49" fmla="*/ 0 h 1119"/>
              <a:gd name="T50" fmla="*/ 436 w 619"/>
              <a:gd name="T51" fmla="*/ 0 h 1119"/>
              <a:gd name="T52" fmla="*/ 470 w 619"/>
              <a:gd name="T53" fmla="*/ 0 h 1119"/>
              <a:gd name="T54" fmla="*/ 537 w 619"/>
              <a:gd name="T55" fmla="*/ 5 h 1119"/>
              <a:gd name="T56" fmla="*/ 619 w 619"/>
              <a:gd name="T57" fmla="*/ 9 h 1119"/>
              <a:gd name="T58" fmla="*/ 614 w 619"/>
              <a:gd name="T59" fmla="*/ 24 h 1119"/>
              <a:gd name="T60" fmla="*/ 614 w 619"/>
              <a:gd name="T61" fmla="*/ 110 h 1119"/>
              <a:gd name="T62" fmla="*/ 619 w 619"/>
              <a:gd name="T63" fmla="*/ 177 h 1119"/>
              <a:gd name="T64" fmla="*/ 619 w 619"/>
              <a:gd name="T65" fmla="*/ 225 h 1119"/>
              <a:gd name="T66" fmla="*/ 619 w 619"/>
              <a:gd name="T67" fmla="*/ 259 h 1119"/>
              <a:gd name="T68" fmla="*/ 614 w 619"/>
              <a:gd name="T69" fmla="*/ 326 h 1119"/>
              <a:gd name="T70" fmla="*/ 614 w 619"/>
              <a:gd name="T71" fmla="*/ 413 h 1119"/>
              <a:gd name="T72" fmla="*/ 619 w 619"/>
              <a:gd name="T73" fmla="*/ 480 h 1119"/>
              <a:gd name="T74" fmla="*/ 619 w 619"/>
              <a:gd name="T75" fmla="*/ 528 h 1119"/>
              <a:gd name="T76" fmla="*/ 619 w 619"/>
              <a:gd name="T77" fmla="*/ 562 h 1119"/>
              <a:gd name="T78" fmla="*/ 614 w 619"/>
              <a:gd name="T79" fmla="*/ 629 h 1119"/>
              <a:gd name="T80" fmla="*/ 614 w 619"/>
              <a:gd name="T81" fmla="*/ 716 h 1119"/>
              <a:gd name="T82" fmla="*/ 619 w 619"/>
              <a:gd name="T83" fmla="*/ 783 h 1119"/>
              <a:gd name="T84" fmla="*/ 619 w 619"/>
              <a:gd name="T85" fmla="*/ 831 h 1119"/>
              <a:gd name="T86" fmla="*/ 619 w 619"/>
              <a:gd name="T87" fmla="*/ 864 h 1119"/>
              <a:gd name="T88" fmla="*/ 614 w 619"/>
              <a:gd name="T89" fmla="*/ 932 h 1119"/>
              <a:gd name="T90" fmla="*/ 614 w 619"/>
              <a:gd name="T91" fmla="*/ 1018 h 1119"/>
              <a:gd name="T92" fmla="*/ 619 w 619"/>
              <a:gd name="T93" fmla="*/ 1086 h 1119"/>
              <a:gd name="T94" fmla="*/ 614 w 619"/>
              <a:gd name="T95" fmla="*/ 1116 h 1119"/>
              <a:gd name="T96" fmla="*/ 547 w 619"/>
              <a:gd name="T97" fmla="*/ 1119 h 1119"/>
              <a:gd name="T98" fmla="*/ 499 w 619"/>
              <a:gd name="T99" fmla="*/ 1119 h 1119"/>
              <a:gd name="T100" fmla="*/ 465 w 619"/>
              <a:gd name="T101" fmla="*/ 1119 h 1119"/>
              <a:gd name="T102" fmla="*/ 398 w 619"/>
              <a:gd name="T103" fmla="*/ 1114 h 1119"/>
              <a:gd name="T104" fmla="*/ 311 w 619"/>
              <a:gd name="T105" fmla="*/ 1114 h 1119"/>
              <a:gd name="T106" fmla="*/ 244 w 619"/>
              <a:gd name="T107" fmla="*/ 1119 h 1119"/>
              <a:gd name="T108" fmla="*/ 196 w 619"/>
              <a:gd name="T109" fmla="*/ 1119 h 1119"/>
              <a:gd name="T110" fmla="*/ 162 w 619"/>
              <a:gd name="T111" fmla="*/ 1119 h 1119"/>
              <a:gd name="T112" fmla="*/ 95 w 619"/>
              <a:gd name="T113" fmla="*/ 1114 h 1119"/>
              <a:gd name="T114" fmla="*/ 9 w 619"/>
              <a:gd name="T115" fmla="*/ 1114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9" h="1119">
                <a:moveTo>
                  <a:pt x="0" y="1116"/>
                </a:moveTo>
                <a:lnTo>
                  <a:pt x="0" y="1097"/>
                </a:lnTo>
                <a:lnTo>
                  <a:pt x="5" y="1097"/>
                </a:lnTo>
                <a:lnTo>
                  <a:pt x="5" y="1116"/>
                </a:lnTo>
                <a:lnTo>
                  <a:pt x="0" y="1116"/>
                </a:lnTo>
                <a:close/>
                <a:moveTo>
                  <a:pt x="0" y="1083"/>
                </a:moveTo>
                <a:lnTo>
                  <a:pt x="0" y="1063"/>
                </a:lnTo>
                <a:lnTo>
                  <a:pt x="5" y="1063"/>
                </a:lnTo>
                <a:lnTo>
                  <a:pt x="5" y="1083"/>
                </a:lnTo>
                <a:lnTo>
                  <a:pt x="0" y="1083"/>
                </a:lnTo>
                <a:close/>
                <a:moveTo>
                  <a:pt x="0" y="1049"/>
                </a:moveTo>
                <a:lnTo>
                  <a:pt x="0" y="1030"/>
                </a:lnTo>
                <a:lnTo>
                  <a:pt x="5" y="1030"/>
                </a:lnTo>
                <a:lnTo>
                  <a:pt x="5" y="1049"/>
                </a:lnTo>
                <a:lnTo>
                  <a:pt x="0" y="1049"/>
                </a:lnTo>
                <a:close/>
                <a:moveTo>
                  <a:pt x="0" y="1015"/>
                </a:moveTo>
                <a:lnTo>
                  <a:pt x="0" y="996"/>
                </a:lnTo>
                <a:lnTo>
                  <a:pt x="5" y="996"/>
                </a:lnTo>
                <a:lnTo>
                  <a:pt x="5" y="1015"/>
                </a:lnTo>
                <a:lnTo>
                  <a:pt x="0" y="1015"/>
                </a:lnTo>
                <a:close/>
                <a:moveTo>
                  <a:pt x="0" y="982"/>
                </a:moveTo>
                <a:lnTo>
                  <a:pt x="0" y="963"/>
                </a:lnTo>
                <a:lnTo>
                  <a:pt x="5" y="963"/>
                </a:lnTo>
                <a:lnTo>
                  <a:pt x="5" y="982"/>
                </a:lnTo>
                <a:lnTo>
                  <a:pt x="0" y="982"/>
                </a:lnTo>
                <a:close/>
                <a:moveTo>
                  <a:pt x="0" y="948"/>
                </a:moveTo>
                <a:lnTo>
                  <a:pt x="0" y="929"/>
                </a:lnTo>
                <a:lnTo>
                  <a:pt x="5" y="929"/>
                </a:lnTo>
                <a:lnTo>
                  <a:pt x="5" y="948"/>
                </a:lnTo>
                <a:lnTo>
                  <a:pt x="0" y="948"/>
                </a:lnTo>
                <a:close/>
                <a:moveTo>
                  <a:pt x="0" y="915"/>
                </a:moveTo>
                <a:lnTo>
                  <a:pt x="0" y="895"/>
                </a:lnTo>
                <a:lnTo>
                  <a:pt x="5" y="895"/>
                </a:lnTo>
                <a:lnTo>
                  <a:pt x="5" y="915"/>
                </a:lnTo>
                <a:lnTo>
                  <a:pt x="0" y="915"/>
                </a:lnTo>
                <a:close/>
                <a:moveTo>
                  <a:pt x="0" y="881"/>
                </a:moveTo>
                <a:lnTo>
                  <a:pt x="0" y="862"/>
                </a:lnTo>
                <a:lnTo>
                  <a:pt x="5" y="862"/>
                </a:lnTo>
                <a:lnTo>
                  <a:pt x="5" y="881"/>
                </a:lnTo>
                <a:lnTo>
                  <a:pt x="0" y="881"/>
                </a:lnTo>
                <a:close/>
                <a:moveTo>
                  <a:pt x="0" y="847"/>
                </a:moveTo>
                <a:lnTo>
                  <a:pt x="0" y="828"/>
                </a:lnTo>
                <a:lnTo>
                  <a:pt x="5" y="828"/>
                </a:lnTo>
                <a:lnTo>
                  <a:pt x="5" y="847"/>
                </a:lnTo>
                <a:lnTo>
                  <a:pt x="0" y="847"/>
                </a:lnTo>
                <a:close/>
                <a:moveTo>
                  <a:pt x="0" y="813"/>
                </a:moveTo>
                <a:lnTo>
                  <a:pt x="0" y="794"/>
                </a:lnTo>
                <a:lnTo>
                  <a:pt x="5" y="794"/>
                </a:lnTo>
                <a:lnTo>
                  <a:pt x="5" y="813"/>
                </a:lnTo>
                <a:lnTo>
                  <a:pt x="0" y="813"/>
                </a:lnTo>
                <a:close/>
                <a:moveTo>
                  <a:pt x="0" y="780"/>
                </a:moveTo>
                <a:lnTo>
                  <a:pt x="0" y="761"/>
                </a:lnTo>
                <a:lnTo>
                  <a:pt x="5" y="761"/>
                </a:lnTo>
                <a:lnTo>
                  <a:pt x="5" y="780"/>
                </a:lnTo>
                <a:lnTo>
                  <a:pt x="0" y="780"/>
                </a:lnTo>
                <a:close/>
                <a:moveTo>
                  <a:pt x="0" y="746"/>
                </a:moveTo>
                <a:lnTo>
                  <a:pt x="0" y="727"/>
                </a:lnTo>
                <a:lnTo>
                  <a:pt x="5" y="727"/>
                </a:lnTo>
                <a:lnTo>
                  <a:pt x="5" y="746"/>
                </a:lnTo>
                <a:lnTo>
                  <a:pt x="0" y="746"/>
                </a:lnTo>
                <a:close/>
                <a:moveTo>
                  <a:pt x="0" y="713"/>
                </a:moveTo>
                <a:lnTo>
                  <a:pt x="0" y="693"/>
                </a:lnTo>
                <a:lnTo>
                  <a:pt x="5" y="693"/>
                </a:lnTo>
                <a:lnTo>
                  <a:pt x="5" y="713"/>
                </a:lnTo>
                <a:lnTo>
                  <a:pt x="0" y="713"/>
                </a:lnTo>
                <a:close/>
                <a:moveTo>
                  <a:pt x="0" y="679"/>
                </a:moveTo>
                <a:lnTo>
                  <a:pt x="0" y="660"/>
                </a:lnTo>
                <a:lnTo>
                  <a:pt x="5" y="660"/>
                </a:lnTo>
                <a:lnTo>
                  <a:pt x="5" y="679"/>
                </a:lnTo>
                <a:lnTo>
                  <a:pt x="0" y="679"/>
                </a:lnTo>
                <a:close/>
                <a:moveTo>
                  <a:pt x="0" y="645"/>
                </a:moveTo>
                <a:lnTo>
                  <a:pt x="0" y="626"/>
                </a:lnTo>
                <a:lnTo>
                  <a:pt x="5" y="626"/>
                </a:lnTo>
                <a:lnTo>
                  <a:pt x="5" y="645"/>
                </a:lnTo>
                <a:lnTo>
                  <a:pt x="0" y="645"/>
                </a:lnTo>
                <a:close/>
                <a:moveTo>
                  <a:pt x="0" y="612"/>
                </a:moveTo>
                <a:lnTo>
                  <a:pt x="0" y="593"/>
                </a:lnTo>
                <a:lnTo>
                  <a:pt x="5" y="593"/>
                </a:lnTo>
                <a:lnTo>
                  <a:pt x="5" y="612"/>
                </a:lnTo>
                <a:lnTo>
                  <a:pt x="0" y="612"/>
                </a:lnTo>
                <a:close/>
                <a:moveTo>
                  <a:pt x="0" y="578"/>
                </a:moveTo>
                <a:lnTo>
                  <a:pt x="0" y="559"/>
                </a:lnTo>
                <a:lnTo>
                  <a:pt x="5" y="559"/>
                </a:lnTo>
                <a:lnTo>
                  <a:pt x="5" y="578"/>
                </a:lnTo>
                <a:lnTo>
                  <a:pt x="0" y="578"/>
                </a:lnTo>
                <a:close/>
                <a:moveTo>
                  <a:pt x="0" y="545"/>
                </a:moveTo>
                <a:lnTo>
                  <a:pt x="0" y="525"/>
                </a:lnTo>
                <a:lnTo>
                  <a:pt x="5" y="525"/>
                </a:lnTo>
                <a:lnTo>
                  <a:pt x="5" y="545"/>
                </a:lnTo>
                <a:lnTo>
                  <a:pt x="0" y="545"/>
                </a:lnTo>
                <a:close/>
                <a:moveTo>
                  <a:pt x="0" y="511"/>
                </a:moveTo>
                <a:lnTo>
                  <a:pt x="0" y="492"/>
                </a:lnTo>
                <a:lnTo>
                  <a:pt x="5" y="492"/>
                </a:lnTo>
                <a:lnTo>
                  <a:pt x="5" y="511"/>
                </a:lnTo>
                <a:lnTo>
                  <a:pt x="0" y="511"/>
                </a:lnTo>
                <a:close/>
                <a:moveTo>
                  <a:pt x="0" y="477"/>
                </a:moveTo>
                <a:lnTo>
                  <a:pt x="0" y="458"/>
                </a:lnTo>
                <a:lnTo>
                  <a:pt x="5" y="458"/>
                </a:lnTo>
                <a:lnTo>
                  <a:pt x="5" y="477"/>
                </a:lnTo>
                <a:lnTo>
                  <a:pt x="0" y="477"/>
                </a:lnTo>
                <a:close/>
                <a:moveTo>
                  <a:pt x="0" y="444"/>
                </a:moveTo>
                <a:lnTo>
                  <a:pt x="0" y="424"/>
                </a:lnTo>
                <a:lnTo>
                  <a:pt x="5" y="424"/>
                </a:lnTo>
                <a:lnTo>
                  <a:pt x="5" y="444"/>
                </a:lnTo>
                <a:lnTo>
                  <a:pt x="0" y="444"/>
                </a:lnTo>
                <a:close/>
                <a:moveTo>
                  <a:pt x="0" y="410"/>
                </a:moveTo>
                <a:lnTo>
                  <a:pt x="0" y="391"/>
                </a:lnTo>
                <a:lnTo>
                  <a:pt x="5" y="391"/>
                </a:lnTo>
                <a:lnTo>
                  <a:pt x="5" y="410"/>
                </a:lnTo>
                <a:lnTo>
                  <a:pt x="0" y="410"/>
                </a:lnTo>
                <a:close/>
                <a:moveTo>
                  <a:pt x="0" y="376"/>
                </a:moveTo>
                <a:lnTo>
                  <a:pt x="0" y="357"/>
                </a:lnTo>
                <a:lnTo>
                  <a:pt x="5" y="357"/>
                </a:lnTo>
                <a:lnTo>
                  <a:pt x="5" y="376"/>
                </a:lnTo>
                <a:lnTo>
                  <a:pt x="0" y="376"/>
                </a:lnTo>
                <a:close/>
                <a:moveTo>
                  <a:pt x="0" y="343"/>
                </a:moveTo>
                <a:lnTo>
                  <a:pt x="0" y="324"/>
                </a:lnTo>
                <a:lnTo>
                  <a:pt x="5" y="324"/>
                </a:lnTo>
                <a:lnTo>
                  <a:pt x="5" y="343"/>
                </a:lnTo>
                <a:lnTo>
                  <a:pt x="0" y="343"/>
                </a:lnTo>
                <a:close/>
                <a:moveTo>
                  <a:pt x="0" y="309"/>
                </a:moveTo>
                <a:lnTo>
                  <a:pt x="0" y="290"/>
                </a:lnTo>
                <a:lnTo>
                  <a:pt x="5" y="290"/>
                </a:lnTo>
                <a:lnTo>
                  <a:pt x="5" y="309"/>
                </a:lnTo>
                <a:lnTo>
                  <a:pt x="0" y="309"/>
                </a:lnTo>
                <a:close/>
                <a:moveTo>
                  <a:pt x="0" y="276"/>
                </a:moveTo>
                <a:lnTo>
                  <a:pt x="0" y="256"/>
                </a:lnTo>
                <a:lnTo>
                  <a:pt x="5" y="256"/>
                </a:lnTo>
                <a:lnTo>
                  <a:pt x="5" y="276"/>
                </a:lnTo>
                <a:lnTo>
                  <a:pt x="0" y="276"/>
                </a:lnTo>
                <a:close/>
                <a:moveTo>
                  <a:pt x="0" y="242"/>
                </a:moveTo>
                <a:lnTo>
                  <a:pt x="0" y="222"/>
                </a:lnTo>
                <a:lnTo>
                  <a:pt x="5" y="222"/>
                </a:lnTo>
                <a:lnTo>
                  <a:pt x="5" y="242"/>
                </a:lnTo>
                <a:lnTo>
                  <a:pt x="0" y="242"/>
                </a:lnTo>
                <a:close/>
                <a:moveTo>
                  <a:pt x="0" y="208"/>
                </a:moveTo>
                <a:lnTo>
                  <a:pt x="0" y="189"/>
                </a:lnTo>
                <a:lnTo>
                  <a:pt x="5" y="189"/>
                </a:lnTo>
                <a:lnTo>
                  <a:pt x="5" y="208"/>
                </a:lnTo>
                <a:lnTo>
                  <a:pt x="0" y="208"/>
                </a:lnTo>
                <a:close/>
                <a:moveTo>
                  <a:pt x="0" y="174"/>
                </a:moveTo>
                <a:lnTo>
                  <a:pt x="0" y="155"/>
                </a:lnTo>
                <a:lnTo>
                  <a:pt x="5" y="155"/>
                </a:lnTo>
                <a:lnTo>
                  <a:pt x="5" y="174"/>
                </a:lnTo>
                <a:lnTo>
                  <a:pt x="0" y="174"/>
                </a:lnTo>
                <a:close/>
                <a:moveTo>
                  <a:pt x="0" y="141"/>
                </a:moveTo>
                <a:lnTo>
                  <a:pt x="0" y="122"/>
                </a:lnTo>
                <a:lnTo>
                  <a:pt x="5" y="122"/>
                </a:lnTo>
                <a:lnTo>
                  <a:pt x="5" y="141"/>
                </a:lnTo>
                <a:lnTo>
                  <a:pt x="0" y="141"/>
                </a:lnTo>
                <a:close/>
                <a:moveTo>
                  <a:pt x="0" y="107"/>
                </a:moveTo>
                <a:lnTo>
                  <a:pt x="0" y="88"/>
                </a:lnTo>
                <a:lnTo>
                  <a:pt x="5" y="88"/>
                </a:lnTo>
                <a:lnTo>
                  <a:pt x="5" y="107"/>
                </a:lnTo>
                <a:lnTo>
                  <a:pt x="0" y="107"/>
                </a:lnTo>
                <a:close/>
                <a:moveTo>
                  <a:pt x="0" y="74"/>
                </a:moveTo>
                <a:lnTo>
                  <a:pt x="0" y="54"/>
                </a:lnTo>
                <a:lnTo>
                  <a:pt x="5" y="54"/>
                </a:lnTo>
                <a:lnTo>
                  <a:pt x="5" y="74"/>
                </a:lnTo>
                <a:lnTo>
                  <a:pt x="0" y="74"/>
                </a:lnTo>
                <a:close/>
                <a:moveTo>
                  <a:pt x="0" y="40"/>
                </a:moveTo>
                <a:lnTo>
                  <a:pt x="0" y="21"/>
                </a:lnTo>
                <a:lnTo>
                  <a:pt x="5" y="21"/>
                </a:lnTo>
                <a:lnTo>
                  <a:pt x="5" y="40"/>
                </a:lnTo>
                <a:lnTo>
                  <a:pt x="0" y="40"/>
                </a:lnTo>
                <a:close/>
                <a:moveTo>
                  <a:pt x="0" y="6"/>
                </a:moveTo>
                <a:lnTo>
                  <a:pt x="0" y="0"/>
                </a:lnTo>
                <a:lnTo>
                  <a:pt x="18" y="0"/>
                </a:lnTo>
                <a:lnTo>
                  <a:pt x="18" y="5"/>
                </a:lnTo>
                <a:lnTo>
                  <a:pt x="2" y="5"/>
                </a:lnTo>
                <a:lnTo>
                  <a:pt x="5" y="3"/>
                </a:lnTo>
                <a:lnTo>
                  <a:pt x="5" y="6"/>
                </a:lnTo>
                <a:lnTo>
                  <a:pt x="0" y="6"/>
                </a:lnTo>
                <a:close/>
                <a:moveTo>
                  <a:pt x="32" y="0"/>
                </a:moveTo>
                <a:lnTo>
                  <a:pt x="52" y="0"/>
                </a:lnTo>
                <a:lnTo>
                  <a:pt x="52" y="5"/>
                </a:lnTo>
                <a:lnTo>
                  <a:pt x="32" y="5"/>
                </a:lnTo>
                <a:lnTo>
                  <a:pt x="32" y="0"/>
                </a:lnTo>
                <a:close/>
                <a:moveTo>
                  <a:pt x="66" y="0"/>
                </a:moveTo>
                <a:lnTo>
                  <a:pt x="85" y="0"/>
                </a:lnTo>
                <a:lnTo>
                  <a:pt x="85" y="5"/>
                </a:lnTo>
                <a:lnTo>
                  <a:pt x="66" y="5"/>
                </a:lnTo>
                <a:lnTo>
                  <a:pt x="66" y="0"/>
                </a:lnTo>
                <a:close/>
                <a:moveTo>
                  <a:pt x="100" y="0"/>
                </a:moveTo>
                <a:lnTo>
                  <a:pt x="119" y="0"/>
                </a:lnTo>
                <a:lnTo>
                  <a:pt x="119" y="5"/>
                </a:lnTo>
                <a:lnTo>
                  <a:pt x="100" y="5"/>
                </a:lnTo>
                <a:lnTo>
                  <a:pt x="100" y="0"/>
                </a:lnTo>
                <a:close/>
                <a:moveTo>
                  <a:pt x="133" y="0"/>
                </a:moveTo>
                <a:lnTo>
                  <a:pt x="153" y="0"/>
                </a:lnTo>
                <a:lnTo>
                  <a:pt x="153" y="5"/>
                </a:lnTo>
                <a:lnTo>
                  <a:pt x="133" y="5"/>
                </a:lnTo>
                <a:lnTo>
                  <a:pt x="133" y="0"/>
                </a:lnTo>
                <a:close/>
                <a:moveTo>
                  <a:pt x="167" y="0"/>
                </a:moveTo>
                <a:lnTo>
                  <a:pt x="186" y="0"/>
                </a:lnTo>
                <a:lnTo>
                  <a:pt x="186" y="5"/>
                </a:lnTo>
                <a:lnTo>
                  <a:pt x="167" y="5"/>
                </a:lnTo>
                <a:lnTo>
                  <a:pt x="167" y="0"/>
                </a:lnTo>
                <a:close/>
                <a:moveTo>
                  <a:pt x="201" y="0"/>
                </a:moveTo>
                <a:lnTo>
                  <a:pt x="220" y="0"/>
                </a:lnTo>
                <a:lnTo>
                  <a:pt x="220" y="5"/>
                </a:lnTo>
                <a:lnTo>
                  <a:pt x="201" y="5"/>
                </a:lnTo>
                <a:lnTo>
                  <a:pt x="201" y="0"/>
                </a:lnTo>
                <a:close/>
                <a:moveTo>
                  <a:pt x="234" y="0"/>
                </a:moveTo>
                <a:lnTo>
                  <a:pt x="253" y="0"/>
                </a:lnTo>
                <a:lnTo>
                  <a:pt x="253" y="5"/>
                </a:lnTo>
                <a:lnTo>
                  <a:pt x="234" y="5"/>
                </a:lnTo>
                <a:lnTo>
                  <a:pt x="234" y="0"/>
                </a:lnTo>
                <a:close/>
                <a:moveTo>
                  <a:pt x="268" y="0"/>
                </a:moveTo>
                <a:lnTo>
                  <a:pt x="287" y="0"/>
                </a:lnTo>
                <a:lnTo>
                  <a:pt x="287" y="5"/>
                </a:lnTo>
                <a:lnTo>
                  <a:pt x="268" y="5"/>
                </a:lnTo>
                <a:lnTo>
                  <a:pt x="268" y="0"/>
                </a:lnTo>
                <a:close/>
                <a:moveTo>
                  <a:pt x="301" y="0"/>
                </a:moveTo>
                <a:lnTo>
                  <a:pt x="321" y="0"/>
                </a:lnTo>
                <a:lnTo>
                  <a:pt x="321" y="5"/>
                </a:lnTo>
                <a:lnTo>
                  <a:pt x="301" y="5"/>
                </a:lnTo>
                <a:lnTo>
                  <a:pt x="301" y="0"/>
                </a:lnTo>
                <a:close/>
                <a:moveTo>
                  <a:pt x="335" y="0"/>
                </a:moveTo>
                <a:lnTo>
                  <a:pt x="354" y="0"/>
                </a:lnTo>
                <a:lnTo>
                  <a:pt x="354" y="5"/>
                </a:lnTo>
                <a:lnTo>
                  <a:pt x="335" y="5"/>
                </a:lnTo>
                <a:lnTo>
                  <a:pt x="335" y="0"/>
                </a:lnTo>
                <a:close/>
                <a:moveTo>
                  <a:pt x="369" y="0"/>
                </a:moveTo>
                <a:lnTo>
                  <a:pt x="388" y="0"/>
                </a:lnTo>
                <a:lnTo>
                  <a:pt x="388" y="5"/>
                </a:lnTo>
                <a:lnTo>
                  <a:pt x="369" y="5"/>
                </a:lnTo>
                <a:lnTo>
                  <a:pt x="369" y="0"/>
                </a:lnTo>
                <a:close/>
                <a:moveTo>
                  <a:pt x="403" y="0"/>
                </a:moveTo>
                <a:lnTo>
                  <a:pt x="422" y="0"/>
                </a:lnTo>
                <a:lnTo>
                  <a:pt x="422" y="5"/>
                </a:lnTo>
                <a:lnTo>
                  <a:pt x="403" y="5"/>
                </a:lnTo>
                <a:lnTo>
                  <a:pt x="403" y="0"/>
                </a:lnTo>
                <a:close/>
                <a:moveTo>
                  <a:pt x="436" y="0"/>
                </a:moveTo>
                <a:lnTo>
                  <a:pt x="455" y="0"/>
                </a:lnTo>
                <a:lnTo>
                  <a:pt x="455" y="5"/>
                </a:lnTo>
                <a:lnTo>
                  <a:pt x="436" y="5"/>
                </a:lnTo>
                <a:lnTo>
                  <a:pt x="436" y="0"/>
                </a:lnTo>
                <a:close/>
                <a:moveTo>
                  <a:pt x="470" y="0"/>
                </a:moveTo>
                <a:lnTo>
                  <a:pt x="489" y="0"/>
                </a:lnTo>
                <a:lnTo>
                  <a:pt x="489" y="5"/>
                </a:lnTo>
                <a:lnTo>
                  <a:pt x="470" y="5"/>
                </a:lnTo>
                <a:lnTo>
                  <a:pt x="470" y="0"/>
                </a:lnTo>
                <a:close/>
                <a:moveTo>
                  <a:pt x="503" y="0"/>
                </a:moveTo>
                <a:lnTo>
                  <a:pt x="523" y="0"/>
                </a:lnTo>
                <a:lnTo>
                  <a:pt x="523" y="5"/>
                </a:lnTo>
                <a:lnTo>
                  <a:pt x="503" y="5"/>
                </a:lnTo>
                <a:lnTo>
                  <a:pt x="503" y="0"/>
                </a:lnTo>
                <a:close/>
                <a:moveTo>
                  <a:pt x="537" y="0"/>
                </a:moveTo>
                <a:lnTo>
                  <a:pt x="556" y="0"/>
                </a:lnTo>
                <a:lnTo>
                  <a:pt x="556" y="5"/>
                </a:lnTo>
                <a:lnTo>
                  <a:pt x="537" y="5"/>
                </a:lnTo>
                <a:lnTo>
                  <a:pt x="537" y="0"/>
                </a:lnTo>
                <a:close/>
                <a:moveTo>
                  <a:pt x="571" y="0"/>
                </a:moveTo>
                <a:lnTo>
                  <a:pt x="590" y="0"/>
                </a:lnTo>
                <a:lnTo>
                  <a:pt x="590" y="5"/>
                </a:lnTo>
                <a:lnTo>
                  <a:pt x="571" y="5"/>
                </a:lnTo>
                <a:lnTo>
                  <a:pt x="571" y="0"/>
                </a:lnTo>
                <a:close/>
                <a:moveTo>
                  <a:pt x="604" y="0"/>
                </a:moveTo>
                <a:lnTo>
                  <a:pt x="619" y="0"/>
                </a:lnTo>
                <a:lnTo>
                  <a:pt x="619" y="9"/>
                </a:lnTo>
                <a:lnTo>
                  <a:pt x="614" y="9"/>
                </a:lnTo>
                <a:lnTo>
                  <a:pt x="614" y="3"/>
                </a:lnTo>
                <a:lnTo>
                  <a:pt x="617" y="5"/>
                </a:lnTo>
                <a:lnTo>
                  <a:pt x="604" y="5"/>
                </a:lnTo>
                <a:lnTo>
                  <a:pt x="604" y="0"/>
                </a:lnTo>
                <a:close/>
                <a:moveTo>
                  <a:pt x="619" y="24"/>
                </a:moveTo>
                <a:lnTo>
                  <a:pt x="619" y="43"/>
                </a:lnTo>
                <a:lnTo>
                  <a:pt x="614" y="43"/>
                </a:lnTo>
                <a:lnTo>
                  <a:pt x="614" y="24"/>
                </a:lnTo>
                <a:lnTo>
                  <a:pt x="619" y="24"/>
                </a:lnTo>
                <a:close/>
                <a:moveTo>
                  <a:pt x="619" y="57"/>
                </a:moveTo>
                <a:lnTo>
                  <a:pt x="619" y="76"/>
                </a:lnTo>
                <a:lnTo>
                  <a:pt x="614" y="76"/>
                </a:lnTo>
                <a:lnTo>
                  <a:pt x="614" y="57"/>
                </a:lnTo>
                <a:lnTo>
                  <a:pt x="619" y="57"/>
                </a:lnTo>
                <a:close/>
                <a:moveTo>
                  <a:pt x="619" y="91"/>
                </a:moveTo>
                <a:lnTo>
                  <a:pt x="619" y="110"/>
                </a:lnTo>
                <a:lnTo>
                  <a:pt x="614" y="110"/>
                </a:lnTo>
                <a:lnTo>
                  <a:pt x="614" y="91"/>
                </a:lnTo>
                <a:lnTo>
                  <a:pt x="619" y="91"/>
                </a:lnTo>
                <a:close/>
                <a:moveTo>
                  <a:pt x="619" y="125"/>
                </a:moveTo>
                <a:lnTo>
                  <a:pt x="619" y="144"/>
                </a:lnTo>
                <a:lnTo>
                  <a:pt x="614" y="144"/>
                </a:lnTo>
                <a:lnTo>
                  <a:pt x="614" y="125"/>
                </a:lnTo>
                <a:lnTo>
                  <a:pt x="619" y="125"/>
                </a:lnTo>
                <a:close/>
                <a:moveTo>
                  <a:pt x="619" y="158"/>
                </a:moveTo>
                <a:lnTo>
                  <a:pt x="619" y="177"/>
                </a:lnTo>
                <a:lnTo>
                  <a:pt x="614" y="177"/>
                </a:lnTo>
                <a:lnTo>
                  <a:pt x="614" y="158"/>
                </a:lnTo>
                <a:lnTo>
                  <a:pt x="619" y="158"/>
                </a:lnTo>
                <a:close/>
                <a:moveTo>
                  <a:pt x="619" y="192"/>
                </a:moveTo>
                <a:lnTo>
                  <a:pt x="619" y="211"/>
                </a:lnTo>
                <a:lnTo>
                  <a:pt x="614" y="211"/>
                </a:lnTo>
                <a:lnTo>
                  <a:pt x="614" y="192"/>
                </a:lnTo>
                <a:lnTo>
                  <a:pt x="619" y="192"/>
                </a:lnTo>
                <a:close/>
                <a:moveTo>
                  <a:pt x="619" y="225"/>
                </a:moveTo>
                <a:lnTo>
                  <a:pt x="619" y="245"/>
                </a:lnTo>
                <a:lnTo>
                  <a:pt x="614" y="245"/>
                </a:lnTo>
                <a:lnTo>
                  <a:pt x="614" y="225"/>
                </a:lnTo>
                <a:lnTo>
                  <a:pt x="619" y="225"/>
                </a:lnTo>
                <a:close/>
                <a:moveTo>
                  <a:pt x="619" y="259"/>
                </a:moveTo>
                <a:lnTo>
                  <a:pt x="619" y="278"/>
                </a:lnTo>
                <a:lnTo>
                  <a:pt x="614" y="278"/>
                </a:lnTo>
                <a:lnTo>
                  <a:pt x="614" y="259"/>
                </a:lnTo>
                <a:lnTo>
                  <a:pt x="619" y="259"/>
                </a:lnTo>
                <a:close/>
                <a:moveTo>
                  <a:pt x="619" y="293"/>
                </a:moveTo>
                <a:lnTo>
                  <a:pt x="619" y="312"/>
                </a:lnTo>
                <a:lnTo>
                  <a:pt x="614" y="312"/>
                </a:lnTo>
                <a:lnTo>
                  <a:pt x="614" y="293"/>
                </a:lnTo>
                <a:lnTo>
                  <a:pt x="619" y="293"/>
                </a:lnTo>
                <a:close/>
                <a:moveTo>
                  <a:pt x="619" y="326"/>
                </a:moveTo>
                <a:lnTo>
                  <a:pt x="619" y="345"/>
                </a:lnTo>
                <a:lnTo>
                  <a:pt x="614" y="345"/>
                </a:lnTo>
                <a:lnTo>
                  <a:pt x="614" y="326"/>
                </a:lnTo>
                <a:lnTo>
                  <a:pt x="619" y="326"/>
                </a:lnTo>
                <a:close/>
                <a:moveTo>
                  <a:pt x="619" y="360"/>
                </a:moveTo>
                <a:lnTo>
                  <a:pt x="619" y="379"/>
                </a:lnTo>
                <a:lnTo>
                  <a:pt x="614" y="379"/>
                </a:lnTo>
                <a:lnTo>
                  <a:pt x="614" y="360"/>
                </a:lnTo>
                <a:lnTo>
                  <a:pt x="619" y="360"/>
                </a:lnTo>
                <a:close/>
                <a:moveTo>
                  <a:pt x="619" y="394"/>
                </a:moveTo>
                <a:lnTo>
                  <a:pt x="619" y="413"/>
                </a:lnTo>
                <a:lnTo>
                  <a:pt x="614" y="413"/>
                </a:lnTo>
                <a:lnTo>
                  <a:pt x="614" y="394"/>
                </a:lnTo>
                <a:lnTo>
                  <a:pt x="619" y="394"/>
                </a:lnTo>
                <a:close/>
                <a:moveTo>
                  <a:pt x="619" y="427"/>
                </a:moveTo>
                <a:lnTo>
                  <a:pt x="619" y="447"/>
                </a:lnTo>
                <a:lnTo>
                  <a:pt x="614" y="447"/>
                </a:lnTo>
                <a:lnTo>
                  <a:pt x="614" y="427"/>
                </a:lnTo>
                <a:lnTo>
                  <a:pt x="619" y="427"/>
                </a:lnTo>
                <a:close/>
                <a:moveTo>
                  <a:pt x="619" y="461"/>
                </a:moveTo>
                <a:lnTo>
                  <a:pt x="619" y="480"/>
                </a:lnTo>
                <a:lnTo>
                  <a:pt x="614" y="480"/>
                </a:lnTo>
                <a:lnTo>
                  <a:pt x="614" y="461"/>
                </a:lnTo>
                <a:lnTo>
                  <a:pt x="619" y="461"/>
                </a:lnTo>
                <a:close/>
                <a:moveTo>
                  <a:pt x="619" y="495"/>
                </a:moveTo>
                <a:lnTo>
                  <a:pt x="619" y="514"/>
                </a:lnTo>
                <a:lnTo>
                  <a:pt x="614" y="514"/>
                </a:lnTo>
                <a:lnTo>
                  <a:pt x="614" y="495"/>
                </a:lnTo>
                <a:lnTo>
                  <a:pt x="619" y="495"/>
                </a:lnTo>
                <a:close/>
                <a:moveTo>
                  <a:pt x="619" y="528"/>
                </a:moveTo>
                <a:lnTo>
                  <a:pt x="619" y="547"/>
                </a:lnTo>
                <a:lnTo>
                  <a:pt x="614" y="547"/>
                </a:lnTo>
                <a:lnTo>
                  <a:pt x="614" y="528"/>
                </a:lnTo>
                <a:lnTo>
                  <a:pt x="619" y="528"/>
                </a:lnTo>
                <a:close/>
                <a:moveTo>
                  <a:pt x="619" y="562"/>
                </a:moveTo>
                <a:lnTo>
                  <a:pt x="619" y="581"/>
                </a:lnTo>
                <a:lnTo>
                  <a:pt x="614" y="581"/>
                </a:lnTo>
                <a:lnTo>
                  <a:pt x="614" y="562"/>
                </a:lnTo>
                <a:lnTo>
                  <a:pt x="619" y="562"/>
                </a:lnTo>
                <a:close/>
                <a:moveTo>
                  <a:pt x="619" y="595"/>
                </a:moveTo>
                <a:lnTo>
                  <a:pt x="619" y="615"/>
                </a:lnTo>
                <a:lnTo>
                  <a:pt x="614" y="615"/>
                </a:lnTo>
                <a:lnTo>
                  <a:pt x="614" y="595"/>
                </a:lnTo>
                <a:lnTo>
                  <a:pt x="619" y="595"/>
                </a:lnTo>
                <a:close/>
                <a:moveTo>
                  <a:pt x="619" y="629"/>
                </a:moveTo>
                <a:lnTo>
                  <a:pt x="619" y="648"/>
                </a:lnTo>
                <a:lnTo>
                  <a:pt x="614" y="648"/>
                </a:lnTo>
                <a:lnTo>
                  <a:pt x="614" y="629"/>
                </a:lnTo>
                <a:lnTo>
                  <a:pt x="619" y="629"/>
                </a:lnTo>
                <a:close/>
                <a:moveTo>
                  <a:pt x="619" y="663"/>
                </a:moveTo>
                <a:lnTo>
                  <a:pt x="619" y="682"/>
                </a:lnTo>
                <a:lnTo>
                  <a:pt x="614" y="682"/>
                </a:lnTo>
                <a:lnTo>
                  <a:pt x="614" y="663"/>
                </a:lnTo>
                <a:lnTo>
                  <a:pt x="619" y="663"/>
                </a:lnTo>
                <a:close/>
                <a:moveTo>
                  <a:pt x="619" y="696"/>
                </a:moveTo>
                <a:lnTo>
                  <a:pt x="619" y="716"/>
                </a:lnTo>
                <a:lnTo>
                  <a:pt x="614" y="716"/>
                </a:lnTo>
                <a:lnTo>
                  <a:pt x="614" y="696"/>
                </a:lnTo>
                <a:lnTo>
                  <a:pt x="619" y="696"/>
                </a:lnTo>
                <a:close/>
                <a:moveTo>
                  <a:pt x="619" y="730"/>
                </a:moveTo>
                <a:lnTo>
                  <a:pt x="619" y="749"/>
                </a:lnTo>
                <a:lnTo>
                  <a:pt x="614" y="749"/>
                </a:lnTo>
                <a:lnTo>
                  <a:pt x="614" y="730"/>
                </a:lnTo>
                <a:lnTo>
                  <a:pt x="619" y="730"/>
                </a:lnTo>
                <a:close/>
                <a:moveTo>
                  <a:pt x="619" y="764"/>
                </a:moveTo>
                <a:lnTo>
                  <a:pt x="619" y="783"/>
                </a:lnTo>
                <a:lnTo>
                  <a:pt x="614" y="783"/>
                </a:lnTo>
                <a:lnTo>
                  <a:pt x="614" y="764"/>
                </a:lnTo>
                <a:lnTo>
                  <a:pt x="619" y="764"/>
                </a:lnTo>
                <a:close/>
                <a:moveTo>
                  <a:pt x="619" y="797"/>
                </a:moveTo>
                <a:lnTo>
                  <a:pt x="619" y="816"/>
                </a:lnTo>
                <a:lnTo>
                  <a:pt x="614" y="816"/>
                </a:lnTo>
                <a:lnTo>
                  <a:pt x="614" y="797"/>
                </a:lnTo>
                <a:lnTo>
                  <a:pt x="619" y="797"/>
                </a:lnTo>
                <a:close/>
                <a:moveTo>
                  <a:pt x="619" y="831"/>
                </a:moveTo>
                <a:lnTo>
                  <a:pt x="619" y="850"/>
                </a:lnTo>
                <a:lnTo>
                  <a:pt x="614" y="850"/>
                </a:lnTo>
                <a:lnTo>
                  <a:pt x="614" y="831"/>
                </a:lnTo>
                <a:lnTo>
                  <a:pt x="619" y="831"/>
                </a:lnTo>
                <a:close/>
                <a:moveTo>
                  <a:pt x="619" y="864"/>
                </a:moveTo>
                <a:lnTo>
                  <a:pt x="619" y="884"/>
                </a:lnTo>
                <a:lnTo>
                  <a:pt x="614" y="884"/>
                </a:lnTo>
                <a:lnTo>
                  <a:pt x="614" y="864"/>
                </a:lnTo>
                <a:lnTo>
                  <a:pt x="619" y="864"/>
                </a:lnTo>
                <a:close/>
                <a:moveTo>
                  <a:pt x="619" y="898"/>
                </a:moveTo>
                <a:lnTo>
                  <a:pt x="619" y="917"/>
                </a:lnTo>
                <a:lnTo>
                  <a:pt x="614" y="917"/>
                </a:lnTo>
                <a:lnTo>
                  <a:pt x="614" y="898"/>
                </a:lnTo>
                <a:lnTo>
                  <a:pt x="619" y="898"/>
                </a:lnTo>
                <a:close/>
                <a:moveTo>
                  <a:pt x="619" y="932"/>
                </a:moveTo>
                <a:lnTo>
                  <a:pt x="619" y="951"/>
                </a:lnTo>
                <a:lnTo>
                  <a:pt x="614" y="951"/>
                </a:lnTo>
                <a:lnTo>
                  <a:pt x="614" y="932"/>
                </a:lnTo>
                <a:lnTo>
                  <a:pt x="619" y="932"/>
                </a:lnTo>
                <a:close/>
                <a:moveTo>
                  <a:pt x="619" y="965"/>
                </a:moveTo>
                <a:lnTo>
                  <a:pt x="619" y="985"/>
                </a:lnTo>
                <a:lnTo>
                  <a:pt x="614" y="985"/>
                </a:lnTo>
                <a:lnTo>
                  <a:pt x="614" y="965"/>
                </a:lnTo>
                <a:lnTo>
                  <a:pt x="619" y="965"/>
                </a:lnTo>
                <a:close/>
                <a:moveTo>
                  <a:pt x="619" y="999"/>
                </a:moveTo>
                <a:lnTo>
                  <a:pt x="619" y="1018"/>
                </a:lnTo>
                <a:lnTo>
                  <a:pt x="614" y="1018"/>
                </a:lnTo>
                <a:lnTo>
                  <a:pt x="614" y="999"/>
                </a:lnTo>
                <a:lnTo>
                  <a:pt x="619" y="999"/>
                </a:lnTo>
                <a:close/>
                <a:moveTo>
                  <a:pt x="619" y="1033"/>
                </a:moveTo>
                <a:lnTo>
                  <a:pt x="619" y="1052"/>
                </a:lnTo>
                <a:lnTo>
                  <a:pt x="614" y="1052"/>
                </a:lnTo>
                <a:lnTo>
                  <a:pt x="614" y="1033"/>
                </a:lnTo>
                <a:lnTo>
                  <a:pt x="619" y="1033"/>
                </a:lnTo>
                <a:close/>
                <a:moveTo>
                  <a:pt x="619" y="1066"/>
                </a:moveTo>
                <a:lnTo>
                  <a:pt x="619" y="1086"/>
                </a:lnTo>
                <a:lnTo>
                  <a:pt x="614" y="1086"/>
                </a:lnTo>
                <a:lnTo>
                  <a:pt x="614" y="1066"/>
                </a:lnTo>
                <a:lnTo>
                  <a:pt x="619" y="1066"/>
                </a:lnTo>
                <a:close/>
                <a:moveTo>
                  <a:pt x="619" y="1100"/>
                </a:moveTo>
                <a:lnTo>
                  <a:pt x="619" y="1119"/>
                </a:lnTo>
                <a:lnTo>
                  <a:pt x="614" y="1119"/>
                </a:lnTo>
                <a:lnTo>
                  <a:pt x="614" y="1114"/>
                </a:lnTo>
                <a:lnTo>
                  <a:pt x="617" y="1114"/>
                </a:lnTo>
                <a:lnTo>
                  <a:pt x="614" y="1116"/>
                </a:lnTo>
                <a:lnTo>
                  <a:pt x="614" y="1100"/>
                </a:lnTo>
                <a:lnTo>
                  <a:pt x="619" y="1100"/>
                </a:lnTo>
                <a:close/>
                <a:moveTo>
                  <a:pt x="600" y="1119"/>
                </a:moveTo>
                <a:lnTo>
                  <a:pt x="580" y="1119"/>
                </a:lnTo>
                <a:lnTo>
                  <a:pt x="580" y="1114"/>
                </a:lnTo>
                <a:lnTo>
                  <a:pt x="600" y="1114"/>
                </a:lnTo>
                <a:lnTo>
                  <a:pt x="600" y="1119"/>
                </a:lnTo>
                <a:close/>
                <a:moveTo>
                  <a:pt x="566" y="1119"/>
                </a:moveTo>
                <a:lnTo>
                  <a:pt x="547" y="1119"/>
                </a:lnTo>
                <a:lnTo>
                  <a:pt x="547" y="1114"/>
                </a:lnTo>
                <a:lnTo>
                  <a:pt x="566" y="1114"/>
                </a:lnTo>
                <a:lnTo>
                  <a:pt x="566" y="1119"/>
                </a:lnTo>
                <a:close/>
                <a:moveTo>
                  <a:pt x="532" y="1119"/>
                </a:moveTo>
                <a:lnTo>
                  <a:pt x="513" y="1119"/>
                </a:lnTo>
                <a:lnTo>
                  <a:pt x="513" y="1114"/>
                </a:lnTo>
                <a:lnTo>
                  <a:pt x="532" y="1114"/>
                </a:lnTo>
                <a:lnTo>
                  <a:pt x="532" y="1119"/>
                </a:lnTo>
                <a:close/>
                <a:moveTo>
                  <a:pt x="499" y="1119"/>
                </a:moveTo>
                <a:lnTo>
                  <a:pt x="480" y="1119"/>
                </a:lnTo>
                <a:lnTo>
                  <a:pt x="480" y="1114"/>
                </a:lnTo>
                <a:lnTo>
                  <a:pt x="499" y="1114"/>
                </a:lnTo>
                <a:lnTo>
                  <a:pt x="499" y="1119"/>
                </a:lnTo>
                <a:close/>
                <a:moveTo>
                  <a:pt x="465" y="1119"/>
                </a:moveTo>
                <a:lnTo>
                  <a:pt x="446" y="1119"/>
                </a:lnTo>
                <a:lnTo>
                  <a:pt x="446" y="1114"/>
                </a:lnTo>
                <a:lnTo>
                  <a:pt x="465" y="1114"/>
                </a:lnTo>
                <a:lnTo>
                  <a:pt x="465" y="1119"/>
                </a:lnTo>
                <a:close/>
                <a:moveTo>
                  <a:pt x="431" y="1119"/>
                </a:moveTo>
                <a:lnTo>
                  <a:pt x="412" y="1119"/>
                </a:lnTo>
                <a:lnTo>
                  <a:pt x="412" y="1114"/>
                </a:lnTo>
                <a:lnTo>
                  <a:pt x="431" y="1114"/>
                </a:lnTo>
                <a:lnTo>
                  <a:pt x="431" y="1119"/>
                </a:lnTo>
                <a:close/>
                <a:moveTo>
                  <a:pt x="398" y="1119"/>
                </a:moveTo>
                <a:lnTo>
                  <a:pt x="379" y="1119"/>
                </a:lnTo>
                <a:lnTo>
                  <a:pt x="379" y="1114"/>
                </a:lnTo>
                <a:lnTo>
                  <a:pt x="398" y="1114"/>
                </a:lnTo>
                <a:lnTo>
                  <a:pt x="398" y="1119"/>
                </a:lnTo>
                <a:close/>
                <a:moveTo>
                  <a:pt x="364" y="1119"/>
                </a:moveTo>
                <a:lnTo>
                  <a:pt x="345" y="1119"/>
                </a:lnTo>
                <a:lnTo>
                  <a:pt x="345" y="1114"/>
                </a:lnTo>
                <a:lnTo>
                  <a:pt x="364" y="1114"/>
                </a:lnTo>
                <a:lnTo>
                  <a:pt x="364" y="1119"/>
                </a:lnTo>
                <a:close/>
                <a:moveTo>
                  <a:pt x="331" y="1119"/>
                </a:moveTo>
                <a:lnTo>
                  <a:pt x="311" y="1119"/>
                </a:lnTo>
                <a:lnTo>
                  <a:pt x="311" y="1114"/>
                </a:lnTo>
                <a:lnTo>
                  <a:pt x="331" y="1114"/>
                </a:lnTo>
                <a:lnTo>
                  <a:pt x="331" y="1119"/>
                </a:lnTo>
                <a:close/>
                <a:moveTo>
                  <a:pt x="297" y="1119"/>
                </a:moveTo>
                <a:lnTo>
                  <a:pt x="278" y="1119"/>
                </a:lnTo>
                <a:lnTo>
                  <a:pt x="278" y="1114"/>
                </a:lnTo>
                <a:lnTo>
                  <a:pt x="297" y="1114"/>
                </a:lnTo>
                <a:lnTo>
                  <a:pt x="297" y="1119"/>
                </a:lnTo>
                <a:close/>
                <a:moveTo>
                  <a:pt x="263" y="1119"/>
                </a:moveTo>
                <a:lnTo>
                  <a:pt x="244" y="1119"/>
                </a:lnTo>
                <a:lnTo>
                  <a:pt x="244" y="1114"/>
                </a:lnTo>
                <a:lnTo>
                  <a:pt x="263" y="1114"/>
                </a:lnTo>
                <a:lnTo>
                  <a:pt x="263" y="1119"/>
                </a:lnTo>
                <a:close/>
                <a:moveTo>
                  <a:pt x="230" y="1119"/>
                </a:moveTo>
                <a:lnTo>
                  <a:pt x="211" y="1119"/>
                </a:lnTo>
                <a:lnTo>
                  <a:pt x="211" y="1114"/>
                </a:lnTo>
                <a:lnTo>
                  <a:pt x="230" y="1114"/>
                </a:lnTo>
                <a:lnTo>
                  <a:pt x="230" y="1119"/>
                </a:lnTo>
                <a:close/>
                <a:moveTo>
                  <a:pt x="196" y="1119"/>
                </a:moveTo>
                <a:lnTo>
                  <a:pt x="177" y="1119"/>
                </a:lnTo>
                <a:lnTo>
                  <a:pt x="177" y="1114"/>
                </a:lnTo>
                <a:lnTo>
                  <a:pt x="196" y="1114"/>
                </a:lnTo>
                <a:lnTo>
                  <a:pt x="196" y="1119"/>
                </a:lnTo>
                <a:close/>
                <a:moveTo>
                  <a:pt x="162" y="1119"/>
                </a:moveTo>
                <a:lnTo>
                  <a:pt x="143" y="1119"/>
                </a:lnTo>
                <a:lnTo>
                  <a:pt x="143" y="1114"/>
                </a:lnTo>
                <a:lnTo>
                  <a:pt x="162" y="1114"/>
                </a:lnTo>
                <a:lnTo>
                  <a:pt x="162" y="1119"/>
                </a:lnTo>
                <a:close/>
                <a:moveTo>
                  <a:pt x="129" y="1119"/>
                </a:moveTo>
                <a:lnTo>
                  <a:pt x="109" y="1119"/>
                </a:lnTo>
                <a:lnTo>
                  <a:pt x="109" y="1114"/>
                </a:lnTo>
                <a:lnTo>
                  <a:pt x="129" y="1114"/>
                </a:lnTo>
                <a:lnTo>
                  <a:pt x="129" y="1119"/>
                </a:lnTo>
                <a:close/>
                <a:moveTo>
                  <a:pt x="95" y="1119"/>
                </a:moveTo>
                <a:lnTo>
                  <a:pt x="76" y="1119"/>
                </a:lnTo>
                <a:lnTo>
                  <a:pt x="76" y="1114"/>
                </a:lnTo>
                <a:lnTo>
                  <a:pt x="95" y="1114"/>
                </a:lnTo>
                <a:lnTo>
                  <a:pt x="95" y="1119"/>
                </a:lnTo>
                <a:close/>
                <a:moveTo>
                  <a:pt x="61" y="1119"/>
                </a:moveTo>
                <a:lnTo>
                  <a:pt x="42" y="1119"/>
                </a:lnTo>
                <a:lnTo>
                  <a:pt x="42" y="1114"/>
                </a:lnTo>
                <a:lnTo>
                  <a:pt x="61" y="1114"/>
                </a:lnTo>
                <a:lnTo>
                  <a:pt x="61" y="1119"/>
                </a:lnTo>
                <a:close/>
                <a:moveTo>
                  <a:pt x="28" y="1119"/>
                </a:moveTo>
                <a:lnTo>
                  <a:pt x="9" y="1119"/>
                </a:lnTo>
                <a:lnTo>
                  <a:pt x="9" y="1114"/>
                </a:lnTo>
                <a:lnTo>
                  <a:pt x="28" y="1114"/>
                </a:lnTo>
                <a:lnTo>
                  <a:pt x="28" y="1119"/>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矩形 20"/>
          <p:cNvSpPr>
            <a:spLocks noChangeArrowheads="1"/>
          </p:cNvSpPr>
          <p:nvPr/>
        </p:nvSpPr>
        <p:spPr bwMode="auto">
          <a:xfrm>
            <a:off x="1389063" y="2120900"/>
            <a:ext cx="762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煤炭销售管理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矩形 21"/>
          <p:cNvSpPr>
            <a:spLocks noChangeArrowheads="1"/>
          </p:cNvSpPr>
          <p:nvPr/>
        </p:nvSpPr>
        <p:spPr bwMode="auto">
          <a:xfrm>
            <a:off x="2451100" y="2120900"/>
            <a:ext cx="762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物流配送管理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矩形 22"/>
          <p:cNvSpPr>
            <a:spLocks noChangeArrowheads="1"/>
          </p:cNvSpPr>
          <p:nvPr/>
        </p:nvSpPr>
        <p:spPr bwMode="auto">
          <a:xfrm>
            <a:off x="3889375" y="2120900"/>
            <a:ext cx="762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煤炭库存管理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5" name="图片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23161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6" name="图片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23161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7" name="图片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4113" y="23018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8" name="图片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24113" y="23018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9" name="矩形 27"/>
          <p:cNvSpPr>
            <a:spLocks noChangeArrowheads="1"/>
          </p:cNvSpPr>
          <p:nvPr/>
        </p:nvSpPr>
        <p:spPr bwMode="auto">
          <a:xfrm>
            <a:off x="2435225" y="2312988"/>
            <a:ext cx="860425"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矩形 28"/>
          <p:cNvSpPr>
            <a:spLocks noChangeArrowheads="1"/>
          </p:cNvSpPr>
          <p:nvPr/>
        </p:nvSpPr>
        <p:spPr bwMode="auto">
          <a:xfrm>
            <a:off x="2527300" y="2352675"/>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运输计划管理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1" name="图片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0" y="2574925"/>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2" name="图片 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8400" y="2574925"/>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3" name="图片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24113" y="25606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4" name="图片 3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24113" y="25606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5" name="矩形 33"/>
          <p:cNvSpPr>
            <a:spLocks noChangeArrowheads="1"/>
          </p:cNvSpPr>
          <p:nvPr/>
        </p:nvSpPr>
        <p:spPr bwMode="auto">
          <a:xfrm>
            <a:off x="2435225" y="2571750"/>
            <a:ext cx="860425"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矩形 34"/>
          <p:cNvSpPr>
            <a:spLocks noChangeArrowheads="1"/>
          </p:cNvSpPr>
          <p:nvPr/>
        </p:nvSpPr>
        <p:spPr bwMode="auto">
          <a:xfrm>
            <a:off x="2527300" y="260985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请车调度管理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7" name="图片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35363" y="2628900"/>
            <a:ext cx="747712"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8" name="图片 3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35363" y="2628900"/>
            <a:ext cx="747712"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9" name="图片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21075" y="2613025"/>
            <a:ext cx="746125"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40" name="图片 3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21075" y="2613025"/>
            <a:ext cx="746125"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41" name="矩形 39"/>
          <p:cNvSpPr>
            <a:spLocks noChangeArrowheads="1"/>
          </p:cNvSpPr>
          <p:nvPr/>
        </p:nvSpPr>
        <p:spPr bwMode="auto">
          <a:xfrm>
            <a:off x="3532188" y="2625725"/>
            <a:ext cx="731837" cy="2286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矩形 40"/>
          <p:cNvSpPr>
            <a:spLocks noChangeArrowheads="1"/>
          </p:cNvSpPr>
          <p:nvPr/>
        </p:nvSpPr>
        <p:spPr bwMode="auto">
          <a:xfrm>
            <a:off x="3670300" y="2684463"/>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移库管理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3" name="图片 4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21175" y="2628900"/>
            <a:ext cx="746125"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44" name="图片 4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321175" y="2628900"/>
            <a:ext cx="746125"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45" name="图片 4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05300" y="2613025"/>
            <a:ext cx="747713"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46" name="图片 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305300" y="2613025"/>
            <a:ext cx="747713"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47" name="矩形 45"/>
          <p:cNvSpPr>
            <a:spLocks noChangeArrowheads="1"/>
          </p:cNvSpPr>
          <p:nvPr/>
        </p:nvSpPr>
        <p:spPr bwMode="auto">
          <a:xfrm>
            <a:off x="4316413" y="2625725"/>
            <a:ext cx="731837" cy="2286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 name="矩形 46"/>
          <p:cNvSpPr>
            <a:spLocks noChangeArrowheads="1"/>
          </p:cNvSpPr>
          <p:nvPr/>
        </p:nvSpPr>
        <p:spPr bwMode="auto">
          <a:xfrm>
            <a:off x="4346575" y="2684463"/>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库存调整管理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9" name="图片 4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438400" y="28273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50" name="图片 4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438400" y="28273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51" name="图片 4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424113" y="28114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52" name="图片 5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424113" y="28114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53" name="矩形 51"/>
          <p:cNvSpPr>
            <a:spLocks noChangeArrowheads="1"/>
          </p:cNvSpPr>
          <p:nvPr/>
        </p:nvSpPr>
        <p:spPr bwMode="auto">
          <a:xfrm>
            <a:off x="2435225" y="2822575"/>
            <a:ext cx="860425"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4" name="矩形 52"/>
          <p:cNvSpPr>
            <a:spLocks noChangeArrowheads="1"/>
          </p:cNvSpPr>
          <p:nvPr/>
        </p:nvSpPr>
        <p:spPr bwMode="auto">
          <a:xfrm>
            <a:off x="2527300" y="286385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请船调度管理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55" name="图片 5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535363" y="2316163"/>
            <a:ext cx="747712"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56" name="图片 54"/>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535363" y="2316163"/>
            <a:ext cx="747712"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57" name="图片 5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521075" y="23018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58" name="图片 56"/>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521075" y="23018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59" name="矩形 57"/>
          <p:cNvSpPr>
            <a:spLocks noChangeArrowheads="1"/>
          </p:cNvSpPr>
          <p:nvPr/>
        </p:nvSpPr>
        <p:spPr bwMode="auto">
          <a:xfrm>
            <a:off x="3532188" y="2312988"/>
            <a:ext cx="731837"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0" name="矩形 58"/>
          <p:cNvSpPr>
            <a:spLocks noChangeArrowheads="1"/>
          </p:cNvSpPr>
          <p:nvPr/>
        </p:nvSpPr>
        <p:spPr bwMode="auto">
          <a:xfrm>
            <a:off x="3670300" y="23780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入库管理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1" name="任意多边形 59"/>
          <p:cNvSpPr>
            <a:spLocks noEditPoints="1"/>
          </p:cNvSpPr>
          <p:nvPr/>
        </p:nvSpPr>
        <p:spPr bwMode="auto">
          <a:xfrm>
            <a:off x="255588" y="1741488"/>
            <a:ext cx="7672387" cy="304800"/>
          </a:xfrm>
          <a:custGeom>
            <a:avLst/>
            <a:gdLst>
              <a:gd name="T0" fmla="*/ 5 w 4833"/>
              <a:gd name="T1" fmla="*/ 55 h 192"/>
              <a:gd name="T2" fmla="*/ 84 w 4833"/>
              <a:gd name="T3" fmla="*/ 0 h 192"/>
              <a:gd name="T4" fmla="*/ 253 w 4833"/>
              <a:gd name="T5" fmla="*/ 5 h 192"/>
              <a:gd name="T6" fmla="*/ 440 w 4833"/>
              <a:gd name="T7" fmla="*/ 5 h 192"/>
              <a:gd name="T8" fmla="*/ 608 w 4833"/>
              <a:gd name="T9" fmla="*/ 0 h 192"/>
              <a:gd name="T10" fmla="*/ 757 w 4833"/>
              <a:gd name="T11" fmla="*/ 0 h 192"/>
              <a:gd name="T12" fmla="*/ 892 w 4833"/>
              <a:gd name="T13" fmla="*/ 0 h 192"/>
              <a:gd name="T14" fmla="*/ 1060 w 4833"/>
              <a:gd name="T15" fmla="*/ 5 h 192"/>
              <a:gd name="T16" fmla="*/ 1247 w 4833"/>
              <a:gd name="T17" fmla="*/ 5 h 192"/>
              <a:gd name="T18" fmla="*/ 1416 w 4833"/>
              <a:gd name="T19" fmla="*/ 0 h 192"/>
              <a:gd name="T20" fmla="*/ 1564 w 4833"/>
              <a:gd name="T21" fmla="*/ 0 h 192"/>
              <a:gd name="T22" fmla="*/ 1699 w 4833"/>
              <a:gd name="T23" fmla="*/ 0 h 192"/>
              <a:gd name="T24" fmla="*/ 1867 w 4833"/>
              <a:gd name="T25" fmla="*/ 5 h 192"/>
              <a:gd name="T26" fmla="*/ 2054 w 4833"/>
              <a:gd name="T27" fmla="*/ 5 h 192"/>
              <a:gd name="T28" fmla="*/ 2222 w 4833"/>
              <a:gd name="T29" fmla="*/ 0 h 192"/>
              <a:gd name="T30" fmla="*/ 2372 w 4833"/>
              <a:gd name="T31" fmla="*/ 0 h 192"/>
              <a:gd name="T32" fmla="*/ 2506 w 4833"/>
              <a:gd name="T33" fmla="*/ 0 h 192"/>
              <a:gd name="T34" fmla="*/ 2674 w 4833"/>
              <a:gd name="T35" fmla="*/ 5 h 192"/>
              <a:gd name="T36" fmla="*/ 2862 w 4833"/>
              <a:gd name="T37" fmla="*/ 5 h 192"/>
              <a:gd name="T38" fmla="*/ 3030 w 4833"/>
              <a:gd name="T39" fmla="*/ 0 h 192"/>
              <a:gd name="T40" fmla="*/ 3179 w 4833"/>
              <a:gd name="T41" fmla="*/ 0 h 192"/>
              <a:gd name="T42" fmla="*/ 3313 w 4833"/>
              <a:gd name="T43" fmla="*/ 0 h 192"/>
              <a:gd name="T44" fmla="*/ 3481 w 4833"/>
              <a:gd name="T45" fmla="*/ 5 h 192"/>
              <a:gd name="T46" fmla="*/ 3669 w 4833"/>
              <a:gd name="T47" fmla="*/ 5 h 192"/>
              <a:gd name="T48" fmla="*/ 3837 w 4833"/>
              <a:gd name="T49" fmla="*/ 0 h 192"/>
              <a:gd name="T50" fmla="*/ 3986 w 4833"/>
              <a:gd name="T51" fmla="*/ 0 h 192"/>
              <a:gd name="T52" fmla="*/ 4120 w 4833"/>
              <a:gd name="T53" fmla="*/ 0 h 192"/>
              <a:gd name="T54" fmla="*/ 4288 w 4833"/>
              <a:gd name="T55" fmla="*/ 5 h 192"/>
              <a:gd name="T56" fmla="*/ 4476 w 4833"/>
              <a:gd name="T57" fmla="*/ 5 h 192"/>
              <a:gd name="T58" fmla="*/ 4644 w 4833"/>
              <a:gd name="T59" fmla="*/ 0 h 192"/>
              <a:gd name="T60" fmla="*/ 4793 w 4833"/>
              <a:gd name="T61" fmla="*/ 0 h 192"/>
              <a:gd name="T62" fmla="*/ 4833 w 4833"/>
              <a:gd name="T63" fmla="*/ 118 h 192"/>
              <a:gd name="T64" fmla="*/ 4754 w 4833"/>
              <a:gd name="T65" fmla="*/ 192 h 192"/>
              <a:gd name="T66" fmla="*/ 4619 w 4833"/>
              <a:gd name="T67" fmla="*/ 192 h 192"/>
              <a:gd name="T68" fmla="*/ 4451 w 4833"/>
              <a:gd name="T69" fmla="*/ 187 h 192"/>
              <a:gd name="T70" fmla="*/ 4264 w 4833"/>
              <a:gd name="T71" fmla="*/ 187 h 192"/>
              <a:gd name="T72" fmla="*/ 4096 w 4833"/>
              <a:gd name="T73" fmla="*/ 192 h 192"/>
              <a:gd name="T74" fmla="*/ 3947 w 4833"/>
              <a:gd name="T75" fmla="*/ 192 h 192"/>
              <a:gd name="T76" fmla="*/ 3812 w 4833"/>
              <a:gd name="T77" fmla="*/ 192 h 192"/>
              <a:gd name="T78" fmla="*/ 3644 w 4833"/>
              <a:gd name="T79" fmla="*/ 187 h 192"/>
              <a:gd name="T80" fmla="*/ 3457 w 4833"/>
              <a:gd name="T81" fmla="*/ 187 h 192"/>
              <a:gd name="T82" fmla="*/ 3289 w 4833"/>
              <a:gd name="T83" fmla="*/ 192 h 192"/>
              <a:gd name="T84" fmla="*/ 3140 w 4833"/>
              <a:gd name="T85" fmla="*/ 192 h 192"/>
              <a:gd name="T86" fmla="*/ 3005 w 4833"/>
              <a:gd name="T87" fmla="*/ 192 h 192"/>
              <a:gd name="T88" fmla="*/ 2837 w 4833"/>
              <a:gd name="T89" fmla="*/ 187 h 192"/>
              <a:gd name="T90" fmla="*/ 2650 w 4833"/>
              <a:gd name="T91" fmla="*/ 187 h 192"/>
              <a:gd name="T92" fmla="*/ 2481 w 4833"/>
              <a:gd name="T93" fmla="*/ 192 h 192"/>
              <a:gd name="T94" fmla="*/ 2333 w 4833"/>
              <a:gd name="T95" fmla="*/ 192 h 192"/>
              <a:gd name="T96" fmla="*/ 2198 w 4833"/>
              <a:gd name="T97" fmla="*/ 192 h 192"/>
              <a:gd name="T98" fmla="*/ 2030 w 4833"/>
              <a:gd name="T99" fmla="*/ 187 h 192"/>
              <a:gd name="T100" fmla="*/ 1842 w 4833"/>
              <a:gd name="T101" fmla="*/ 187 h 192"/>
              <a:gd name="T102" fmla="*/ 1674 w 4833"/>
              <a:gd name="T103" fmla="*/ 192 h 192"/>
              <a:gd name="T104" fmla="*/ 1525 w 4833"/>
              <a:gd name="T105" fmla="*/ 192 h 192"/>
              <a:gd name="T106" fmla="*/ 1391 w 4833"/>
              <a:gd name="T107" fmla="*/ 192 h 192"/>
              <a:gd name="T108" fmla="*/ 1223 w 4833"/>
              <a:gd name="T109" fmla="*/ 187 h 192"/>
              <a:gd name="T110" fmla="*/ 1035 w 4833"/>
              <a:gd name="T111" fmla="*/ 187 h 192"/>
              <a:gd name="T112" fmla="*/ 867 w 4833"/>
              <a:gd name="T113" fmla="*/ 192 h 192"/>
              <a:gd name="T114" fmla="*/ 718 w 4833"/>
              <a:gd name="T115" fmla="*/ 192 h 192"/>
              <a:gd name="T116" fmla="*/ 584 w 4833"/>
              <a:gd name="T117" fmla="*/ 192 h 192"/>
              <a:gd name="T118" fmla="*/ 415 w 4833"/>
              <a:gd name="T119" fmla="*/ 187 h 192"/>
              <a:gd name="T120" fmla="*/ 228 w 4833"/>
              <a:gd name="T121" fmla="*/ 187 h 192"/>
              <a:gd name="T122" fmla="*/ 60 w 4833"/>
              <a:gd name="T123"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33" h="192">
                <a:moveTo>
                  <a:pt x="0" y="189"/>
                </a:moveTo>
                <a:lnTo>
                  <a:pt x="0" y="170"/>
                </a:lnTo>
                <a:lnTo>
                  <a:pt x="5" y="170"/>
                </a:lnTo>
                <a:lnTo>
                  <a:pt x="5" y="189"/>
                </a:lnTo>
                <a:lnTo>
                  <a:pt x="0" y="189"/>
                </a:lnTo>
                <a:close/>
                <a:moveTo>
                  <a:pt x="0" y="156"/>
                </a:moveTo>
                <a:lnTo>
                  <a:pt x="0" y="137"/>
                </a:lnTo>
                <a:lnTo>
                  <a:pt x="5" y="137"/>
                </a:lnTo>
                <a:lnTo>
                  <a:pt x="5" y="156"/>
                </a:lnTo>
                <a:lnTo>
                  <a:pt x="0" y="156"/>
                </a:lnTo>
                <a:close/>
                <a:moveTo>
                  <a:pt x="0" y="122"/>
                </a:moveTo>
                <a:lnTo>
                  <a:pt x="0" y="103"/>
                </a:lnTo>
                <a:lnTo>
                  <a:pt x="5" y="103"/>
                </a:lnTo>
                <a:lnTo>
                  <a:pt x="5" y="122"/>
                </a:lnTo>
                <a:lnTo>
                  <a:pt x="0" y="122"/>
                </a:lnTo>
                <a:close/>
                <a:moveTo>
                  <a:pt x="0" y="89"/>
                </a:moveTo>
                <a:lnTo>
                  <a:pt x="0" y="69"/>
                </a:lnTo>
                <a:lnTo>
                  <a:pt x="5" y="69"/>
                </a:lnTo>
                <a:lnTo>
                  <a:pt x="5" y="89"/>
                </a:lnTo>
                <a:lnTo>
                  <a:pt x="0" y="89"/>
                </a:lnTo>
                <a:close/>
                <a:moveTo>
                  <a:pt x="0" y="55"/>
                </a:moveTo>
                <a:lnTo>
                  <a:pt x="0" y="36"/>
                </a:lnTo>
                <a:lnTo>
                  <a:pt x="5" y="36"/>
                </a:lnTo>
                <a:lnTo>
                  <a:pt x="5" y="55"/>
                </a:lnTo>
                <a:lnTo>
                  <a:pt x="0" y="55"/>
                </a:lnTo>
                <a:close/>
                <a:moveTo>
                  <a:pt x="0" y="21"/>
                </a:moveTo>
                <a:lnTo>
                  <a:pt x="0" y="0"/>
                </a:lnTo>
                <a:lnTo>
                  <a:pt x="3" y="0"/>
                </a:lnTo>
                <a:lnTo>
                  <a:pt x="3" y="5"/>
                </a:lnTo>
                <a:lnTo>
                  <a:pt x="3" y="5"/>
                </a:lnTo>
                <a:lnTo>
                  <a:pt x="5" y="2"/>
                </a:lnTo>
                <a:lnTo>
                  <a:pt x="5" y="21"/>
                </a:lnTo>
                <a:lnTo>
                  <a:pt x="0" y="21"/>
                </a:lnTo>
                <a:close/>
                <a:moveTo>
                  <a:pt x="17" y="0"/>
                </a:moveTo>
                <a:lnTo>
                  <a:pt x="36" y="0"/>
                </a:lnTo>
                <a:lnTo>
                  <a:pt x="36" y="5"/>
                </a:lnTo>
                <a:lnTo>
                  <a:pt x="17" y="5"/>
                </a:lnTo>
                <a:lnTo>
                  <a:pt x="17" y="0"/>
                </a:lnTo>
                <a:close/>
                <a:moveTo>
                  <a:pt x="51" y="0"/>
                </a:moveTo>
                <a:lnTo>
                  <a:pt x="70" y="0"/>
                </a:lnTo>
                <a:lnTo>
                  <a:pt x="70" y="5"/>
                </a:lnTo>
                <a:lnTo>
                  <a:pt x="51" y="5"/>
                </a:lnTo>
                <a:lnTo>
                  <a:pt x="51" y="0"/>
                </a:lnTo>
                <a:close/>
                <a:moveTo>
                  <a:pt x="84" y="0"/>
                </a:moveTo>
                <a:lnTo>
                  <a:pt x="104" y="0"/>
                </a:lnTo>
                <a:lnTo>
                  <a:pt x="104" y="5"/>
                </a:lnTo>
                <a:lnTo>
                  <a:pt x="84" y="5"/>
                </a:lnTo>
                <a:lnTo>
                  <a:pt x="84" y="0"/>
                </a:lnTo>
                <a:close/>
                <a:moveTo>
                  <a:pt x="118" y="0"/>
                </a:moveTo>
                <a:lnTo>
                  <a:pt x="138" y="0"/>
                </a:lnTo>
                <a:lnTo>
                  <a:pt x="138" y="5"/>
                </a:lnTo>
                <a:lnTo>
                  <a:pt x="118" y="5"/>
                </a:lnTo>
                <a:lnTo>
                  <a:pt x="118" y="0"/>
                </a:lnTo>
                <a:close/>
                <a:moveTo>
                  <a:pt x="152" y="0"/>
                </a:moveTo>
                <a:lnTo>
                  <a:pt x="171" y="0"/>
                </a:lnTo>
                <a:lnTo>
                  <a:pt x="171" y="5"/>
                </a:lnTo>
                <a:lnTo>
                  <a:pt x="152" y="5"/>
                </a:lnTo>
                <a:lnTo>
                  <a:pt x="152" y="0"/>
                </a:lnTo>
                <a:close/>
                <a:moveTo>
                  <a:pt x="186" y="0"/>
                </a:moveTo>
                <a:lnTo>
                  <a:pt x="205" y="0"/>
                </a:lnTo>
                <a:lnTo>
                  <a:pt x="205" y="5"/>
                </a:lnTo>
                <a:lnTo>
                  <a:pt x="186" y="5"/>
                </a:lnTo>
                <a:lnTo>
                  <a:pt x="186" y="0"/>
                </a:lnTo>
                <a:close/>
                <a:moveTo>
                  <a:pt x="219" y="0"/>
                </a:moveTo>
                <a:lnTo>
                  <a:pt x="238" y="0"/>
                </a:lnTo>
                <a:lnTo>
                  <a:pt x="238" y="5"/>
                </a:lnTo>
                <a:lnTo>
                  <a:pt x="219" y="5"/>
                </a:lnTo>
                <a:lnTo>
                  <a:pt x="219" y="0"/>
                </a:lnTo>
                <a:close/>
                <a:moveTo>
                  <a:pt x="253" y="0"/>
                </a:moveTo>
                <a:lnTo>
                  <a:pt x="272" y="0"/>
                </a:lnTo>
                <a:lnTo>
                  <a:pt x="272" y="5"/>
                </a:lnTo>
                <a:lnTo>
                  <a:pt x="253" y="5"/>
                </a:lnTo>
                <a:lnTo>
                  <a:pt x="253" y="0"/>
                </a:lnTo>
                <a:close/>
                <a:moveTo>
                  <a:pt x="286" y="0"/>
                </a:moveTo>
                <a:lnTo>
                  <a:pt x="306" y="0"/>
                </a:lnTo>
                <a:lnTo>
                  <a:pt x="306" y="5"/>
                </a:lnTo>
                <a:lnTo>
                  <a:pt x="286" y="5"/>
                </a:lnTo>
                <a:lnTo>
                  <a:pt x="286" y="0"/>
                </a:lnTo>
                <a:close/>
                <a:moveTo>
                  <a:pt x="320" y="0"/>
                </a:moveTo>
                <a:lnTo>
                  <a:pt x="339" y="0"/>
                </a:lnTo>
                <a:lnTo>
                  <a:pt x="339" y="5"/>
                </a:lnTo>
                <a:lnTo>
                  <a:pt x="320" y="5"/>
                </a:lnTo>
                <a:lnTo>
                  <a:pt x="320" y="0"/>
                </a:lnTo>
                <a:close/>
                <a:moveTo>
                  <a:pt x="354" y="0"/>
                </a:moveTo>
                <a:lnTo>
                  <a:pt x="373" y="0"/>
                </a:lnTo>
                <a:lnTo>
                  <a:pt x="373" y="5"/>
                </a:lnTo>
                <a:lnTo>
                  <a:pt x="354" y="5"/>
                </a:lnTo>
                <a:lnTo>
                  <a:pt x="354" y="0"/>
                </a:lnTo>
                <a:close/>
                <a:moveTo>
                  <a:pt x="387" y="0"/>
                </a:moveTo>
                <a:lnTo>
                  <a:pt x="406" y="0"/>
                </a:lnTo>
                <a:lnTo>
                  <a:pt x="406" y="5"/>
                </a:lnTo>
                <a:lnTo>
                  <a:pt x="387" y="5"/>
                </a:lnTo>
                <a:lnTo>
                  <a:pt x="387" y="0"/>
                </a:lnTo>
                <a:close/>
                <a:moveTo>
                  <a:pt x="421" y="0"/>
                </a:moveTo>
                <a:lnTo>
                  <a:pt x="440" y="0"/>
                </a:lnTo>
                <a:lnTo>
                  <a:pt x="440" y="5"/>
                </a:lnTo>
                <a:lnTo>
                  <a:pt x="421" y="5"/>
                </a:lnTo>
                <a:lnTo>
                  <a:pt x="421" y="0"/>
                </a:lnTo>
                <a:close/>
                <a:moveTo>
                  <a:pt x="455" y="0"/>
                </a:moveTo>
                <a:lnTo>
                  <a:pt x="474" y="0"/>
                </a:lnTo>
                <a:lnTo>
                  <a:pt x="474" y="5"/>
                </a:lnTo>
                <a:lnTo>
                  <a:pt x="455" y="5"/>
                </a:lnTo>
                <a:lnTo>
                  <a:pt x="455" y="0"/>
                </a:lnTo>
                <a:close/>
                <a:moveTo>
                  <a:pt x="488" y="0"/>
                </a:moveTo>
                <a:lnTo>
                  <a:pt x="507" y="0"/>
                </a:lnTo>
                <a:lnTo>
                  <a:pt x="507" y="5"/>
                </a:lnTo>
                <a:lnTo>
                  <a:pt x="488" y="5"/>
                </a:lnTo>
                <a:lnTo>
                  <a:pt x="488" y="0"/>
                </a:lnTo>
                <a:close/>
                <a:moveTo>
                  <a:pt x="522" y="0"/>
                </a:moveTo>
                <a:lnTo>
                  <a:pt x="541" y="0"/>
                </a:lnTo>
                <a:lnTo>
                  <a:pt x="541" y="5"/>
                </a:lnTo>
                <a:lnTo>
                  <a:pt x="522" y="5"/>
                </a:lnTo>
                <a:lnTo>
                  <a:pt x="522" y="0"/>
                </a:lnTo>
                <a:close/>
                <a:moveTo>
                  <a:pt x="555" y="0"/>
                </a:moveTo>
                <a:lnTo>
                  <a:pt x="575" y="0"/>
                </a:lnTo>
                <a:lnTo>
                  <a:pt x="575" y="5"/>
                </a:lnTo>
                <a:lnTo>
                  <a:pt x="555" y="5"/>
                </a:lnTo>
                <a:lnTo>
                  <a:pt x="555" y="0"/>
                </a:lnTo>
                <a:close/>
                <a:moveTo>
                  <a:pt x="589" y="0"/>
                </a:moveTo>
                <a:lnTo>
                  <a:pt x="608" y="0"/>
                </a:lnTo>
                <a:lnTo>
                  <a:pt x="608" y="5"/>
                </a:lnTo>
                <a:lnTo>
                  <a:pt x="589" y="5"/>
                </a:lnTo>
                <a:lnTo>
                  <a:pt x="589" y="0"/>
                </a:lnTo>
                <a:close/>
                <a:moveTo>
                  <a:pt x="623" y="0"/>
                </a:moveTo>
                <a:lnTo>
                  <a:pt x="642" y="0"/>
                </a:lnTo>
                <a:lnTo>
                  <a:pt x="642" y="5"/>
                </a:lnTo>
                <a:lnTo>
                  <a:pt x="623" y="5"/>
                </a:lnTo>
                <a:lnTo>
                  <a:pt x="623" y="0"/>
                </a:lnTo>
                <a:close/>
                <a:moveTo>
                  <a:pt x="656" y="0"/>
                </a:moveTo>
                <a:lnTo>
                  <a:pt x="675" y="0"/>
                </a:lnTo>
                <a:lnTo>
                  <a:pt x="675" y="5"/>
                </a:lnTo>
                <a:lnTo>
                  <a:pt x="656" y="5"/>
                </a:lnTo>
                <a:lnTo>
                  <a:pt x="656" y="0"/>
                </a:lnTo>
                <a:close/>
                <a:moveTo>
                  <a:pt x="690" y="0"/>
                </a:moveTo>
                <a:lnTo>
                  <a:pt x="709" y="0"/>
                </a:lnTo>
                <a:lnTo>
                  <a:pt x="709" y="5"/>
                </a:lnTo>
                <a:lnTo>
                  <a:pt x="690" y="5"/>
                </a:lnTo>
                <a:lnTo>
                  <a:pt x="690" y="0"/>
                </a:lnTo>
                <a:close/>
                <a:moveTo>
                  <a:pt x="723" y="0"/>
                </a:moveTo>
                <a:lnTo>
                  <a:pt x="743" y="0"/>
                </a:lnTo>
                <a:lnTo>
                  <a:pt x="743" y="5"/>
                </a:lnTo>
                <a:lnTo>
                  <a:pt x="723" y="5"/>
                </a:lnTo>
                <a:lnTo>
                  <a:pt x="723" y="0"/>
                </a:lnTo>
                <a:close/>
                <a:moveTo>
                  <a:pt x="757" y="0"/>
                </a:moveTo>
                <a:lnTo>
                  <a:pt x="777" y="0"/>
                </a:lnTo>
                <a:lnTo>
                  <a:pt x="777" y="5"/>
                </a:lnTo>
                <a:lnTo>
                  <a:pt x="757" y="5"/>
                </a:lnTo>
                <a:lnTo>
                  <a:pt x="757" y="0"/>
                </a:lnTo>
                <a:close/>
                <a:moveTo>
                  <a:pt x="791" y="0"/>
                </a:moveTo>
                <a:lnTo>
                  <a:pt x="810" y="0"/>
                </a:lnTo>
                <a:lnTo>
                  <a:pt x="810" y="5"/>
                </a:lnTo>
                <a:lnTo>
                  <a:pt x="791" y="5"/>
                </a:lnTo>
                <a:lnTo>
                  <a:pt x="791" y="0"/>
                </a:lnTo>
                <a:close/>
                <a:moveTo>
                  <a:pt x="825" y="0"/>
                </a:moveTo>
                <a:lnTo>
                  <a:pt x="844" y="0"/>
                </a:lnTo>
                <a:lnTo>
                  <a:pt x="844" y="5"/>
                </a:lnTo>
                <a:lnTo>
                  <a:pt x="825" y="5"/>
                </a:lnTo>
                <a:lnTo>
                  <a:pt x="825" y="0"/>
                </a:lnTo>
                <a:close/>
                <a:moveTo>
                  <a:pt x="858" y="0"/>
                </a:moveTo>
                <a:lnTo>
                  <a:pt x="877" y="0"/>
                </a:lnTo>
                <a:lnTo>
                  <a:pt x="877" y="5"/>
                </a:lnTo>
                <a:lnTo>
                  <a:pt x="858" y="5"/>
                </a:lnTo>
                <a:lnTo>
                  <a:pt x="858" y="0"/>
                </a:lnTo>
                <a:close/>
                <a:moveTo>
                  <a:pt x="892" y="0"/>
                </a:moveTo>
                <a:lnTo>
                  <a:pt x="911" y="0"/>
                </a:lnTo>
                <a:lnTo>
                  <a:pt x="911" y="5"/>
                </a:lnTo>
                <a:lnTo>
                  <a:pt x="892" y="5"/>
                </a:lnTo>
                <a:lnTo>
                  <a:pt x="892" y="0"/>
                </a:lnTo>
                <a:close/>
                <a:moveTo>
                  <a:pt x="925" y="0"/>
                </a:moveTo>
                <a:lnTo>
                  <a:pt x="945" y="0"/>
                </a:lnTo>
                <a:lnTo>
                  <a:pt x="945" y="5"/>
                </a:lnTo>
                <a:lnTo>
                  <a:pt x="925" y="5"/>
                </a:lnTo>
                <a:lnTo>
                  <a:pt x="925" y="0"/>
                </a:lnTo>
                <a:close/>
                <a:moveTo>
                  <a:pt x="959" y="0"/>
                </a:moveTo>
                <a:lnTo>
                  <a:pt x="978" y="0"/>
                </a:lnTo>
                <a:lnTo>
                  <a:pt x="978" y="5"/>
                </a:lnTo>
                <a:lnTo>
                  <a:pt x="959" y="5"/>
                </a:lnTo>
                <a:lnTo>
                  <a:pt x="959" y="0"/>
                </a:lnTo>
                <a:close/>
                <a:moveTo>
                  <a:pt x="993" y="0"/>
                </a:moveTo>
                <a:lnTo>
                  <a:pt x="1012" y="0"/>
                </a:lnTo>
                <a:lnTo>
                  <a:pt x="1012" y="5"/>
                </a:lnTo>
                <a:lnTo>
                  <a:pt x="993" y="5"/>
                </a:lnTo>
                <a:lnTo>
                  <a:pt x="993" y="0"/>
                </a:lnTo>
                <a:close/>
                <a:moveTo>
                  <a:pt x="1026" y="0"/>
                </a:moveTo>
                <a:lnTo>
                  <a:pt x="1046" y="0"/>
                </a:lnTo>
                <a:lnTo>
                  <a:pt x="1046" y="5"/>
                </a:lnTo>
                <a:lnTo>
                  <a:pt x="1026" y="5"/>
                </a:lnTo>
                <a:lnTo>
                  <a:pt x="1026" y="0"/>
                </a:lnTo>
                <a:close/>
                <a:moveTo>
                  <a:pt x="1060" y="0"/>
                </a:moveTo>
                <a:lnTo>
                  <a:pt x="1079" y="0"/>
                </a:lnTo>
                <a:lnTo>
                  <a:pt x="1079" y="5"/>
                </a:lnTo>
                <a:lnTo>
                  <a:pt x="1060" y="5"/>
                </a:lnTo>
                <a:lnTo>
                  <a:pt x="1060" y="0"/>
                </a:lnTo>
                <a:close/>
                <a:moveTo>
                  <a:pt x="1094" y="0"/>
                </a:moveTo>
                <a:lnTo>
                  <a:pt x="1113" y="0"/>
                </a:lnTo>
                <a:lnTo>
                  <a:pt x="1113" y="5"/>
                </a:lnTo>
                <a:lnTo>
                  <a:pt x="1094" y="5"/>
                </a:lnTo>
                <a:lnTo>
                  <a:pt x="1094" y="0"/>
                </a:lnTo>
                <a:close/>
                <a:moveTo>
                  <a:pt x="1127" y="0"/>
                </a:moveTo>
                <a:lnTo>
                  <a:pt x="1146" y="0"/>
                </a:lnTo>
                <a:lnTo>
                  <a:pt x="1146" y="5"/>
                </a:lnTo>
                <a:lnTo>
                  <a:pt x="1127" y="5"/>
                </a:lnTo>
                <a:lnTo>
                  <a:pt x="1127" y="0"/>
                </a:lnTo>
                <a:close/>
                <a:moveTo>
                  <a:pt x="1161" y="0"/>
                </a:moveTo>
                <a:lnTo>
                  <a:pt x="1180" y="0"/>
                </a:lnTo>
                <a:lnTo>
                  <a:pt x="1180" y="5"/>
                </a:lnTo>
                <a:lnTo>
                  <a:pt x="1161" y="5"/>
                </a:lnTo>
                <a:lnTo>
                  <a:pt x="1161" y="0"/>
                </a:lnTo>
                <a:close/>
                <a:moveTo>
                  <a:pt x="1194" y="0"/>
                </a:moveTo>
                <a:lnTo>
                  <a:pt x="1214" y="0"/>
                </a:lnTo>
                <a:lnTo>
                  <a:pt x="1214" y="5"/>
                </a:lnTo>
                <a:lnTo>
                  <a:pt x="1194" y="5"/>
                </a:lnTo>
                <a:lnTo>
                  <a:pt x="1194" y="0"/>
                </a:lnTo>
                <a:close/>
                <a:moveTo>
                  <a:pt x="1228" y="0"/>
                </a:moveTo>
                <a:lnTo>
                  <a:pt x="1247" y="0"/>
                </a:lnTo>
                <a:lnTo>
                  <a:pt x="1247" y="5"/>
                </a:lnTo>
                <a:lnTo>
                  <a:pt x="1228" y="5"/>
                </a:lnTo>
                <a:lnTo>
                  <a:pt x="1228" y="0"/>
                </a:lnTo>
                <a:close/>
                <a:moveTo>
                  <a:pt x="1262" y="0"/>
                </a:moveTo>
                <a:lnTo>
                  <a:pt x="1281" y="0"/>
                </a:lnTo>
                <a:lnTo>
                  <a:pt x="1281" y="5"/>
                </a:lnTo>
                <a:lnTo>
                  <a:pt x="1262" y="5"/>
                </a:lnTo>
                <a:lnTo>
                  <a:pt x="1262" y="0"/>
                </a:lnTo>
                <a:close/>
                <a:moveTo>
                  <a:pt x="1295" y="0"/>
                </a:moveTo>
                <a:lnTo>
                  <a:pt x="1314" y="0"/>
                </a:lnTo>
                <a:lnTo>
                  <a:pt x="1314" y="5"/>
                </a:lnTo>
                <a:lnTo>
                  <a:pt x="1295" y="5"/>
                </a:lnTo>
                <a:lnTo>
                  <a:pt x="1295" y="0"/>
                </a:lnTo>
                <a:close/>
                <a:moveTo>
                  <a:pt x="1329" y="0"/>
                </a:moveTo>
                <a:lnTo>
                  <a:pt x="1348" y="0"/>
                </a:lnTo>
                <a:lnTo>
                  <a:pt x="1348" y="5"/>
                </a:lnTo>
                <a:lnTo>
                  <a:pt x="1329" y="5"/>
                </a:lnTo>
                <a:lnTo>
                  <a:pt x="1329" y="0"/>
                </a:lnTo>
                <a:close/>
                <a:moveTo>
                  <a:pt x="1363" y="0"/>
                </a:moveTo>
                <a:lnTo>
                  <a:pt x="1382" y="0"/>
                </a:lnTo>
                <a:lnTo>
                  <a:pt x="1382" y="5"/>
                </a:lnTo>
                <a:lnTo>
                  <a:pt x="1363" y="5"/>
                </a:lnTo>
                <a:lnTo>
                  <a:pt x="1363" y="0"/>
                </a:lnTo>
                <a:close/>
                <a:moveTo>
                  <a:pt x="1396" y="0"/>
                </a:moveTo>
                <a:lnTo>
                  <a:pt x="1416" y="0"/>
                </a:lnTo>
                <a:lnTo>
                  <a:pt x="1416" y="5"/>
                </a:lnTo>
                <a:lnTo>
                  <a:pt x="1396" y="5"/>
                </a:lnTo>
                <a:lnTo>
                  <a:pt x="1396" y="0"/>
                </a:lnTo>
                <a:close/>
                <a:moveTo>
                  <a:pt x="1430" y="0"/>
                </a:moveTo>
                <a:lnTo>
                  <a:pt x="1449" y="0"/>
                </a:lnTo>
                <a:lnTo>
                  <a:pt x="1449" y="5"/>
                </a:lnTo>
                <a:lnTo>
                  <a:pt x="1430" y="5"/>
                </a:lnTo>
                <a:lnTo>
                  <a:pt x="1430" y="0"/>
                </a:lnTo>
                <a:close/>
                <a:moveTo>
                  <a:pt x="1464" y="0"/>
                </a:moveTo>
                <a:lnTo>
                  <a:pt x="1483" y="0"/>
                </a:lnTo>
                <a:lnTo>
                  <a:pt x="1483" y="5"/>
                </a:lnTo>
                <a:lnTo>
                  <a:pt x="1464" y="5"/>
                </a:lnTo>
                <a:lnTo>
                  <a:pt x="1464" y="0"/>
                </a:lnTo>
                <a:close/>
                <a:moveTo>
                  <a:pt x="1497" y="0"/>
                </a:moveTo>
                <a:lnTo>
                  <a:pt x="1516" y="0"/>
                </a:lnTo>
                <a:lnTo>
                  <a:pt x="1516" y="5"/>
                </a:lnTo>
                <a:lnTo>
                  <a:pt x="1497" y="5"/>
                </a:lnTo>
                <a:lnTo>
                  <a:pt x="1497" y="0"/>
                </a:lnTo>
                <a:close/>
                <a:moveTo>
                  <a:pt x="1531" y="0"/>
                </a:moveTo>
                <a:lnTo>
                  <a:pt x="1550" y="0"/>
                </a:lnTo>
                <a:lnTo>
                  <a:pt x="1550" y="5"/>
                </a:lnTo>
                <a:lnTo>
                  <a:pt x="1531" y="5"/>
                </a:lnTo>
                <a:lnTo>
                  <a:pt x="1531" y="0"/>
                </a:lnTo>
                <a:close/>
                <a:moveTo>
                  <a:pt x="1564" y="0"/>
                </a:moveTo>
                <a:lnTo>
                  <a:pt x="1583" y="0"/>
                </a:lnTo>
                <a:lnTo>
                  <a:pt x="1583" y="5"/>
                </a:lnTo>
                <a:lnTo>
                  <a:pt x="1564" y="5"/>
                </a:lnTo>
                <a:lnTo>
                  <a:pt x="1564" y="0"/>
                </a:lnTo>
                <a:close/>
                <a:moveTo>
                  <a:pt x="1598" y="0"/>
                </a:moveTo>
                <a:lnTo>
                  <a:pt x="1617" y="0"/>
                </a:lnTo>
                <a:lnTo>
                  <a:pt x="1617" y="5"/>
                </a:lnTo>
                <a:lnTo>
                  <a:pt x="1598" y="5"/>
                </a:lnTo>
                <a:lnTo>
                  <a:pt x="1598" y="0"/>
                </a:lnTo>
                <a:close/>
                <a:moveTo>
                  <a:pt x="1632" y="0"/>
                </a:moveTo>
                <a:lnTo>
                  <a:pt x="1651" y="0"/>
                </a:lnTo>
                <a:lnTo>
                  <a:pt x="1651" y="5"/>
                </a:lnTo>
                <a:lnTo>
                  <a:pt x="1632" y="5"/>
                </a:lnTo>
                <a:lnTo>
                  <a:pt x="1632" y="0"/>
                </a:lnTo>
                <a:close/>
                <a:moveTo>
                  <a:pt x="1665" y="0"/>
                </a:moveTo>
                <a:lnTo>
                  <a:pt x="1685" y="0"/>
                </a:lnTo>
                <a:lnTo>
                  <a:pt x="1685" y="5"/>
                </a:lnTo>
                <a:lnTo>
                  <a:pt x="1665" y="5"/>
                </a:lnTo>
                <a:lnTo>
                  <a:pt x="1665" y="0"/>
                </a:lnTo>
                <a:close/>
                <a:moveTo>
                  <a:pt x="1699" y="0"/>
                </a:moveTo>
                <a:lnTo>
                  <a:pt x="1718" y="0"/>
                </a:lnTo>
                <a:lnTo>
                  <a:pt x="1718" y="5"/>
                </a:lnTo>
                <a:lnTo>
                  <a:pt x="1699" y="5"/>
                </a:lnTo>
                <a:lnTo>
                  <a:pt x="1699" y="0"/>
                </a:lnTo>
                <a:close/>
                <a:moveTo>
                  <a:pt x="1733" y="0"/>
                </a:moveTo>
                <a:lnTo>
                  <a:pt x="1752" y="0"/>
                </a:lnTo>
                <a:lnTo>
                  <a:pt x="1752" y="5"/>
                </a:lnTo>
                <a:lnTo>
                  <a:pt x="1733" y="5"/>
                </a:lnTo>
                <a:lnTo>
                  <a:pt x="1733" y="0"/>
                </a:lnTo>
                <a:close/>
                <a:moveTo>
                  <a:pt x="1766" y="0"/>
                </a:moveTo>
                <a:lnTo>
                  <a:pt x="1785" y="0"/>
                </a:lnTo>
                <a:lnTo>
                  <a:pt x="1785" y="5"/>
                </a:lnTo>
                <a:lnTo>
                  <a:pt x="1766" y="5"/>
                </a:lnTo>
                <a:lnTo>
                  <a:pt x="1766" y="0"/>
                </a:lnTo>
                <a:close/>
                <a:moveTo>
                  <a:pt x="1800" y="0"/>
                </a:moveTo>
                <a:lnTo>
                  <a:pt x="1819" y="0"/>
                </a:lnTo>
                <a:lnTo>
                  <a:pt x="1819" y="5"/>
                </a:lnTo>
                <a:lnTo>
                  <a:pt x="1800" y="5"/>
                </a:lnTo>
                <a:lnTo>
                  <a:pt x="1800" y="0"/>
                </a:lnTo>
                <a:close/>
                <a:moveTo>
                  <a:pt x="1833" y="0"/>
                </a:moveTo>
                <a:lnTo>
                  <a:pt x="1853" y="0"/>
                </a:lnTo>
                <a:lnTo>
                  <a:pt x="1853" y="5"/>
                </a:lnTo>
                <a:lnTo>
                  <a:pt x="1833" y="5"/>
                </a:lnTo>
                <a:lnTo>
                  <a:pt x="1833" y="0"/>
                </a:lnTo>
                <a:close/>
                <a:moveTo>
                  <a:pt x="1867" y="0"/>
                </a:moveTo>
                <a:lnTo>
                  <a:pt x="1886" y="0"/>
                </a:lnTo>
                <a:lnTo>
                  <a:pt x="1886" y="5"/>
                </a:lnTo>
                <a:lnTo>
                  <a:pt x="1867" y="5"/>
                </a:lnTo>
                <a:lnTo>
                  <a:pt x="1867" y="0"/>
                </a:lnTo>
                <a:close/>
                <a:moveTo>
                  <a:pt x="1901" y="0"/>
                </a:moveTo>
                <a:lnTo>
                  <a:pt x="1920" y="0"/>
                </a:lnTo>
                <a:lnTo>
                  <a:pt x="1920" y="5"/>
                </a:lnTo>
                <a:lnTo>
                  <a:pt x="1901" y="5"/>
                </a:lnTo>
                <a:lnTo>
                  <a:pt x="1901" y="0"/>
                </a:lnTo>
                <a:close/>
                <a:moveTo>
                  <a:pt x="1934" y="0"/>
                </a:moveTo>
                <a:lnTo>
                  <a:pt x="1954" y="0"/>
                </a:lnTo>
                <a:lnTo>
                  <a:pt x="1954" y="5"/>
                </a:lnTo>
                <a:lnTo>
                  <a:pt x="1934" y="5"/>
                </a:lnTo>
                <a:lnTo>
                  <a:pt x="1934" y="0"/>
                </a:lnTo>
                <a:close/>
                <a:moveTo>
                  <a:pt x="1968" y="0"/>
                </a:moveTo>
                <a:lnTo>
                  <a:pt x="1987" y="0"/>
                </a:lnTo>
                <a:lnTo>
                  <a:pt x="1987" y="5"/>
                </a:lnTo>
                <a:lnTo>
                  <a:pt x="1968" y="5"/>
                </a:lnTo>
                <a:lnTo>
                  <a:pt x="1968" y="0"/>
                </a:lnTo>
                <a:close/>
                <a:moveTo>
                  <a:pt x="2002" y="0"/>
                </a:moveTo>
                <a:lnTo>
                  <a:pt x="2021" y="0"/>
                </a:lnTo>
                <a:lnTo>
                  <a:pt x="2021" y="5"/>
                </a:lnTo>
                <a:lnTo>
                  <a:pt x="2002" y="5"/>
                </a:lnTo>
                <a:lnTo>
                  <a:pt x="2002" y="0"/>
                </a:lnTo>
                <a:close/>
                <a:moveTo>
                  <a:pt x="2035" y="0"/>
                </a:moveTo>
                <a:lnTo>
                  <a:pt x="2054" y="0"/>
                </a:lnTo>
                <a:lnTo>
                  <a:pt x="2054" y="5"/>
                </a:lnTo>
                <a:lnTo>
                  <a:pt x="2035" y="5"/>
                </a:lnTo>
                <a:lnTo>
                  <a:pt x="2035" y="0"/>
                </a:lnTo>
                <a:close/>
                <a:moveTo>
                  <a:pt x="2069" y="0"/>
                </a:moveTo>
                <a:lnTo>
                  <a:pt x="2088" y="0"/>
                </a:lnTo>
                <a:lnTo>
                  <a:pt x="2088" y="5"/>
                </a:lnTo>
                <a:lnTo>
                  <a:pt x="2069" y="5"/>
                </a:lnTo>
                <a:lnTo>
                  <a:pt x="2069" y="0"/>
                </a:lnTo>
                <a:close/>
                <a:moveTo>
                  <a:pt x="2102" y="0"/>
                </a:moveTo>
                <a:lnTo>
                  <a:pt x="2122" y="0"/>
                </a:lnTo>
                <a:lnTo>
                  <a:pt x="2122" y="5"/>
                </a:lnTo>
                <a:lnTo>
                  <a:pt x="2102" y="5"/>
                </a:lnTo>
                <a:lnTo>
                  <a:pt x="2102" y="0"/>
                </a:lnTo>
                <a:close/>
                <a:moveTo>
                  <a:pt x="2136" y="0"/>
                </a:moveTo>
                <a:lnTo>
                  <a:pt x="2155" y="0"/>
                </a:lnTo>
                <a:lnTo>
                  <a:pt x="2155" y="5"/>
                </a:lnTo>
                <a:lnTo>
                  <a:pt x="2136" y="5"/>
                </a:lnTo>
                <a:lnTo>
                  <a:pt x="2136" y="0"/>
                </a:lnTo>
                <a:close/>
                <a:moveTo>
                  <a:pt x="2170" y="0"/>
                </a:moveTo>
                <a:lnTo>
                  <a:pt x="2189" y="0"/>
                </a:lnTo>
                <a:lnTo>
                  <a:pt x="2189" y="5"/>
                </a:lnTo>
                <a:lnTo>
                  <a:pt x="2170" y="5"/>
                </a:lnTo>
                <a:lnTo>
                  <a:pt x="2170" y="0"/>
                </a:lnTo>
                <a:close/>
                <a:moveTo>
                  <a:pt x="2203" y="0"/>
                </a:moveTo>
                <a:lnTo>
                  <a:pt x="2222" y="0"/>
                </a:lnTo>
                <a:lnTo>
                  <a:pt x="2222" y="5"/>
                </a:lnTo>
                <a:lnTo>
                  <a:pt x="2203" y="5"/>
                </a:lnTo>
                <a:lnTo>
                  <a:pt x="2203" y="0"/>
                </a:lnTo>
                <a:close/>
                <a:moveTo>
                  <a:pt x="2237" y="0"/>
                </a:moveTo>
                <a:lnTo>
                  <a:pt x="2256" y="0"/>
                </a:lnTo>
                <a:lnTo>
                  <a:pt x="2256" y="5"/>
                </a:lnTo>
                <a:lnTo>
                  <a:pt x="2237" y="5"/>
                </a:lnTo>
                <a:lnTo>
                  <a:pt x="2237" y="0"/>
                </a:lnTo>
                <a:close/>
                <a:moveTo>
                  <a:pt x="2271" y="0"/>
                </a:moveTo>
                <a:lnTo>
                  <a:pt x="2290" y="0"/>
                </a:lnTo>
                <a:lnTo>
                  <a:pt x="2290" y="5"/>
                </a:lnTo>
                <a:lnTo>
                  <a:pt x="2271" y="5"/>
                </a:lnTo>
                <a:lnTo>
                  <a:pt x="2271" y="0"/>
                </a:lnTo>
                <a:close/>
                <a:moveTo>
                  <a:pt x="2304" y="0"/>
                </a:moveTo>
                <a:lnTo>
                  <a:pt x="2324" y="0"/>
                </a:lnTo>
                <a:lnTo>
                  <a:pt x="2324" y="5"/>
                </a:lnTo>
                <a:lnTo>
                  <a:pt x="2304" y="5"/>
                </a:lnTo>
                <a:lnTo>
                  <a:pt x="2304" y="0"/>
                </a:lnTo>
                <a:close/>
                <a:moveTo>
                  <a:pt x="2338" y="0"/>
                </a:moveTo>
                <a:lnTo>
                  <a:pt x="2357" y="0"/>
                </a:lnTo>
                <a:lnTo>
                  <a:pt x="2357" y="5"/>
                </a:lnTo>
                <a:lnTo>
                  <a:pt x="2338" y="5"/>
                </a:lnTo>
                <a:lnTo>
                  <a:pt x="2338" y="0"/>
                </a:lnTo>
                <a:close/>
                <a:moveTo>
                  <a:pt x="2372" y="0"/>
                </a:moveTo>
                <a:lnTo>
                  <a:pt x="2391" y="0"/>
                </a:lnTo>
                <a:lnTo>
                  <a:pt x="2391" y="5"/>
                </a:lnTo>
                <a:lnTo>
                  <a:pt x="2372" y="5"/>
                </a:lnTo>
                <a:lnTo>
                  <a:pt x="2372" y="0"/>
                </a:lnTo>
                <a:close/>
                <a:moveTo>
                  <a:pt x="2405" y="0"/>
                </a:moveTo>
                <a:lnTo>
                  <a:pt x="2424" y="0"/>
                </a:lnTo>
                <a:lnTo>
                  <a:pt x="2424" y="5"/>
                </a:lnTo>
                <a:lnTo>
                  <a:pt x="2405" y="5"/>
                </a:lnTo>
                <a:lnTo>
                  <a:pt x="2405" y="0"/>
                </a:lnTo>
                <a:close/>
                <a:moveTo>
                  <a:pt x="2439" y="0"/>
                </a:moveTo>
                <a:lnTo>
                  <a:pt x="2458" y="0"/>
                </a:lnTo>
                <a:lnTo>
                  <a:pt x="2458" y="5"/>
                </a:lnTo>
                <a:lnTo>
                  <a:pt x="2439" y="5"/>
                </a:lnTo>
                <a:lnTo>
                  <a:pt x="2439" y="0"/>
                </a:lnTo>
                <a:close/>
                <a:moveTo>
                  <a:pt x="2472" y="0"/>
                </a:moveTo>
                <a:lnTo>
                  <a:pt x="2492" y="0"/>
                </a:lnTo>
                <a:lnTo>
                  <a:pt x="2492" y="5"/>
                </a:lnTo>
                <a:lnTo>
                  <a:pt x="2472" y="5"/>
                </a:lnTo>
                <a:lnTo>
                  <a:pt x="2472" y="0"/>
                </a:lnTo>
                <a:close/>
                <a:moveTo>
                  <a:pt x="2506" y="0"/>
                </a:moveTo>
                <a:lnTo>
                  <a:pt x="2525" y="0"/>
                </a:lnTo>
                <a:lnTo>
                  <a:pt x="2525" y="5"/>
                </a:lnTo>
                <a:lnTo>
                  <a:pt x="2506" y="5"/>
                </a:lnTo>
                <a:lnTo>
                  <a:pt x="2506" y="0"/>
                </a:lnTo>
                <a:close/>
                <a:moveTo>
                  <a:pt x="2540" y="0"/>
                </a:moveTo>
                <a:lnTo>
                  <a:pt x="2559" y="0"/>
                </a:lnTo>
                <a:lnTo>
                  <a:pt x="2559" y="5"/>
                </a:lnTo>
                <a:lnTo>
                  <a:pt x="2540" y="5"/>
                </a:lnTo>
                <a:lnTo>
                  <a:pt x="2540" y="0"/>
                </a:lnTo>
                <a:close/>
                <a:moveTo>
                  <a:pt x="2573" y="0"/>
                </a:moveTo>
                <a:lnTo>
                  <a:pt x="2593" y="0"/>
                </a:lnTo>
                <a:lnTo>
                  <a:pt x="2593" y="5"/>
                </a:lnTo>
                <a:lnTo>
                  <a:pt x="2573" y="5"/>
                </a:lnTo>
                <a:lnTo>
                  <a:pt x="2573" y="0"/>
                </a:lnTo>
                <a:close/>
                <a:moveTo>
                  <a:pt x="2607" y="0"/>
                </a:moveTo>
                <a:lnTo>
                  <a:pt x="2626" y="0"/>
                </a:lnTo>
                <a:lnTo>
                  <a:pt x="2626" y="5"/>
                </a:lnTo>
                <a:lnTo>
                  <a:pt x="2607" y="5"/>
                </a:lnTo>
                <a:lnTo>
                  <a:pt x="2607" y="0"/>
                </a:lnTo>
                <a:close/>
                <a:moveTo>
                  <a:pt x="2641" y="0"/>
                </a:moveTo>
                <a:lnTo>
                  <a:pt x="2660" y="0"/>
                </a:lnTo>
                <a:lnTo>
                  <a:pt x="2660" y="5"/>
                </a:lnTo>
                <a:lnTo>
                  <a:pt x="2641" y="5"/>
                </a:lnTo>
                <a:lnTo>
                  <a:pt x="2641" y="0"/>
                </a:lnTo>
                <a:close/>
                <a:moveTo>
                  <a:pt x="2674" y="0"/>
                </a:moveTo>
                <a:lnTo>
                  <a:pt x="2693" y="0"/>
                </a:lnTo>
                <a:lnTo>
                  <a:pt x="2693" y="5"/>
                </a:lnTo>
                <a:lnTo>
                  <a:pt x="2674" y="5"/>
                </a:lnTo>
                <a:lnTo>
                  <a:pt x="2674" y="0"/>
                </a:lnTo>
                <a:close/>
                <a:moveTo>
                  <a:pt x="2708" y="0"/>
                </a:moveTo>
                <a:lnTo>
                  <a:pt x="2727" y="0"/>
                </a:lnTo>
                <a:lnTo>
                  <a:pt x="2727" y="5"/>
                </a:lnTo>
                <a:lnTo>
                  <a:pt x="2708" y="5"/>
                </a:lnTo>
                <a:lnTo>
                  <a:pt x="2708" y="0"/>
                </a:lnTo>
                <a:close/>
                <a:moveTo>
                  <a:pt x="2741" y="0"/>
                </a:moveTo>
                <a:lnTo>
                  <a:pt x="2761" y="0"/>
                </a:lnTo>
                <a:lnTo>
                  <a:pt x="2761" y="5"/>
                </a:lnTo>
                <a:lnTo>
                  <a:pt x="2741" y="5"/>
                </a:lnTo>
                <a:lnTo>
                  <a:pt x="2741" y="0"/>
                </a:lnTo>
                <a:close/>
                <a:moveTo>
                  <a:pt x="2775" y="0"/>
                </a:moveTo>
                <a:lnTo>
                  <a:pt x="2794" y="0"/>
                </a:lnTo>
                <a:lnTo>
                  <a:pt x="2794" y="5"/>
                </a:lnTo>
                <a:lnTo>
                  <a:pt x="2775" y="5"/>
                </a:lnTo>
                <a:lnTo>
                  <a:pt x="2775" y="0"/>
                </a:lnTo>
                <a:close/>
                <a:moveTo>
                  <a:pt x="2809" y="0"/>
                </a:moveTo>
                <a:lnTo>
                  <a:pt x="2828" y="0"/>
                </a:lnTo>
                <a:lnTo>
                  <a:pt x="2828" y="5"/>
                </a:lnTo>
                <a:lnTo>
                  <a:pt x="2809" y="5"/>
                </a:lnTo>
                <a:lnTo>
                  <a:pt x="2809" y="0"/>
                </a:lnTo>
                <a:close/>
                <a:moveTo>
                  <a:pt x="2843" y="0"/>
                </a:moveTo>
                <a:lnTo>
                  <a:pt x="2862" y="0"/>
                </a:lnTo>
                <a:lnTo>
                  <a:pt x="2862" y="5"/>
                </a:lnTo>
                <a:lnTo>
                  <a:pt x="2843" y="5"/>
                </a:lnTo>
                <a:lnTo>
                  <a:pt x="2843" y="0"/>
                </a:lnTo>
                <a:close/>
                <a:moveTo>
                  <a:pt x="2876" y="0"/>
                </a:moveTo>
                <a:lnTo>
                  <a:pt x="2895" y="0"/>
                </a:lnTo>
                <a:lnTo>
                  <a:pt x="2895" y="5"/>
                </a:lnTo>
                <a:lnTo>
                  <a:pt x="2876" y="5"/>
                </a:lnTo>
                <a:lnTo>
                  <a:pt x="2876" y="0"/>
                </a:lnTo>
                <a:close/>
                <a:moveTo>
                  <a:pt x="2910" y="0"/>
                </a:moveTo>
                <a:lnTo>
                  <a:pt x="2929" y="0"/>
                </a:lnTo>
                <a:lnTo>
                  <a:pt x="2929" y="5"/>
                </a:lnTo>
                <a:lnTo>
                  <a:pt x="2910" y="5"/>
                </a:lnTo>
                <a:lnTo>
                  <a:pt x="2910" y="0"/>
                </a:lnTo>
                <a:close/>
                <a:moveTo>
                  <a:pt x="2943" y="0"/>
                </a:moveTo>
                <a:lnTo>
                  <a:pt x="2963" y="0"/>
                </a:lnTo>
                <a:lnTo>
                  <a:pt x="2963" y="5"/>
                </a:lnTo>
                <a:lnTo>
                  <a:pt x="2943" y="5"/>
                </a:lnTo>
                <a:lnTo>
                  <a:pt x="2943" y="0"/>
                </a:lnTo>
                <a:close/>
                <a:moveTo>
                  <a:pt x="2977" y="0"/>
                </a:moveTo>
                <a:lnTo>
                  <a:pt x="2996" y="0"/>
                </a:lnTo>
                <a:lnTo>
                  <a:pt x="2996" y="5"/>
                </a:lnTo>
                <a:lnTo>
                  <a:pt x="2977" y="5"/>
                </a:lnTo>
                <a:lnTo>
                  <a:pt x="2977" y="0"/>
                </a:lnTo>
                <a:close/>
                <a:moveTo>
                  <a:pt x="3011" y="0"/>
                </a:moveTo>
                <a:lnTo>
                  <a:pt x="3030" y="0"/>
                </a:lnTo>
                <a:lnTo>
                  <a:pt x="3030" y="5"/>
                </a:lnTo>
                <a:lnTo>
                  <a:pt x="3011" y="5"/>
                </a:lnTo>
                <a:lnTo>
                  <a:pt x="3011" y="0"/>
                </a:lnTo>
                <a:close/>
                <a:moveTo>
                  <a:pt x="3044" y="0"/>
                </a:moveTo>
                <a:lnTo>
                  <a:pt x="3063" y="0"/>
                </a:lnTo>
                <a:lnTo>
                  <a:pt x="3063" y="5"/>
                </a:lnTo>
                <a:lnTo>
                  <a:pt x="3044" y="5"/>
                </a:lnTo>
                <a:lnTo>
                  <a:pt x="3044" y="0"/>
                </a:lnTo>
                <a:close/>
                <a:moveTo>
                  <a:pt x="3078" y="0"/>
                </a:moveTo>
                <a:lnTo>
                  <a:pt x="3097" y="0"/>
                </a:lnTo>
                <a:lnTo>
                  <a:pt x="3097" y="5"/>
                </a:lnTo>
                <a:lnTo>
                  <a:pt x="3078" y="5"/>
                </a:lnTo>
                <a:lnTo>
                  <a:pt x="3078" y="0"/>
                </a:lnTo>
                <a:close/>
                <a:moveTo>
                  <a:pt x="3111" y="0"/>
                </a:moveTo>
                <a:lnTo>
                  <a:pt x="3131" y="0"/>
                </a:lnTo>
                <a:lnTo>
                  <a:pt x="3131" y="5"/>
                </a:lnTo>
                <a:lnTo>
                  <a:pt x="3111" y="5"/>
                </a:lnTo>
                <a:lnTo>
                  <a:pt x="3111" y="0"/>
                </a:lnTo>
                <a:close/>
                <a:moveTo>
                  <a:pt x="3145" y="0"/>
                </a:moveTo>
                <a:lnTo>
                  <a:pt x="3164" y="0"/>
                </a:lnTo>
                <a:lnTo>
                  <a:pt x="3164" y="5"/>
                </a:lnTo>
                <a:lnTo>
                  <a:pt x="3145" y="5"/>
                </a:lnTo>
                <a:lnTo>
                  <a:pt x="3145" y="0"/>
                </a:lnTo>
                <a:close/>
                <a:moveTo>
                  <a:pt x="3179" y="0"/>
                </a:moveTo>
                <a:lnTo>
                  <a:pt x="3198" y="0"/>
                </a:lnTo>
                <a:lnTo>
                  <a:pt x="3198" y="5"/>
                </a:lnTo>
                <a:lnTo>
                  <a:pt x="3179" y="5"/>
                </a:lnTo>
                <a:lnTo>
                  <a:pt x="3179" y="0"/>
                </a:lnTo>
                <a:close/>
                <a:moveTo>
                  <a:pt x="3212" y="0"/>
                </a:moveTo>
                <a:lnTo>
                  <a:pt x="3232" y="0"/>
                </a:lnTo>
                <a:lnTo>
                  <a:pt x="3232" y="5"/>
                </a:lnTo>
                <a:lnTo>
                  <a:pt x="3212" y="5"/>
                </a:lnTo>
                <a:lnTo>
                  <a:pt x="3212" y="0"/>
                </a:lnTo>
                <a:close/>
                <a:moveTo>
                  <a:pt x="3246" y="0"/>
                </a:moveTo>
                <a:lnTo>
                  <a:pt x="3265" y="0"/>
                </a:lnTo>
                <a:lnTo>
                  <a:pt x="3265" y="5"/>
                </a:lnTo>
                <a:lnTo>
                  <a:pt x="3246" y="5"/>
                </a:lnTo>
                <a:lnTo>
                  <a:pt x="3246" y="0"/>
                </a:lnTo>
                <a:close/>
                <a:moveTo>
                  <a:pt x="3280" y="0"/>
                </a:moveTo>
                <a:lnTo>
                  <a:pt x="3299" y="0"/>
                </a:lnTo>
                <a:lnTo>
                  <a:pt x="3299" y="5"/>
                </a:lnTo>
                <a:lnTo>
                  <a:pt x="3280" y="5"/>
                </a:lnTo>
                <a:lnTo>
                  <a:pt x="3280" y="0"/>
                </a:lnTo>
                <a:close/>
                <a:moveTo>
                  <a:pt x="3313" y="0"/>
                </a:moveTo>
                <a:lnTo>
                  <a:pt x="3332" y="0"/>
                </a:lnTo>
                <a:lnTo>
                  <a:pt x="3332" y="5"/>
                </a:lnTo>
                <a:lnTo>
                  <a:pt x="3313" y="5"/>
                </a:lnTo>
                <a:lnTo>
                  <a:pt x="3313" y="0"/>
                </a:lnTo>
                <a:close/>
                <a:moveTo>
                  <a:pt x="3347" y="0"/>
                </a:moveTo>
                <a:lnTo>
                  <a:pt x="3366" y="0"/>
                </a:lnTo>
                <a:lnTo>
                  <a:pt x="3366" y="5"/>
                </a:lnTo>
                <a:lnTo>
                  <a:pt x="3347" y="5"/>
                </a:lnTo>
                <a:lnTo>
                  <a:pt x="3347" y="0"/>
                </a:lnTo>
                <a:close/>
                <a:moveTo>
                  <a:pt x="3380" y="0"/>
                </a:moveTo>
                <a:lnTo>
                  <a:pt x="3400" y="0"/>
                </a:lnTo>
                <a:lnTo>
                  <a:pt x="3400" y="5"/>
                </a:lnTo>
                <a:lnTo>
                  <a:pt x="3380" y="5"/>
                </a:lnTo>
                <a:lnTo>
                  <a:pt x="3380" y="0"/>
                </a:lnTo>
                <a:close/>
                <a:moveTo>
                  <a:pt x="3414" y="0"/>
                </a:moveTo>
                <a:lnTo>
                  <a:pt x="3433" y="0"/>
                </a:lnTo>
                <a:lnTo>
                  <a:pt x="3433" y="5"/>
                </a:lnTo>
                <a:lnTo>
                  <a:pt x="3414" y="5"/>
                </a:lnTo>
                <a:lnTo>
                  <a:pt x="3414" y="0"/>
                </a:lnTo>
                <a:close/>
                <a:moveTo>
                  <a:pt x="3448" y="0"/>
                </a:moveTo>
                <a:lnTo>
                  <a:pt x="3467" y="0"/>
                </a:lnTo>
                <a:lnTo>
                  <a:pt x="3467" y="5"/>
                </a:lnTo>
                <a:lnTo>
                  <a:pt x="3448" y="5"/>
                </a:lnTo>
                <a:lnTo>
                  <a:pt x="3448" y="0"/>
                </a:lnTo>
                <a:close/>
                <a:moveTo>
                  <a:pt x="3481" y="0"/>
                </a:moveTo>
                <a:lnTo>
                  <a:pt x="3501" y="0"/>
                </a:lnTo>
                <a:lnTo>
                  <a:pt x="3501" y="5"/>
                </a:lnTo>
                <a:lnTo>
                  <a:pt x="3481" y="5"/>
                </a:lnTo>
                <a:lnTo>
                  <a:pt x="3481" y="0"/>
                </a:lnTo>
                <a:close/>
                <a:moveTo>
                  <a:pt x="3515" y="0"/>
                </a:moveTo>
                <a:lnTo>
                  <a:pt x="3534" y="0"/>
                </a:lnTo>
                <a:lnTo>
                  <a:pt x="3534" y="5"/>
                </a:lnTo>
                <a:lnTo>
                  <a:pt x="3515" y="5"/>
                </a:lnTo>
                <a:lnTo>
                  <a:pt x="3515" y="0"/>
                </a:lnTo>
                <a:close/>
                <a:moveTo>
                  <a:pt x="3549" y="0"/>
                </a:moveTo>
                <a:lnTo>
                  <a:pt x="3568" y="0"/>
                </a:lnTo>
                <a:lnTo>
                  <a:pt x="3568" y="5"/>
                </a:lnTo>
                <a:lnTo>
                  <a:pt x="3549" y="5"/>
                </a:lnTo>
                <a:lnTo>
                  <a:pt x="3549" y="0"/>
                </a:lnTo>
                <a:close/>
                <a:moveTo>
                  <a:pt x="3582" y="0"/>
                </a:moveTo>
                <a:lnTo>
                  <a:pt x="3601" y="0"/>
                </a:lnTo>
                <a:lnTo>
                  <a:pt x="3601" y="5"/>
                </a:lnTo>
                <a:lnTo>
                  <a:pt x="3582" y="5"/>
                </a:lnTo>
                <a:lnTo>
                  <a:pt x="3582" y="0"/>
                </a:lnTo>
                <a:close/>
                <a:moveTo>
                  <a:pt x="3616" y="0"/>
                </a:moveTo>
                <a:lnTo>
                  <a:pt x="3635" y="0"/>
                </a:lnTo>
                <a:lnTo>
                  <a:pt x="3635" y="5"/>
                </a:lnTo>
                <a:lnTo>
                  <a:pt x="3616" y="5"/>
                </a:lnTo>
                <a:lnTo>
                  <a:pt x="3616" y="0"/>
                </a:lnTo>
                <a:close/>
                <a:moveTo>
                  <a:pt x="3649" y="0"/>
                </a:moveTo>
                <a:lnTo>
                  <a:pt x="3669" y="0"/>
                </a:lnTo>
                <a:lnTo>
                  <a:pt x="3669" y="5"/>
                </a:lnTo>
                <a:lnTo>
                  <a:pt x="3649" y="5"/>
                </a:lnTo>
                <a:lnTo>
                  <a:pt x="3649" y="0"/>
                </a:lnTo>
                <a:close/>
                <a:moveTo>
                  <a:pt x="3683" y="0"/>
                </a:moveTo>
                <a:lnTo>
                  <a:pt x="3702" y="0"/>
                </a:lnTo>
                <a:lnTo>
                  <a:pt x="3702" y="5"/>
                </a:lnTo>
                <a:lnTo>
                  <a:pt x="3683" y="5"/>
                </a:lnTo>
                <a:lnTo>
                  <a:pt x="3683" y="0"/>
                </a:lnTo>
                <a:close/>
                <a:moveTo>
                  <a:pt x="3717" y="0"/>
                </a:moveTo>
                <a:lnTo>
                  <a:pt x="3736" y="0"/>
                </a:lnTo>
                <a:lnTo>
                  <a:pt x="3736" y="5"/>
                </a:lnTo>
                <a:lnTo>
                  <a:pt x="3717" y="5"/>
                </a:lnTo>
                <a:lnTo>
                  <a:pt x="3717" y="0"/>
                </a:lnTo>
                <a:close/>
                <a:moveTo>
                  <a:pt x="3751" y="0"/>
                </a:moveTo>
                <a:lnTo>
                  <a:pt x="3770" y="0"/>
                </a:lnTo>
                <a:lnTo>
                  <a:pt x="3770" y="5"/>
                </a:lnTo>
                <a:lnTo>
                  <a:pt x="3751" y="5"/>
                </a:lnTo>
                <a:lnTo>
                  <a:pt x="3751" y="0"/>
                </a:lnTo>
                <a:close/>
                <a:moveTo>
                  <a:pt x="3784" y="0"/>
                </a:moveTo>
                <a:lnTo>
                  <a:pt x="3803" y="0"/>
                </a:lnTo>
                <a:lnTo>
                  <a:pt x="3803" y="5"/>
                </a:lnTo>
                <a:lnTo>
                  <a:pt x="3784" y="5"/>
                </a:lnTo>
                <a:lnTo>
                  <a:pt x="3784" y="0"/>
                </a:lnTo>
                <a:close/>
                <a:moveTo>
                  <a:pt x="3818" y="0"/>
                </a:moveTo>
                <a:lnTo>
                  <a:pt x="3837" y="0"/>
                </a:lnTo>
                <a:lnTo>
                  <a:pt x="3837" y="5"/>
                </a:lnTo>
                <a:lnTo>
                  <a:pt x="3818" y="5"/>
                </a:lnTo>
                <a:lnTo>
                  <a:pt x="3818" y="0"/>
                </a:lnTo>
                <a:close/>
                <a:moveTo>
                  <a:pt x="3851" y="0"/>
                </a:moveTo>
                <a:lnTo>
                  <a:pt x="3871" y="0"/>
                </a:lnTo>
                <a:lnTo>
                  <a:pt x="3871" y="5"/>
                </a:lnTo>
                <a:lnTo>
                  <a:pt x="3851" y="5"/>
                </a:lnTo>
                <a:lnTo>
                  <a:pt x="3851" y="0"/>
                </a:lnTo>
                <a:close/>
                <a:moveTo>
                  <a:pt x="3885" y="0"/>
                </a:moveTo>
                <a:lnTo>
                  <a:pt x="3904" y="0"/>
                </a:lnTo>
                <a:lnTo>
                  <a:pt x="3904" y="5"/>
                </a:lnTo>
                <a:lnTo>
                  <a:pt x="3885" y="5"/>
                </a:lnTo>
                <a:lnTo>
                  <a:pt x="3885" y="0"/>
                </a:lnTo>
                <a:close/>
                <a:moveTo>
                  <a:pt x="3919" y="0"/>
                </a:moveTo>
                <a:lnTo>
                  <a:pt x="3938" y="0"/>
                </a:lnTo>
                <a:lnTo>
                  <a:pt x="3938" y="5"/>
                </a:lnTo>
                <a:lnTo>
                  <a:pt x="3919" y="5"/>
                </a:lnTo>
                <a:lnTo>
                  <a:pt x="3919" y="0"/>
                </a:lnTo>
                <a:close/>
                <a:moveTo>
                  <a:pt x="3952" y="0"/>
                </a:moveTo>
                <a:lnTo>
                  <a:pt x="3971" y="0"/>
                </a:lnTo>
                <a:lnTo>
                  <a:pt x="3971" y="5"/>
                </a:lnTo>
                <a:lnTo>
                  <a:pt x="3952" y="5"/>
                </a:lnTo>
                <a:lnTo>
                  <a:pt x="3952" y="0"/>
                </a:lnTo>
                <a:close/>
                <a:moveTo>
                  <a:pt x="3986" y="0"/>
                </a:moveTo>
                <a:lnTo>
                  <a:pt x="4005" y="0"/>
                </a:lnTo>
                <a:lnTo>
                  <a:pt x="4005" y="5"/>
                </a:lnTo>
                <a:lnTo>
                  <a:pt x="3986" y="5"/>
                </a:lnTo>
                <a:lnTo>
                  <a:pt x="3986" y="0"/>
                </a:lnTo>
                <a:close/>
                <a:moveTo>
                  <a:pt x="4020" y="0"/>
                </a:moveTo>
                <a:lnTo>
                  <a:pt x="4039" y="0"/>
                </a:lnTo>
                <a:lnTo>
                  <a:pt x="4039" y="5"/>
                </a:lnTo>
                <a:lnTo>
                  <a:pt x="4020" y="5"/>
                </a:lnTo>
                <a:lnTo>
                  <a:pt x="4020" y="0"/>
                </a:lnTo>
                <a:close/>
                <a:moveTo>
                  <a:pt x="4053" y="0"/>
                </a:moveTo>
                <a:lnTo>
                  <a:pt x="4072" y="0"/>
                </a:lnTo>
                <a:lnTo>
                  <a:pt x="4072" y="5"/>
                </a:lnTo>
                <a:lnTo>
                  <a:pt x="4053" y="5"/>
                </a:lnTo>
                <a:lnTo>
                  <a:pt x="4053" y="0"/>
                </a:lnTo>
                <a:close/>
                <a:moveTo>
                  <a:pt x="4087" y="0"/>
                </a:moveTo>
                <a:lnTo>
                  <a:pt x="4106" y="0"/>
                </a:lnTo>
                <a:lnTo>
                  <a:pt x="4106" y="5"/>
                </a:lnTo>
                <a:lnTo>
                  <a:pt x="4087" y="5"/>
                </a:lnTo>
                <a:lnTo>
                  <a:pt x="4087" y="0"/>
                </a:lnTo>
                <a:close/>
                <a:moveTo>
                  <a:pt x="4120" y="0"/>
                </a:moveTo>
                <a:lnTo>
                  <a:pt x="4140" y="0"/>
                </a:lnTo>
                <a:lnTo>
                  <a:pt x="4140" y="5"/>
                </a:lnTo>
                <a:lnTo>
                  <a:pt x="4120" y="5"/>
                </a:lnTo>
                <a:lnTo>
                  <a:pt x="4120" y="0"/>
                </a:lnTo>
                <a:close/>
                <a:moveTo>
                  <a:pt x="4154" y="0"/>
                </a:moveTo>
                <a:lnTo>
                  <a:pt x="4173" y="0"/>
                </a:lnTo>
                <a:lnTo>
                  <a:pt x="4173" y="5"/>
                </a:lnTo>
                <a:lnTo>
                  <a:pt x="4154" y="5"/>
                </a:lnTo>
                <a:lnTo>
                  <a:pt x="4154" y="0"/>
                </a:lnTo>
                <a:close/>
                <a:moveTo>
                  <a:pt x="4188" y="0"/>
                </a:moveTo>
                <a:lnTo>
                  <a:pt x="4207" y="0"/>
                </a:lnTo>
                <a:lnTo>
                  <a:pt x="4207" y="5"/>
                </a:lnTo>
                <a:lnTo>
                  <a:pt x="4188" y="5"/>
                </a:lnTo>
                <a:lnTo>
                  <a:pt x="4188" y="0"/>
                </a:lnTo>
                <a:close/>
                <a:moveTo>
                  <a:pt x="4221" y="0"/>
                </a:moveTo>
                <a:lnTo>
                  <a:pt x="4240" y="0"/>
                </a:lnTo>
                <a:lnTo>
                  <a:pt x="4240" y="5"/>
                </a:lnTo>
                <a:lnTo>
                  <a:pt x="4221" y="5"/>
                </a:lnTo>
                <a:lnTo>
                  <a:pt x="4221" y="0"/>
                </a:lnTo>
                <a:close/>
                <a:moveTo>
                  <a:pt x="4255" y="0"/>
                </a:moveTo>
                <a:lnTo>
                  <a:pt x="4274" y="0"/>
                </a:lnTo>
                <a:lnTo>
                  <a:pt x="4274" y="5"/>
                </a:lnTo>
                <a:lnTo>
                  <a:pt x="4255" y="5"/>
                </a:lnTo>
                <a:lnTo>
                  <a:pt x="4255" y="0"/>
                </a:lnTo>
                <a:close/>
                <a:moveTo>
                  <a:pt x="4288" y="0"/>
                </a:moveTo>
                <a:lnTo>
                  <a:pt x="4308" y="0"/>
                </a:lnTo>
                <a:lnTo>
                  <a:pt x="4308" y="5"/>
                </a:lnTo>
                <a:lnTo>
                  <a:pt x="4288" y="5"/>
                </a:lnTo>
                <a:lnTo>
                  <a:pt x="4288" y="0"/>
                </a:lnTo>
                <a:close/>
                <a:moveTo>
                  <a:pt x="4322" y="0"/>
                </a:moveTo>
                <a:lnTo>
                  <a:pt x="4342" y="0"/>
                </a:lnTo>
                <a:lnTo>
                  <a:pt x="4342" y="5"/>
                </a:lnTo>
                <a:lnTo>
                  <a:pt x="4322" y="5"/>
                </a:lnTo>
                <a:lnTo>
                  <a:pt x="4322" y="0"/>
                </a:lnTo>
                <a:close/>
                <a:moveTo>
                  <a:pt x="4356" y="0"/>
                </a:moveTo>
                <a:lnTo>
                  <a:pt x="4375" y="0"/>
                </a:lnTo>
                <a:lnTo>
                  <a:pt x="4375" y="5"/>
                </a:lnTo>
                <a:lnTo>
                  <a:pt x="4356" y="5"/>
                </a:lnTo>
                <a:lnTo>
                  <a:pt x="4356" y="0"/>
                </a:lnTo>
                <a:close/>
                <a:moveTo>
                  <a:pt x="4390" y="0"/>
                </a:moveTo>
                <a:lnTo>
                  <a:pt x="4409" y="0"/>
                </a:lnTo>
                <a:lnTo>
                  <a:pt x="4409" y="5"/>
                </a:lnTo>
                <a:lnTo>
                  <a:pt x="4390" y="5"/>
                </a:lnTo>
                <a:lnTo>
                  <a:pt x="4390" y="0"/>
                </a:lnTo>
                <a:close/>
                <a:moveTo>
                  <a:pt x="4423" y="0"/>
                </a:moveTo>
                <a:lnTo>
                  <a:pt x="4442" y="0"/>
                </a:lnTo>
                <a:lnTo>
                  <a:pt x="4442" y="5"/>
                </a:lnTo>
                <a:lnTo>
                  <a:pt x="4423" y="5"/>
                </a:lnTo>
                <a:lnTo>
                  <a:pt x="4423" y="0"/>
                </a:lnTo>
                <a:close/>
                <a:moveTo>
                  <a:pt x="4457" y="0"/>
                </a:moveTo>
                <a:lnTo>
                  <a:pt x="4476" y="0"/>
                </a:lnTo>
                <a:lnTo>
                  <a:pt x="4476" y="5"/>
                </a:lnTo>
                <a:lnTo>
                  <a:pt x="4457" y="5"/>
                </a:lnTo>
                <a:lnTo>
                  <a:pt x="4457" y="0"/>
                </a:lnTo>
                <a:close/>
                <a:moveTo>
                  <a:pt x="4490" y="0"/>
                </a:moveTo>
                <a:lnTo>
                  <a:pt x="4510" y="0"/>
                </a:lnTo>
                <a:lnTo>
                  <a:pt x="4510" y="5"/>
                </a:lnTo>
                <a:lnTo>
                  <a:pt x="4490" y="5"/>
                </a:lnTo>
                <a:lnTo>
                  <a:pt x="4490" y="0"/>
                </a:lnTo>
                <a:close/>
                <a:moveTo>
                  <a:pt x="4524" y="0"/>
                </a:moveTo>
                <a:lnTo>
                  <a:pt x="4543" y="0"/>
                </a:lnTo>
                <a:lnTo>
                  <a:pt x="4543" y="5"/>
                </a:lnTo>
                <a:lnTo>
                  <a:pt x="4524" y="5"/>
                </a:lnTo>
                <a:lnTo>
                  <a:pt x="4524" y="0"/>
                </a:lnTo>
                <a:close/>
                <a:moveTo>
                  <a:pt x="4558" y="0"/>
                </a:moveTo>
                <a:lnTo>
                  <a:pt x="4577" y="0"/>
                </a:lnTo>
                <a:lnTo>
                  <a:pt x="4577" y="5"/>
                </a:lnTo>
                <a:lnTo>
                  <a:pt x="4558" y="5"/>
                </a:lnTo>
                <a:lnTo>
                  <a:pt x="4558" y="0"/>
                </a:lnTo>
                <a:close/>
                <a:moveTo>
                  <a:pt x="4591" y="0"/>
                </a:moveTo>
                <a:lnTo>
                  <a:pt x="4611" y="0"/>
                </a:lnTo>
                <a:lnTo>
                  <a:pt x="4611" y="5"/>
                </a:lnTo>
                <a:lnTo>
                  <a:pt x="4591" y="5"/>
                </a:lnTo>
                <a:lnTo>
                  <a:pt x="4591" y="0"/>
                </a:lnTo>
                <a:close/>
                <a:moveTo>
                  <a:pt x="4625" y="0"/>
                </a:moveTo>
                <a:lnTo>
                  <a:pt x="4644" y="0"/>
                </a:lnTo>
                <a:lnTo>
                  <a:pt x="4644" y="5"/>
                </a:lnTo>
                <a:lnTo>
                  <a:pt x="4625" y="5"/>
                </a:lnTo>
                <a:lnTo>
                  <a:pt x="4625" y="0"/>
                </a:lnTo>
                <a:close/>
                <a:moveTo>
                  <a:pt x="4659" y="0"/>
                </a:moveTo>
                <a:lnTo>
                  <a:pt x="4678" y="0"/>
                </a:lnTo>
                <a:lnTo>
                  <a:pt x="4678" y="5"/>
                </a:lnTo>
                <a:lnTo>
                  <a:pt x="4659" y="5"/>
                </a:lnTo>
                <a:lnTo>
                  <a:pt x="4659" y="0"/>
                </a:lnTo>
                <a:close/>
                <a:moveTo>
                  <a:pt x="4692" y="0"/>
                </a:moveTo>
                <a:lnTo>
                  <a:pt x="4711" y="0"/>
                </a:lnTo>
                <a:lnTo>
                  <a:pt x="4711" y="5"/>
                </a:lnTo>
                <a:lnTo>
                  <a:pt x="4692" y="5"/>
                </a:lnTo>
                <a:lnTo>
                  <a:pt x="4692" y="0"/>
                </a:lnTo>
                <a:close/>
                <a:moveTo>
                  <a:pt x="4726" y="0"/>
                </a:moveTo>
                <a:lnTo>
                  <a:pt x="4745" y="0"/>
                </a:lnTo>
                <a:lnTo>
                  <a:pt x="4745" y="5"/>
                </a:lnTo>
                <a:lnTo>
                  <a:pt x="4726" y="5"/>
                </a:lnTo>
                <a:lnTo>
                  <a:pt x="4726" y="0"/>
                </a:lnTo>
                <a:close/>
                <a:moveTo>
                  <a:pt x="4759" y="0"/>
                </a:moveTo>
                <a:lnTo>
                  <a:pt x="4779" y="0"/>
                </a:lnTo>
                <a:lnTo>
                  <a:pt x="4779" y="5"/>
                </a:lnTo>
                <a:lnTo>
                  <a:pt x="4759" y="5"/>
                </a:lnTo>
                <a:lnTo>
                  <a:pt x="4759" y="0"/>
                </a:lnTo>
                <a:close/>
                <a:moveTo>
                  <a:pt x="4793" y="0"/>
                </a:moveTo>
                <a:lnTo>
                  <a:pt x="4812" y="0"/>
                </a:lnTo>
                <a:lnTo>
                  <a:pt x="4812" y="5"/>
                </a:lnTo>
                <a:lnTo>
                  <a:pt x="4793" y="5"/>
                </a:lnTo>
                <a:lnTo>
                  <a:pt x="4793" y="0"/>
                </a:lnTo>
                <a:close/>
                <a:moveTo>
                  <a:pt x="4827" y="0"/>
                </a:moveTo>
                <a:lnTo>
                  <a:pt x="4833" y="0"/>
                </a:lnTo>
                <a:lnTo>
                  <a:pt x="4833" y="17"/>
                </a:lnTo>
                <a:lnTo>
                  <a:pt x="4829" y="17"/>
                </a:lnTo>
                <a:lnTo>
                  <a:pt x="4829" y="2"/>
                </a:lnTo>
                <a:lnTo>
                  <a:pt x="4831" y="5"/>
                </a:lnTo>
                <a:lnTo>
                  <a:pt x="4827" y="5"/>
                </a:lnTo>
                <a:lnTo>
                  <a:pt x="4827" y="0"/>
                </a:lnTo>
                <a:close/>
                <a:moveTo>
                  <a:pt x="4833" y="31"/>
                </a:moveTo>
                <a:lnTo>
                  <a:pt x="4833" y="50"/>
                </a:lnTo>
                <a:lnTo>
                  <a:pt x="4829" y="50"/>
                </a:lnTo>
                <a:lnTo>
                  <a:pt x="4829" y="31"/>
                </a:lnTo>
                <a:lnTo>
                  <a:pt x="4833" y="31"/>
                </a:lnTo>
                <a:close/>
                <a:moveTo>
                  <a:pt x="4833" y="65"/>
                </a:moveTo>
                <a:lnTo>
                  <a:pt x="4833" y="84"/>
                </a:lnTo>
                <a:lnTo>
                  <a:pt x="4829" y="84"/>
                </a:lnTo>
                <a:lnTo>
                  <a:pt x="4829" y="65"/>
                </a:lnTo>
                <a:lnTo>
                  <a:pt x="4833" y="65"/>
                </a:lnTo>
                <a:close/>
                <a:moveTo>
                  <a:pt x="4833" y="99"/>
                </a:moveTo>
                <a:lnTo>
                  <a:pt x="4833" y="118"/>
                </a:lnTo>
                <a:lnTo>
                  <a:pt x="4829" y="118"/>
                </a:lnTo>
                <a:lnTo>
                  <a:pt x="4829" y="99"/>
                </a:lnTo>
                <a:lnTo>
                  <a:pt x="4833" y="99"/>
                </a:lnTo>
                <a:close/>
                <a:moveTo>
                  <a:pt x="4833" y="132"/>
                </a:moveTo>
                <a:lnTo>
                  <a:pt x="4833" y="152"/>
                </a:lnTo>
                <a:lnTo>
                  <a:pt x="4829" y="152"/>
                </a:lnTo>
                <a:lnTo>
                  <a:pt x="4829" y="132"/>
                </a:lnTo>
                <a:lnTo>
                  <a:pt x="4833" y="132"/>
                </a:lnTo>
                <a:close/>
                <a:moveTo>
                  <a:pt x="4833" y="166"/>
                </a:moveTo>
                <a:lnTo>
                  <a:pt x="4833" y="185"/>
                </a:lnTo>
                <a:lnTo>
                  <a:pt x="4829" y="185"/>
                </a:lnTo>
                <a:lnTo>
                  <a:pt x="4829" y="166"/>
                </a:lnTo>
                <a:lnTo>
                  <a:pt x="4833" y="166"/>
                </a:lnTo>
                <a:close/>
                <a:moveTo>
                  <a:pt x="4821" y="192"/>
                </a:moveTo>
                <a:lnTo>
                  <a:pt x="4802" y="192"/>
                </a:lnTo>
                <a:lnTo>
                  <a:pt x="4802" y="187"/>
                </a:lnTo>
                <a:lnTo>
                  <a:pt x="4821" y="187"/>
                </a:lnTo>
                <a:lnTo>
                  <a:pt x="4821" y="192"/>
                </a:lnTo>
                <a:close/>
                <a:moveTo>
                  <a:pt x="4788" y="192"/>
                </a:moveTo>
                <a:lnTo>
                  <a:pt x="4768" y="192"/>
                </a:lnTo>
                <a:lnTo>
                  <a:pt x="4768" y="187"/>
                </a:lnTo>
                <a:lnTo>
                  <a:pt x="4788" y="187"/>
                </a:lnTo>
                <a:lnTo>
                  <a:pt x="4788" y="192"/>
                </a:lnTo>
                <a:close/>
                <a:moveTo>
                  <a:pt x="4754" y="192"/>
                </a:moveTo>
                <a:lnTo>
                  <a:pt x="4735" y="192"/>
                </a:lnTo>
                <a:lnTo>
                  <a:pt x="4735" y="187"/>
                </a:lnTo>
                <a:lnTo>
                  <a:pt x="4754" y="187"/>
                </a:lnTo>
                <a:lnTo>
                  <a:pt x="4754" y="192"/>
                </a:lnTo>
                <a:close/>
                <a:moveTo>
                  <a:pt x="4720" y="192"/>
                </a:moveTo>
                <a:lnTo>
                  <a:pt x="4701" y="192"/>
                </a:lnTo>
                <a:lnTo>
                  <a:pt x="4701" y="187"/>
                </a:lnTo>
                <a:lnTo>
                  <a:pt x="4720" y="187"/>
                </a:lnTo>
                <a:lnTo>
                  <a:pt x="4720" y="192"/>
                </a:lnTo>
                <a:close/>
                <a:moveTo>
                  <a:pt x="4687" y="192"/>
                </a:moveTo>
                <a:lnTo>
                  <a:pt x="4667" y="192"/>
                </a:lnTo>
                <a:lnTo>
                  <a:pt x="4667" y="187"/>
                </a:lnTo>
                <a:lnTo>
                  <a:pt x="4687" y="187"/>
                </a:lnTo>
                <a:lnTo>
                  <a:pt x="4687" y="192"/>
                </a:lnTo>
                <a:close/>
                <a:moveTo>
                  <a:pt x="4653" y="192"/>
                </a:moveTo>
                <a:lnTo>
                  <a:pt x="4634" y="192"/>
                </a:lnTo>
                <a:lnTo>
                  <a:pt x="4634" y="187"/>
                </a:lnTo>
                <a:lnTo>
                  <a:pt x="4653" y="187"/>
                </a:lnTo>
                <a:lnTo>
                  <a:pt x="4653" y="192"/>
                </a:lnTo>
                <a:close/>
                <a:moveTo>
                  <a:pt x="4619" y="192"/>
                </a:moveTo>
                <a:lnTo>
                  <a:pt x="4600" y="192"/>
                </a:lnTo>
                <a:lnTo>
                  <a:pt x="4600" y="187"/>
                </a:lnTo>
                <a:lnTo>
                  <a:pt x="4619" y="187"/>
                </a:lnTo>
                <a:lnTo>
                  <a:pt x="4619" y="192"/>
                </a:lnTo>
                <a:close/>
                <a:moveTo>
                  <a:pt x="4586" y="192"/>
                </a:moveTo>
                <a:lnTo>
                  <a:pt x="4567" y="192"/>
                </a:lnTo>
                <a:lnTo>
                  <a:pt x="4567" y="187"/>
                </a:lnTo>
                <a:lnTo>
                  <a:pt x="4586" y="187"/>
                </a:lnTo>
                <a:lnTo>
                  <a:pt x="4586" y="192"/>
                </a:lnTo>
                <a:close/>
                <a:moveTo>
                  <a:pt x="4552" y="192"/>
                </a:moveTo>
                <a:lnTo>
                  <a:pt x="4533" y="192"/>
                </a:lnTo>
                <a:lnTo>
                  <a:pt x="4533" y="187"/>
                </a:lnTo>
                <a:lnTo>
                  <a:pt x="4552" y="187"/>
                </a:lnTo>
                <a:lnTo>
                  <a:pt x="4552" y="192"/>
                </a:lnTo>
                <a:close/>
                <a:moveTo>
                  <a:pt x="4519" y="192"/>
                </a:moveTo>
                <a:lnTo>
                  <a:pt x="4499" y="192"/>
                </a:lnTo>
                <a:lnTo>
                  <a:pt x="4499" y="187"/>
                </a:lnTo>
                <a:lnTo>
                  <a:pt x="4519" y="187"/>
                </a:lnTo>
                <a:lnTo>
                  <a:pt x="4519" y="192"/>
                </a:lnTo>
                <a:close/>
                <a:moveTo>
                  <a:pt x="4485" y="192"/>
                </a:moveTo>
                <a:lnTo>
                  <a:pt x="4466" y="192"/>
                </a:lnTo>
                <a:lnTo>
                  <a:pt x="4466" y="187"/>
                </a:lnTo>
                <a:lnTo>
                  <a:pt x="4485" y="187"/>
                </a:lnTo>
                <a:lnTo>
                  <a:pt x="4485" y="192"/>
                </a:lnTo>
                <a:close/>
                <a:moveTo>
                  <a:pt x="4451" y="192"/>
                </a:moveTo>
                <a:lnTo>
                  <a:pt x="4432" y="192"/>
                </a:lnTo>
                <a:lnTo>
                  <a:pt x="4432" y="187"/>
                </a:lnTo>
                <a:lnTo>
                  <a:pt x="4451" y="187"/>
                </a:lnTo>
                <a:lnTo>
                  <a:pt x="4451" y="192"/>
                </a:lnTo>
                <a:close/>
                <a:moveTo>
                  <a:pt x="4418" y="192"/>
                </a:moveTo>
                <a:lnTo>
                  <a:pt x="4399" y="192"/>
                </a:lnTo>
                <a:lnTo>
                  <a:pt x="4399" y="187"/>
                </a:lnTo>
                <a:lnTo>
                  <a:pt x="4418" y="187"/>
                </a:lnTo>
                <a:lnTo>
                  <a:pt x="4418" y="192"/>
                </a:lnTo>
                <a:close/>
                <a:moveTo>
                  <a:pt x="4384" y="192"/>
                </a:moveTo>
                <a:lnTo>
                  <a:pt x="4365" y="192"/>
                </a:lnTo>
                <a:lnTo>
                  <a:pt x="4365" y="187"/>
                </a:lnTo>
                <a:lnTo>
                  <a:pt x="4384" y="187"/>
                </a:lnTo>
                <a:lnTo>
                  <a:pt x="4384" y="192"/>
                </a:lnTo>
                <a:close/>
                <a:moveTo>
                  <a:pt x="4350" y="192"/>
                </a:moveTo>
                <a:lnTo>
                  <a:pt x="4331" y="192"/>
                </a:lnTo>
                <a:lnTo>
                  <a:pt x="4331" y="187"/>
                </a:lnTo>
                <a:lnTo>
                  <a:pt x="4350" y="187"/>
                </a:lnTo>
                <a:lnTo>
                  <a:pt x="4350" y="192"/>
                </a:lnTo>
                <a:close/>
                <a:moveTo>
                  <a:pt x="4317" y="192"/>
                </a:moveTo>
                <a:lnTo>
                  <a:pt x="4297" y="192"/>
                </a:lnTo>
                <a:lnTo>
                  <a:pt x="4297" y="187"/>
                </a:lnTo>
                <a:lnTo>
                  <a:pt x="4317" y="187"/>
                </a:lnTo>
                <a:lnTo>
                  <a:pt x="4317" y="192"/>
                </a:lnTo>
                <a:close/>
                <a:moveTo>
                  <a:pt x="4283" y="192"/>
                </a:moveTo>
                <a:lnTo>
                  <a:pt x="4264" y="192"/>
                </a:lnTo>
                <a:lnTo>
                  <a:pt x="4264" y="187"/>
                </a:lnTo>
                <a:lnTo>
                  <a:pt x="4283" y="187"/>
                </a:lnTo>
                <a:lnTo>
                  <a:pt x="4283" y="192"/>
                </a:lnTo>
                <a:close/>
                <a:moveTo>
                  <a:pt x="4249" y="192"/>
                </a:moveTo>
                <a:lnTo>
                  <a:pt x="4230" y="192"/>
                </a:lnTo>
                <a:lnTo>
                  <a:pt x="4230" y="187"/>
                </a:lnTo>
                <a:lnTo>
                  <a:pt x="4249" y="187"/>
                </a:lnTo>
                <a:lnTo>
                  <a:pt x="4249" y="192"/>
                </a:lnTo>
                <a:close/>
                <a:moveTo>
                  <a:pt x="4216" y="192"/>
                </a:moveTo>
                <a:lnTo>
                  <a:pt x="4197" y="192"/>
                </a:lnTo>
                <a:lnTo>
                  <a:pt x="4197" y="187"/>
                </a:lnTo>
                <a:lnTo>
                  <a:pt x="4216" y="187"/>
                </a:lnTo>
                <a:lnTo>
                  <a:pt x="4216" y="192"/>
                </a:lnTo>
                <a:close/>
                <a:moveTo>
                  <a:pt x="4182" y="192"/>
                </a:moveTo>
                <a:lnTo>
                  <a:pt x="4163" y="192"/>
                </a:lnTo>
                <a:lnTo>
                  <a:pt x="4163" y="187"/>
                </a:lnTo>
                <a:lnTo>
                  <a:pt x="4182" y="187"/>
                </a:lnTo>
                <a:lnTo>
                  <a:pt x="4182" y="192"/>
                </a:lnTo>
                <a:close/>
                <a:moveTo>
                  <a:pt x="4149" y="192"/>
                </a:moveTo>
                <a:lnTo>
                  <a:pt x="4129" y="192"/>
                </a:lnTo>
                <a:lnTo>
                  <a:pt x="4129" y="187"/>
                </a:lnTo>
                <a:lnTo>
                  <a:pt x="4149" y="187"/>
                </a:lnTo>
                <a:lnTo>
                  <a:pt x="4149" y="192"/>
                </a:lnTo>
                <a:close/>
                <a:moveTo>
                  <a:pt x="4115" y="192"/>
                </a:moveTo>
                <a:lnTo>
                  <a:pt x="4096" y="192"/>
                </a:lnTo>
                <a:lnTo>
                  <a:pt x="4096" y="187"/>
                </a:lnTo>
                <a:lnTo>
                  <a:pt x="4115" y="187"/>
                </a:lnTo>
                <a:lnTo>
                  <a:pt x="4115" y="192"/>
                </a:lnTo>
                <a:close/>
                <a:moveTo>
                  <a:pt x="4081" y="192"/>
                </a:moveTo>
                <a:lnTo>
                  <a:pt x="4062" y="192"/>
                </a:lnTo>
                <a:lnTo>
                  <a:pt x="4062" y="187"/>
                </a:lnTo>
                <a:lnTo>
                  <a:pt x="4081" y="187"/>
                </a:lnTo>
                <a:lnTo>
                  <a:pt x="4081" y="192"/>
                </a:lnTo>
                <a:close/>
                <a:moveTo>
                  <a:pt x="4048" y="192"/>
                </a:moveTo>
                <a:lnTo>
                  <a:pt x="4028" y="192"/>
                </a:lnTo>
                <a:lnTo>
                  <a:pt x="4028" y="187"/>
                </a:lnTo>
                <a:lnTo>
                  <a:pt x="4048" y="187"/>
                </a:lnTo>
                <a:lnTo>
                  <a:pt x="4048" y="192"/>
                </a:lnTo>
                <a:close/>
                <a:moveTo>
                  <a:pt x="4014" y="192"/>
                </a:moveTo>
                <a:lnTo>
                  <a:pt x="3995" y="192"/>
                </a:lnTo>
                <a:lnTo>
                  <a:pt x="3995" y="187"/>
                </a:lnTo>
                <a:lnTo>
                  <a:pt x="4014" y="187"/>
                </a:lnTo>
                <a:lnTo>
                  <a:pt x="4014" y="192"/>
                </a:lnTo>
                <a:close/>
                <a:moveTo>
                  <a:pt x="3980" y="192"/>
                </a:moveTo>
                <a:lnTo>
                  <a:pt x="3961" y="192"/>
                </a:lnTo>
                <a:lnTo>
                  <a:pt x="3961" y="187"/>
                </a:lnTo>
                <a:lnTo>
                  <a:pt x="3980" y="187"/>
                </a:lnTo>
                <a:lnTo>
                  <a:pt x="3980" y="192"/>
                </a:lnTo>
                <a:close/>
                <a:moveTo>
                  <a:pt x="3947" y="192"/>
                </a:moveTo>
                <a:lnTo>
                  <a:pt x="3928" y="192"/>
                </a:lnTo>
                <a:lnTo>
                  <a:pt x="3928" y="187"/>
                </a:lnTo>
                <a:lnTo>
                  <a:pt x="3947" y="187"/>
                </a:lnTo>
                <a:lnTo>
                  <a:pt x="3947" y="192"/>
                </a:lnTo>
                <a:close/>
                <a:moveTo>
                  <a:pt x="3913" y="192"/>
                </a:moveTo>
                <a:lnTo>
                  <a:pt x="3894" y="192"/>
                </a:lnTo>
                <a:lnTo>
                  <a:pt x="3894" y="187"/>
                </a:lnTo>
                <a:lnTo>
                  <a:pt x="3913" y="187"/>
                </a:lnTo>
                <a:lnTo>
                  <a:pt x="3913" y="192"/>
                </a:lnTo>
                <a:close/>
                <a:moveTo>
                  <a:pt x="3880" y="192"/>
                </a:moveTo>
                <a:lnTo>
                  <a:pt x="3860" y="192"/>
                </a:lnTo>
                <a:lnTo>
                  <a:pt x="3860" y="187"/>
                </a:lnTo>
                <a:lnTo>
                  <a:pt x="3880" y="187"/>
                </a:lnTo>
                <a:lnTo>
                  <a:pt x="3880" y="192"/>
                </a:lnTo>
                <a:close/>
                <a:moveTo>
                  <a:pt x="3846" y="192"/>
                </a:moveTo>
                <a:lnTo>
                  <a:pt x="3827" y="192"/>
                </a:lnTo>
                <a:lnTo>
                  <a:pt x="3827" y="187"/>
                </a:lnTo>
                <a:lnTo>
                  <a:pt x="3846" y="187"/>
                </a:lnTo>
                <a:lnTo>
                  <a:pt x="3846" y="192"/>
                </a:lnTo>
                <a:close/>
                <a:moveTo>
                  <a:pt x="3812" y="192"/>
                </a:moveTo>
                <a:lnTo>
                  <a:pt x="3793" y="192"/>
                </a:lnTo>
                <a:lnTo>
                  <a:pt x="3793" y="187"/>
                </a:lnTo>
                <a:lnTo>
                  <a:pt x="3812" y="187"/>
                </a:lnTo>
                <a:lnTo>
                  <a:pt x="3812" y="192"/>
                </a:lnTo>
                <a:close/>
                <a:moveTo>
                  <a:pt x="3778" y="192"/>
                </a:moveTo>
                <a:lnTo>
                  <a:pt x="3759" y="192"/>
                </a:lnTo>
                <a:lnTo>
                  <a:pt x="3759" y="187"/>
                </a:lnTo>
                <a:lnTo>
                  <a:pt x="3778" y="187"/>
                </a:lnTo>
                <a:lnTo>
                  <a:pt x="3778" y="192"/>
                </a:lnTo>
                <a:close/>
                <a:moveTo>
                  <a:pt x="3745" y="192"/>
                </a:moveTo>
                <a:lnTo>
                  <a:pt x="3726" y="192"/>
                </a:lnTo>
                <a:lnTo>
                  <a:pt x="3726" y="187"/>
                </a:lnTo>
                <a:lnTo>
                  <a:pt x="3745" y="187"/>
                </a:lnTo>
                <a:lnTo>
                  <a:pt x="3745" y="192"/>
                </a:lnTo>
                <a:close/>
                <a:moveTo>
                  <a:pt x="3711" y="192"/>
                </a:moveTo>
                <a:lnTo>
                  <a:pt x="3692" y="192"/>
                </a:lnTo>
                <a:lnTo>
                  <a:pt x="3692" y="187"/>
                </a:lnTo>
                <a:lnTo>
                  <a:pt x="3711" y="187"/>
                </a:lnTo>
                <a:lnTo>
                  <a:pt x="3711" y="192"/>
                </a:lnTo>
                <a:close/>
                <a:moveTo>
                  <a:pt x="3678" y="192"/>
                </a:moveTo>
                <a:lnTo>
                  <a:pt x="3658" y="192"/>
                </a:lnTo>
                <a:lnTo>
                  <a:pt x="3658" y="187"/>
                </a:lnTo>
                <a:lnTo>
                  <a:pt x="3678" y="187"/>
                </a:lnTo>
                <a:lnTo>
                  <a:pt x="3678" y="192"/>
                </a:lnTo>
                <a:close/>
                <a:moveTo>
                  <a:pt x="3644" y="192"/>
                </a:moveTo>
                <a:lnTo>
                  <a:pt x="3625" y="192"/>
                </a:lnTo>
                <a:lnTo>
                  <a:pt x="3625" y="187"/>
                </a:lnTo>
                <a:lnTo>
                  <a:pt x="3644" y="187"/>
                </a:lnTo>
                <a:lnTo>
                  <a:pt x="3644" y="192"/>
                </a:lnTo>
                <a:close/>
                <a:moveTo>
                  <a:pt x="3610" y="192"/>
                </a:moveTo>
                <a:lnTo>
                  <a:pt x="3591" y="192"/>
                </a:lnTo>
                <a:lnTo>
                  <a:pt x="3591" y="187"/>
                </a:lnTo>
                <a:lnTo>
                  <a:pt x="3610" y="187"/>
                </a:lnTo>
                <a:lnTo>
                  <a:pt x="3610" y="192"/>
                </a:lnTo>
                <a:close/>
                <a:moveTo>
                  <a:pt x="3577" y="192"/>
                </a:moveTo>
                <a:lnTo>
                  <a:pt x="3558" y="192"/>
                </a:lnTo>
                <a:lnTo>
                  <a:pt x="3558" y="187"/>
                </a:lnTo>
                <a:lnTo>
                  <a:pt x="3577" y="187"/>
                </a:lnTo>
                <a:lnTo>
                  <a:pt x="3577" y="192"/>
                </a:lnTo>
                <a:close/>
                <a:moveTo>
                  <a:pt x="3543" y="192"/>
                </a:moveTo>
                <a:lnTo>
                  <a:pt x="3524" y="192"/>
                </a:lnTo>
                <a:lnTo>
                  <a:pt x="3524" y="187"/>
                </a:lnTo>
                <a:lnTo>
                  <a:pt x="3543" y="187"/>
                </a:lnTo>
                <a:lnTo>
                  <a:pt x="3543" y="192"/>
                </a:lnTo>
                <a:close/>
                <a:moveTo>
                  <a:pt x="3510" y="192"/>
                </a:moveTo>
                <a:lnTo>
                  <a:pt x="3490" y="192"/>
                </a:lnTo>
                <a:lnTo>
                  <a:pt x="3490" y="187"/>
                </a:lnTo>
                <a:lnTo>
                  <a:pt x="3510" y="187"/>
                </a:lnTo>
                <a:lnTo>
                  <a:pt x="3510" y="192"/>
                </a:lnTo>
                <a:close/>
                <a:moveTo>
                  <a:pt x="3476" y="192"/>
                </a:moveTo>
                <a:lnTo>
                  <a:pt x="3457" y="192"/>
                </a:lnTo>
                <a:lnTo>
                  <a:pt x="3457" y="187"/>
                </a:lnTo>
                <a:lnTo>
                  <a:pt x="3476" y="187"/>
                </a:lnTo>
                <a:lnTo>
                  <a:pt x="3476" y="192"/>
                </a:lnTo>
                <a:close/>
                <a:moveTo>
                  <a:pt x="3442" y="192"/>
                </a:moveTo>
                <a:lnTo>
                  <a:pt x="3423" y="192"/>
                </a:lnTo>
                <a:lnTo>
                  <a:pt x="3423" y="187"/>
                </a:lnTo>
                <a:lnTo>
                  <a:pt x="3442" y="187"/>
                </a:lnTo>
                <a:lnTo>
                  <a:pt x="3442" y="192"/>
                </a:lnTo>
                <a:close/>
                <a:moveTo>
                  <a:pt x="3409" y="192"/>
                </a:moveTo>
                <a:lnTo>
                  <a:pt x="3389" y="192"/>
                </a:lnTo>
                <a:lnTo>
                  <a:pt x="3389" y="187"/>
                </a:lnTo>
                <a:lnTo>
                  <a:pt x="3409" y="187"/>
                </a:lnTo>
                <a:lnTo>
                  <a:pt x="3409" y="192"/>
                </a:lnTo>
                <a:close/>
                <a:moveTo>
                  <a:pt x="3375" y="192"/>
                </a:moveTo>
                <a:lnTo>
                  <a:pt x="3356" y="192"/>
                </a:lnTo>
                <a:lnTo>
                  <a:pt x="3356" y="187"/>
                </a:lnTo>
                <a:lnTo>
                  <a:pt x="3375" y="187"/>
                </a:lnTo>
                <a:lnTo>
                  <a:pt x="3375" y="192"/>
                </a:lnTo>
                <a:close/>
                <a:moveTo>
                  <a:pt x="3341" y="192"/>
                </a:moveTo>
                <a:lnTo>
                  <a:pt x="3322" y="192"/>
                </a:lnTo>
                <a:lnTo>
                  <a:pt x="3322" y="187"/>
                </a:lnTo>
                <a:lnTo>
                  <a:pt x="3341" y="187"/>
                </a:lnTo>
                <a:lnTo>
                  <a:pt x="3341" y="192"/>
                </a:lnTo>
                <a:close/>
                <a:moveTo>
                  <a:pt x="3308" y="192"/>
                </a:moveTo>
                <a:lnTo>
                  <a:pt x="3289" y="192"/>
                </a:lnTo>
                <a:lnTo>
                  <a:pt x="3289" y="187"/>
                </a:lnTo>
                <a:lnTo>
                  <a:pt x="3308" y="187"/>
                </a:lnTo>
                <a:lnTo>
                  <a:pt x="3308" y="192"/>
                </a:lnTo>
                <a:close/>
                <a:moveTo>
                  <a:pt x="3274" y="192"/>
                </a:moveTo>
                <a:lnTo>
                  <a:pt x="3255" y="192"/>
                </a:lnTo>
                <a:lnTo>
                  <a:pt x="3255" y="187"/>
                </a:lnTo>
                <a:lnTo>
                  <a:pt x="3274" y="187"/>
                </a:lnTo>
                <a:lnTo>
                  <a:pt x="3274" y="192"/>
                </a:lnTo>
                <a:close/>
                <a:moveTo>
                  <a:pt x="3241" y="192"/>
                </a:moveTo>
                <a:lnTo>
                  <a:pt x="3221" y="192"/>
                </a:lnTo>
                <a:lnTo>
                  <a:pt x="3221" y="187"/>
                </a:lnTo>
                <a:lnTo>
                  <a:pt x="3241" y="187"/>
                </a:lnTo>
                <a:lnTo>
                  <a:pt x="3241" y="192"/>
                </a:lnTo>
                <a:close/>
                <a:moveTo>
                  <a:pt x="3207" y="192"/>
                </a:moveTo>
                <a:lnTo>
                  <a:pt x="3188" y="192"/>
                </a:lnTo>
                <a:lnTo>
                  <a:pt x="3188" y="187"/>
                </a:lnTo>
                <a:lnTo>
                  <a:pt x="3207" y="187"/>
                </a:lnTo>
                <a:lnTo>
                  <a:pt x="3207" y="192"/>
                </a:lnTo>
                <a:close/>
                <a:moveTo>
                  <a:pt x="3173" y="192"/>
                </a:moveTo>
                <a:lnTo>
                  <a:pt x="3154" y="192"/>
                </a:lnTo>
                <a:lnTo>
                  <a:pt x="3154" y="187"/>
                </a:lnTo>
                <a:lnTo>
                  <a:pt x="3173" y="187"/>
                </a:lnTo>
                <a:lnTo>
                  <a:pt x="3173" y="192"/>
                </a:lnTo>
                <a:close/>
                <a:moveTo>
                  <a:pt x="3140" y="192"/>
                </a:moveTo>
                <a:lnTo>
                  <a:pt x="3120" y="192"/>
                </a:lnTo>
                <a:lnTo>
                  <a:pt x="3120" y="187"/>
                </a:lnTo>
                <a:lnTo>
                  <a:pt x="3140" y="187"/>
                </a:lnTo>
                <a:lnTo>
                  <a:pt x="3140" y="192"/>
                </a:lnTo>
                <a:close/>
                <a:moveTo>
                  <a:pt x="3106" y="192"/>
                </a:moveTo>
                <a:lnTo>
                  <a:pt x="3087" y="192"/>
                </a:lnTo>
                <a:lnTo>
                  <a:pt x="3087" y="187"/>
                </a:lnTo>
                <a:lnTo>
                  <a:pt x="3106" y="187"/>
                </a:lnTo>
                <a:lnTo>
                  <a:pt x="3106" y="192"/>
                </a:lnTo>
                <a:close/>
                <a:moveTo>
                  <a:pt x="3072" y="192"/>
                </a:moveTo>
                <a:lnTo>
                  <a:pt x="3053" y="192"/>
                </a:lnTo>
                <a:lnTo>
                  <a:pt x="3053" y="187"/>
                </a:lnTo>
                <a:lnTo>
                  <a:pt x="3072" y="187"/>
                </a:lnTo>
                <a:lnTo>
                  <a:pt x="3072" y="192"/>
                </a:lnTo>
                <a:close/>
                <a:moveTo>
                  <a:pt x="3039" y="192"/>
                </a:moveTo>
                <a:lnTo>
                  <a:pt x="3020" y="192"/>
                </a:lnTo>
                <a:lnTo>
                  <a:pt x="3020" y="187"/>
                </a:lnTo>
                <a:lnTo>
                  <a:pt x="3039" y="187"/>
                </a:lnTo>
                <a:lnTo>
                  <a:pt x="3039" y="192"/>
                </a:lnTo>
                <a:close/>
                <a:moveTo>
                  <a:pt x="3005" y="192"/>
                </a:moveTo>
                <a:lnTo>
                  <a:pt x="2986" y="192"/>
                </a:lnTo>
                <a:lnTo>
                  <a:pt x="2986" y="187"/>
                </a:lnTo>
                <a:lnTo>
                  <a:pt x="3005" y="187"/>
                </a:lnTo>
                <a:lnTo>
                  <a:pt x="3005" y="192"/>
                </a:lnTo>
                <a:close/>
                <a:moveTo>
                  <a:pt x="2972" y="192"/>
                </a:moveTo>
                <a:lnTo>
                  <a:pt x="2952" y="192"/>
                </a:lnTo>
                <a:lnTo>
                  <a:pt x="2952" y="187"/>
                </a:lnTo>
                <a:lnTo>
                  <a:pt x="2972" y="187"/>
                </a:lnTo>
                <a:lnTo>
                  <a:pt x="2972" y="192"/>
                </a:lnTo>
                <a:close/>
                <a:moveTo>
                  <a:pt x="2938" y="192"/>
                </a:moveTo>
                <a:lnTo>
                  <a:pt x="2919" y="192"/>
                </a:lnTo>
                <a:lnTo>
                  <a:pt x="2919" y="187"/>
                </a:lnTo>
                <a:lnTo>
                  <a:pt x="2938" y="187"/>
                </a:lnTo>
                <a:lnTo>
                  <a:pt x="2938" y="192"/>
                </a:lnTo>
                <a:close/>
                <a:moveTo>
                  <a:pt x="2904" y="192"/>
                </a:moveTo>
                <a:lnTo>
                  <a:pt x="2885" y="192"/>
                </a:lnTo>
                <a:lnTo>
                  <a:pt x="2885" y="187"/>
                </a:lnTo>
                <a:lnTo>
                  <a:pt x="2904" y="187"/>
                </a:lnTo>
                <a:lnTo>
                  <a:pt x="2904" y="192"/>
                </a:lnTo>
                <a:close/>
                <a:moveTo>
                  <a:pt x="2870" y="192"/>
                </a:moveTo>
                <a:lnTo>
                  <a:pt x="2851" y="192"/>
                </a:lnTo>
                <a:lnTo>
                  <a:pt x="2851" y="187"/>
                </a:lnTo>
                <a:lnTo>
                  <a:pt x="2870" y="187"/>
                </a:lnTo>
                <a:lnTo>
                  <a:pt x="2870" y="192"/>
                </a:lnTo>
                <a:close/>
                <a:moveTo>
                  <a:pt x="2837" y="192"/>
                </a:moveTo>
                <a:lnTo>
                  <a:pt x="2818" y="192"/>
                </a:lnTo>
                <a:lnTo>
                  <a:pt x="2818" y="187"/>
                </a:lnTo>
                <a:lnTo>
                  <a:pt x="2837" y="187"/>
                </a:lnTo>
                <a:lnTo>
                  <a:pt x="2837" y="192"/>
                </a:lnTo>
                <a:close/>
                <a:moveTo>
                  <a:pt x="2803" y="192"/>
                </a:moveTo>
                <a:lnTo>
                  <a:pt x="2784" y="192"/>
                </a:lnTo>
                <a:lnTo>
                  <a:pt x="2784" y="187"/>
                </a:lnTo>
                <a:lnTo>
                  <a:pt x="2803" y="187"/>
                </a:lnTo>
                <a:lnTo>
                  <a:pt x="2803" y="192"/>
                </a:lnTo>
                <a:close/>
                <a:moveTo>
                  <a:pt x="2770" y="192"/>
                </a:moveTo>
                <a:lnTo>
                  <a:pt x="2750" y="192"/>
                </a:lnTo>
                <a:lnTo>
                  <a:pt x="2750" y="187"/>
                </a:lnTo>
                <a:lnTo>
                  <a:pt x="2770" y="187"/>
                </a:lnTo>
                <a:lnTo>
                  <a:pt x="2770" y="192"/>
                </a:lnTo>
                <a:close/>
                <a:moveTo>
                  <a:pt x="2736" y="192"/>
                </a:moveTo>
                <a:lnTo>
                  <a:pt x="2717" y="192"/>
                </a:lnTo>
                <a:lnTo>
                  <a:pt x="2717" y="187"/>
                </a:lnTo>
                <a:lnTo>
                  <a:pt x="2736" y="187"/>
                </a:lnTo>
                <a:lnTo>
                  <a:pt x="2736" y="192"/>
                </a:lnTo>
                <a:close/>
                <a:moveTo>
                  <a:pt x="2702" y="192"/>
                </a:moveTo>
                <a:lnTo>
                  <a:pt x="2683" y="192"/>
                </a:lnTo>
                <a:lnTo>
                  <a:pt x="2683" y="187"/>
                </a:lnTo>
                <a:lnTo>
                  <a:pt x="2702" y="187"/>
                </a:lnTo>
                <a:lnTo>
                  <a:pt x="2702" y="192"/>
                </a:lnTo>
                <a:close/>
                <a:moveTo>
                  <a:pt x="2669" y="192"/>
                </a:moveTo>
                <a:lnTo>
                  <a:pt x="2650" y="192"/>
                </a:lnTo>
                <a:lnTo>
                  <a:pt x="2650" y="187"/>
                </a:lnTo>
                <a:lnTo>
                  <a:pt x="2669" y="187"/>
                </a:lnTo>
                <a:lnTo>
                  <a:pt x="2669" y="192"/>
                </a:lnTo>
                <a:close/>
                <a:moveTo>
                  <a:pt x="2635" y="192"/>
                </a:moveTo>
                <a:lnTo>
                  <a:pt x="2616" y="192"/>
                </a:lnTo>
                <a:lnTo>
                  <a:pt x="2616" y="187"/>
                </a:lnTo>
                <a:lnTo>
                  <a:pt x="2635" y="187"/>
                </a:lnTo>
                <a:lnTo>
                  <a:pt x="2635" y="192"/>
                </a:lnTo>
                <a:close/>
                <a:moveTo>
                  <a:pt x="2601" y="192"/>
                </a:moveTo>
                <a:lnTo>
                  <a:pt x="2582" y="192"/>
                </a:lnTo>
                <a:lnTo>
                  <a:pt x="2582" y="187"/>
                </a:lnTo>
                <a:lnTo>
                  <a:pt x="2601" y="187"/>
                </a:lnTo>
                <a:lnTo>
                  <a:pt x="2601" y="192"/>
                </a:lnTo>
                <a:close/>
                <a:moveTo>
                  <a:pt x="2568" y="192"/>
                </a:moveTo>
                <a:lnTo>
                  <a:pt x="2549" y="192"/>
                </a:lnTo>
                <a:lnTo>
                  <a:pt x="2549" y="187"/>
                </a:lnTo>
                <a:lnTo>
                  <a:pt x="2568" y="187"/>
                </a:lnTo>
                <a:lnTo>
                  <a:pt x="2568" y="192"/>
                </a:lnTo>
                <a:close/>
                <a:moveTo>
                  <a:pt x="2534" y="192"/>
                </a:moveTo>
                <a:lnTo>
                  <a:pt x="2515" y="192"/>
                </a:lnTo>
                <a:lnTo>
                  <a:pt x="2515" y="187"/>
                </a:lnTo>
                <a:lnTo>
                  <a:pt x="2534" y="187"/>
                </a:lnTo>
                <a:lnTo>
                  <a:pt x="2534" y="192"/>
                </a:lnTo>
                <a:close/>
                <a:moveTo>
                  <a:pt x="2501" y="192"/>
                </a:moveTo>
                <a:lnTo>
                  <a:pt x="2481" y="192"/>
                </a:lnTo>
                <a:lnTo>
                  <a:pt x="2481" y="187"/>
                </a:lnTo>
                <a:lnTo>
                  <a:pt x="2501" y="187"/>
                </a:lnTo>
                <a:lnTo>
                  <a:pt x="2501" y="192"/>
                </a:lnTo>
                <a:close/>
                <a:moveTo>
                  <a:pt x="2467" y="192"/>
                </a:moveTo>
                <a:lnTo>
                  <a:pt x="2448" y="192"/>
                </a:lnTo>
                <a:lnTo>
                  <a:pt x="2448" y="187"/>
                </a:lnTo>
                <a:lnTo>
                  <a:pt x="2467" y="187"/>
                </a:lnTo>
                <a:lnTo>
                  <a:pt x="2467" y="192"/>
                </a:lnTo>
                <a:close/>
                <a:moveTo>
                  <a:pt x="2433" y="192"/>
                </a:moveTo>
                <a:lnTo>
                  <a:pt x="2414" y="192"/>
                </a:lnTo>
                <a:lnTo>
                  <a:pt x="2414" y="187"/>
                </a:lnTo>
                <a:lnTo>
                  <a:pt x="2433" y="187"/>
                </a:lnTo>
                <a:lnTo>
                  <a:pt x="2433" y="192"/>
                </a:lnTo>
                <a:close/>
                <a:moveTo>
                  <a:pt x="2400" y="192"/>
                </a:moveTo>
                <a:lnTo>
                  <a:pt x="2381" y="192"/>
                </a:lnTo>
                <a:lnTo>
                  <a:pt x="2381" y="187"/>
                </a:lnTo>
                <a:lnTo>
                  <a:pt x="2400" y="187"/>
                </a:lnTo>
                <a:lnTo>
                  <a:pt x="2400" y="192"/>
                </a:lnTo>
                <a:close/>
                <a:moveTo>
                  <a:pt x="2366" y="192"/>
                </a:moveTo>
                <a:lnTo>
                  <a:pt x="2347" y="192"/>
                </a:lnTo>
                <a:lnTo>
                  <a:pt x="2347" y="187"/>
                </a:lnTo>
                <a:lnTo>
                  <a:pt x="2366" y="187"/>
                </a:lnTo>
                <a:lnTo>
                  <a:pt x="2366" y="192"/>
                </a:lnTo>
                <a:close/>
                <a:moveTo>
                  <a:pt x="2333" y="192"/>
                </a:moveTo>
                <a:lnTo>
                  <a:pt x="2313" y="192"/>
                </a:lnTo>
                <a:lnTo>
                  <a:pt x="2313" y="187"/>
                </a:lnTo>
                <a:lnTo>
                  <a:pt x="2333" y="187"/>
                </a:lnTo>
                <a:lnTo>
                  <a:pt x="2333" y="192"/>
                </a:lnTo>
                <a:close/>
                <a:moveTo>
                  <a:pt x="2299" y="192"/>
                </a:moveTo>
                <a:lnTo>
                  <a:pt x="2279" y="192"/>
                </a:lnTo>
                <a:lnTo>
                  <a:pt x="2279" y="187"/>
                </a:lnTo>
                <a:lnTo>
                  <a:pt x="2299" y="187"/>
                </a:lnTo>
                <a:lnTo>
                  <a:pt x="2299" y="192"/>
                </a:lnTo>
                <a:close/>
                <a:moveTo>
                  <a:pt x="2265" y="192"/>
                </a:moveTo>
                <a:lnTo>
                  <a:pt x="2246" y="192"/>
                </a:lnTo>
                <a:lnTo>
                  <a:pt x="2246" y="187"/>
                </a:lnTo>
                <a:lnTo>
                  <a:pt x="2265" y="187"/>
                </a:lnTo>
                <a:lnTo>
                  <a:pt x="2265" y="192"/>
                </a:lnTo>
                <a:close/>
                <a:moveTo>
                  <a:pt x="2231" y="192"/>
                </a:moveTo>
                <a:lnTo>
                  <a:pt x="2212" y="192"/>
                </a:lnTo>
                <a:lnTo>
                  <a:pt x="2212" y="187"/>
                </a:lnTo>
                <a:lnTo>
                  <a:pt x="2231" y="187"/>
                </a:lnTo>
                <a:lnTo>
                  <a:pt x="2231" y="192"/>
                </a:lnTo>
                <a:close/>
                <a:moveTo>
                  <a:pt x="2198" y="192"/>
                </a:moveTo>
                <a:lnTo>
                  <a:pt x="2179" y="192"/>
                </a:lnTo>
                <a:lnTo>
                  <a:pt x="2179" y="187"/>
                </a:lnTo>
                <a:lnTo>
                  <a:pt x="2198" y="187"/>
                </a:lnTo>
                <a:lnTo>
                  <a:pt x="2198" y="192"/>
                </a:lnTo>
                <a:close/>
                <a:moveTo>
                  <a:pt x="2164" y="192"/>
                </a:moveTo>
                <a:lnTo>
                  <a:pt x="2145" y="192"/>
                </a:lnTo>
                <a:lnTo>
                  <a:pt x="2145" y="187"/>
                </a:lnTo>
                <a:lnTo>
                  <a:pt x="2164" y="187"/>
                </a:lnTo>
                <a:lnTo>
                  <a:pt x="2164" y="192"/>
                </a:lnTo>
                <a:close/>
                <a:moveTo>
                  <a:pt x="2131" y="192"/>
                </a:moveTo>
                <a:lnTo>
                  <a:pt x="2111" y="192"/>
                </a:lnTo>
                <a:lnTo>
                  <a:pt x="2111" y="187"/>
                </a:lnTo>
                <a:lnTo>
                  <a:pt x="2131" y="187"/>
                </a:lnTo>
                <a:lnTo>
                  <a:pt x="2131" y="192"/>
                </a:lnTo>
                <a:close/>
                <a:moveTo>
                  <a:pt x="2097" y="192"/>
                </a:moveTo>
                <a:lnTo>
                  <a:pt x="2078" y="192"/>
                </a:lnTo>
                <a:lnTo>
                  <a:pt x="2078" y="187"/>
                </a:lnTo>
                <a:lnTo>
                  <a:pt x="2097" y="187"/>
                </a:lnTo>
                <a:lnTo>
                  <a:pt x="2097" y="192"/>
                </a:lnTo>
                <a:close/>
                <a:moveTo>
                  <a:pt x="2063" y="192"/>
                </a:moveTo>
                <a:lnTo>
                  <a:pt x="2044" y="192"/>
                </a:lnTo>
                <a:lnTo>
                  <a:pt x="2044" y="187"/>
                </a:lnTo>
                <a:lnTo>
                  <a:pt x="2063" y="187"/>
                </a:lnTo>
                <a:lnTo>
                  <a:pt x="2063" y="192"/>
                </a:lnTo>
                <a:close/>
                <a:moveTo>
                  <a:pt x="2030" y="192"/>
                </a:moveTo>
                <a:lnTo>
                  <a:pt x="2010" y="192"/>
                </a:lnTo>
                <a:lnTo>
                  <a:pt x="2010" y="187"/>
                </a:lnTo>
                <a:lnTo>
                  <a:pt x="2030" y="187"/>
                </a:lnTo>
                <a:lnTo>
                  <a:pt x="2030" y="192"/>
                </a:lnTo>
                <a:close/>
                <a:moveTo>
                  <a:pt x="1996" y="192"/>
                </a:moveTo>
                <a:lnTo>
                  <a:pt x="1977" y="192"/>
                </a:lnTo>
                <a:lnTo>
                  <a:pt x="1977" y="187"/>
                </a:lnTo>
                <a:lnTo>
                  <a:pt x="1996" y="187"/>
                </a:lnTo>
                <a:lnTo>
                  <a:pt x="1996" y="192"/>
                </a:lnTo>
                <a:close/>
                <a:moveTo>
                  <a:pt x="1962" y="192"/>
                </a:moveTo>
                <a:lnTo>
                  <a:pt x="1943" y="192"/>
                </a:lnTo>
                <a:lnTo>
                  <a:pt x="1943" y="187"/>
                </a:lnTo>
                <a:lnTo>
                  <a:pt x="1962" y="187"/>
                </a:lnTo>
                <a:lnTo>
                  <a:pt x="1962" y="192"/>
                </a:lnTo>
                <a:close/>
                <a:moveTo>
                  <a:pt x="1929" y="192"/>
                </a:moveTo>
                <a:lnTo>
                  <a:pt x="1910" y="192"/>
                </a:lnTo>
                <a:lnTo>
                  <a:pt x="1910" y="187"/>
                </a:lnTo>
                <a:lnTo>
                  <a:pt x="1929" y="187"/>
                </a:lnTo>
                <a:lnTo>
                  <a:pt x="1929" y="192"/>
                </a:lnTo>
                <a:close/>
                <a:moveTo>
                  <a:pt x="1895" y="192"/>
                </a:moveTo>
                <a:lnTo>
                  <a:pt x="1876" y="192"/>
                </a:lnTo>
                <a:lnTo>
                  <a:pt x="1876" y="187"/>
                </a:lnTo>
                <a:lnTo>
                  <a:pt x="1895" y="187"/>
                </a:lnTo>
                <a:lnTo>
                  <a:pt x="1895" y="192"/>
                </a:lnTo>
                <a:close/>
                <a:moveTo>
                  <a:pt x="1862" y="192"/>
                </a:moveTo>
                <a:lnTo>
                  <a:pt x="1842" y="192"/>
                </a:lnTo>
                <a:lnTo>
                  <a:pt x="1842" y="187"/>
                </a:lnTo>
                <a:lnTo>
                  <a:pt x="1862" y="187"/>
                </a:lnTo>
                <a:lnTo>
                  <a:pt x="1862" y="192"/>
                </a:lnTo>
                <a:close/>
                <a:moveTo>
                  <a:pt x="1828" y="192"/>
                </a:moveTo>
                <a:lnTo>
                  <a:pt x="1809" y="192"/>
                </a:lnTo>
                <a:lnTo>
                  <a:pt x="1809" y="187"/>
                </a:lnTo>
                <a:lnTo>
                  <a:pt x="1828" y="187"/>
                </a:lnTo>
                <a:lnTo>
                  <a:pt x="1828" y="192"/>
                </a:lnTo>
                <a:close/>
                <a:moveTo>
                  <a:pt x="1794" y="192"/>
                </a:moveTo>
                <a:lnTo>
                  <a:pt x="1775" y="192"/>
                </a:lnTo>
                <a:lnTo>
                  <a:pt x="1775" y="187"/>
                </a:lnTo>
                <a:lnTo>
                  <a:pt x="1794" y="187"/>
                </a:lnTo>
                <a:lnTo>
                  <a:pt x="1794" y="192"/>
                </a:lnTo>
                <a:close/>
                <a:moveTo>
                  <a:pt x="1761" y="192"/>
                </a:moveTo>
                <a:lnTo>
                  <a:pt x="1742" y="192"/>
                </a:lnTo>
                <a:lnTo>
                  <a:pt x="1742" y="187"/>
                </a:lnTo>
                <a:lnTo>
                  <a:pt x="1761" y="187"/>
                </a:lnTo>
                <a:lnTo>
                  <a:pt x="1761" y="192"/>
                </a:lnTo>
                <a:close/>
                <a:moveTo>
                  <a:pt x="1727" y="192"/>
                </a:moveTo>
                <a:lnTo>
                  <a:pt x="1708" y="192"/>
                </a:lnTo>
                <a:lnTo>
                  <a:pt x="1708" y="187"/>
                </a:lnTo>
                <a:lnTo>
                  <a:pt x="1727" y="187"/>
                </a:lnTo>
                <a:lnTo>
                  <a:pt x="1727" y="192"/>
                </a:lnTo>
                <a:close/>
                <a:moveTo>
                  <a:pt x="1693" y="192"/>
                </a:moveTo>
                <a:lnTo>
                  <a:pt x="1674" y="192"/>
                </a:lnTo>
                <a:lnTo>
                  <a:pt x="1674" y="187"/>
                </a:lnTo>
                <a:lnTo>
                  <a:pt x="1693" y="187"/>
                </a:lnTo>
                <a:lnTo>
                  <a:pt x="1693" y="192"/>
                </a:lnTo>
                <a:close/>
                <a:moveTo>
                  <a:pt x="1660" y="192"/>
                </a:moveTo>
                <a:lnTo>
                  <a:pt x="1640" y="192"/>
                </a:lnTo>
                <a:lnTo>
                  <a:pt x="1640" y="187"/>
                </a:lnTo>
                <a:lnTo>
                  <a:pt x="1660" y="187"/>
                </a:lnTo>
                <a:lnTo>
                  <a:pt x="1660" y="192"/>
                </a:lnTo>
                <a:close/>
                <a:moveTo>
                  <a:pt x="1626" y="192"/>
                </a:moveTo>
                <a:lnTo>
                  <a:pt x="1607" y="192"/>
                </a:lnTo>
                <a:lnTo>
                  <a:pt x="1607" y="187"/>
                </a:lnTo>
                <a:lnTo>
                  <a:pt x="1626" y="187"/>
                </a:lnTo>
                <a:lnTo>
                  <a:pt x="1626" y="192"/>
                </a:lnTo>
                <a:close/>
                <a:moveTo>
                  <a:pt x="1592" y="192"/>
                </a:moveTo>
                <a:lnTo>
                  <a:pt x="1573" y="192"/>
                </a:lnTo>
                <a:lnTo>
                  <a:pt x="1573" y="187"/>
                </a:lnTo>
                <a:lnTo>
                  <a:pt x="1592" y="187"/>
                </a:lnTo>
                <a:lnTo>
                  <a:pt x="1592" y="192"/>
                </a:lnTo>
                <a:close/>
                <a:moveTo>
                  <a:pt x="1559" y="192"/>
                </a:moveTo>
                <a:lnTo>
                  <a:pt x="1540" y="192"/>
                </a:lnTo>
                <a:lnTo>
                  <a:pt x="1540" y="187"/>
                </a:lnTo>
                <a:lnTo>
                  <a:pt x="1559" y="187"/>
                </a:lnTo>
                <a:lnTo>
                  <a:pt x="1559" y="192"/>
                </a:lnTo>
                <a:close/>
                <a:moveTo>
                  <a:pt x="1525" y="192"/>
                </a:moveTo>
                <a:lnTo>
                  <a:pt x="1506" y="192"/>
                </a:lnTo>
                <a:lnTo>
                  <a:pt x="1506" y="187"/>
                </a:lnTo>
                <a:lnTo>
                  <a:pt x="1525" y="187"/>
                </a:lnTo>
                <a:lnTo>
                  <a:pt x="1525" y="192"/>
                </a:lnTo>
                <a:close/>
                <a:moveTo>
                  <a:pt x="1492" y="192"/>
                </a:moveTo>
                <a:lnTo>
                  <a:pt x="1473" y="192"/>
                </a:lnTo>
                <a:lnTo>
                  <a:pt x="1473" y="187"/>
                </a:lnTo>
                <a:lnTo>
                  <a:pt x="1492" y="187"/>
                </a:lnTo>
                <a:lnTo>
                  <a:pt x="1492" y="192"/>
                </a:lnTo>
                <a:close/>
                <a:moveTo>
                  <a:pt x="1458" y="192"/>
                </a:moveTo>
                <a:lnTo>
                  <a:pt x="1439" y="192"/>
                </a:lnTo>
                <a:lnTo>
                  <a:pt x="1439" y="187"/>
                </a:lnTo>
                <a:lnTo>
                  <a:pt x="1458" y="187"/>
                </a:lnTo>
                <a:lnTo>
                  <a:pt x="1458" y="192"/>
                </a:lnTo>
                <a:close/>
                <a:moveTo>
                  <a:pt x="1424" y="192"/>
                </a:moveTo>
                <a:lnTo>
                  <a:pt x="1405" y="192"/>
                </a:lnTo>
                <a:lnTo>
                  <a:pt x="1405" y="187"/>
                </a:lnTo>
                <a:lnTo>
                  <a:pt x="1424" y="187"/>
                </a:lnTo>
                <a:lnTo>
                  <a:pt x="1424" y="192"/>
                </a:lnTo>
                <a:close/>
                <a:moveTo>
                  <a:pt x="1391" y="192"/>
                </a:moveTo>
                <a:lnTo>
                  <a:pt x="1371" y="192"/>
                </a:lnTo>
                <a:lnTo>
                  <a:pt x="1371" y="187"/>
                </a:lnTo>
                <a:lnTo>
                  <a:pt x="1391" y="187"/>
                </a:lnTo>
                <a:lnTo>
                  <a:pt x="1391" y="192"/>
                </a:lnTo>
                <a:close/>
                <a:moveTo>
                  <a:pt x="1357" y="192"/>
                </a:moveTo>
                <a:lnTo>
                  <a:pt x="1338" y="192"/>
                </a:lnTo>
                <a:lnTo>
                  <a:pt x="1338" y="187"/>
                </a:lnTo>
                <a:lnTo>
                  <a:pt x="1357" y="187"/>
                </a:lnTo>
                <a:lnTo>
                  <a:pt x="1357" y="192"/>
                </a:lnTo>
                <a:close/>
                <a:moveTo>
                  <a:pt x="1323" y="192"/>
                </a:moveTo>
                <a:lnTo>
                  <a:pt x="1304" y="192"/>
                </a:lnTo>
                <a:lnTo>
                  <a:pt x="1304" y="187"/>
                </a:lnTo>
                <a:lnTo>
                  <a:pt x="1323" y="187"/>
                </a:lnTo>
                <a:lnTo>
                  <a:pt x="1323" y="192"/>
                </a:lnTo>
                <a:close/>
                <a:moveTo>
                  <a:pt x="1290" y="192"/>
                </a:moveTo>
                <a:lnTo>
                  <a:pt x="1271" y="192"/>
                </a:lnTo>
                <a:lnTo>
                  <a:pt x="1271" y="187"/>
                </a:lnTo>
                <a:lnTo>
                  <a:pt x="1290" y="187"/>
                </a:lnTo>
                <a:lnTo>
                  <a:pt x="1290" y="192"/>
                </a:lnTo>
                <a:close/>
                <a:moveTo>
                  <a:pt x="1256" y="192"/>
                </a:moveTo>
                <a:lnTo>
                  <a:pt x="1237" y="192"/>
                </a:lnTo>
                <a:lnTo>
                  <a:pt x="1237" y="187"/>
                </a:lnTo>
                <a:lnTo>
                  <a:pt x="1256" y="187"/>
                </a:lnTo>
                <a:lnTo>
                  <a:pt x="1256" y="192"/>
                </a:lnTo>
                <a:close/>
                <a:moveTo>
                  <a:pt x="1223" y="192"/>
                </a:moveTo>
                <a:lnTo>
                  <a:pt x="1203" y="192"/>
                </a:lnTo>
                <a:lnTo>
                  <a:pt x="1203" y="187"/>
                </a:lnTo>
                <a:lnTo>
                  <a:pt x="1223" y="187"/>
                </a:lnTo>
                <a:lnTo>
                  <a:pt x="1223" y="192"/>
                </a:lnTo>
                <a:close/>
                <a:moveTo>
                  <a:pt x="1189" y="192"/>
                </a:moveTo>
                <a:lnTo>
                  <a:pt x="1170" y="192"/>
                </a:lnTo>
                <a:lnTo>
                  <a:pt x="1170" y="187"/>
                </a:lnTo>
                <a:lnTo>
                  <a:pt x="1189" y="187"/>
                </a:lnTo>
                <a:lnTo>
                  <a:pt x="1189" y="192"/>
                </a:lnTo>
                <a:close/>
                <a:moveTo>
                  <a:pt x="1155" y="192"/>
                </a:moveTo>
                <a:lnTo>
                  <a:pt x="1136" y="192"/>
                </a:lnTo>
                <a:lnTo>
                  <a:pt x="1136" y="187"/>
                </a:lnTo>
                <a:lnTo>
                  <a:pt x="1155" y="187"/>
                </a:lnTo>
                <a:lnTo>
                  <a:pt x="1155" y="192"/>
                </a:lnTo>
                <a:close/>
                <a:moveTo>
                  <a:pt x="1122" y="192"/>
                </a:moveTo>
                <a:lnTo>
                  <a:pt x="1102" y="192"/>
                </a:lnTo>
                <a:lnTo>
                  <a:pt x="1102" y="187"/>
                </a:lnTo>
                <a:lnTo>
                  <a:pt x="1122" y="187"/>
                </a:lnTo>
                <a:lnTo>
                  <a:pt x="1122" y="192"/>
                </a:lnTo>
                <a:close/>
                <a:moveTo>
                  <a:pt x="1088" y="192"/>
                </a:moveTo>
                <a:lnTo>
                  <a:pt x="1069" y="192"/>
                </a:lnTo>
                <a:lnTo>
                  <a:pt x="1069" y="187"/>
                </a:lnTo>
                <a:lnTo>
                  <a:pt x="1088" y="187"/>
                </a:lnTo>
                <a:lnTo>
                  <a:pt x="1088" y="192"/>
                </a:lnTo>
                <a:close/>
                <a:moveTo>
                  <a:pt x="1054" y="192"/>
                </a:moveTo>
                <a:lnTo>
                  <a:pt x="1035" y="192"/>
                </a:lnTo>
                <a:lnTo>
                  <a:pt x="1035" y="187"/>
                </a:lnTo>
                <a:lnTo>
                  <a:pt x="1054" y="187"/>
                </a:lnTo>
                <a:lnTo>
                  <a:pt x="1054" y="192"/>
                </a:lnTo>
                <a:close/>
                <a:moveTo>
                  <a:pt x="1021" y="192"/>
                </a:moveTo>
                <a:lnTo>
                  <a:pt x="1002" y="192"/>
                </a:lnTo>
                <a:lnTo>
                  <a:pt x="1002" y="187"/>
                </a:lnTo>
                <a:lnTo>
                  <a:pt x="1021" y="187"/>
                </a:lnTo>
                <a:lnTo>
                  <a:pt x="1021" y="192"/>
                </a:lnTo>
                <a:close/>
                <a:moveTo>
                  <a:pt x="987" y="192"/>
                </a:moveTo>
                <a:lnTo>
                  <a:pt x="968" y="192"/>
                </a:lnTo>
                <a:lnTo>
                  <a:pt x="968" y="187"/>
                </a:lnTo>
                <a:lnTo>
                  <a:pt x="987" y="187"/>
                </a:lnTo>
                <a:lnTo>
                  <a:pt x="987" y="192"/>
                </a:lnTo>
                <a:close/>
                <a:moveTo>
                  <a:pt x="954" y="192"/>
                </a:moveTo>
                <a:lnTo>
                  <a:pt x="934" y="192"/>
                </a:lnTo>
                <a:lnTo>
                  <a:pt x="934" y="187"/>
                </a:lnTo>
                <a:lnTo>
                  <a:pt x="954" y="187"/>
                </a:lnTo>
                <a:lnTo>
                  <a:pt x="954" y="192"/>
                </a:lnTo>
                <a:close/>
                <a:moveTo>
                  <a:pt x="920" y="192"/>
                </a:moveTo>
                <a:lnTo>
                  <a:pt x="901" y="192"/>
                </a:lnTo>
                <a:lnTo>
                  <a:pt x="901" y="187"/>
                </a:lnTo>
                <a:lnTo>
                  <a:pt x="920" y="187"/>
                </a:lnTo>
                <a:lnTo>
                  <a:pt x="920" y="192"/>
                </a:lnTo>
                <a:close/>
                <a:moveTo>
                  <a:pt x="886" y="192"/>
                </a:moveTo>
                <a:lnTo>
                  <a:pt x="867" y="192"/>
                </a:lnTo>
                <a:lnTo>
                  <a:pt x="867" y="187"/>
                </a:lnTo>
                <a:lnTo>
                  <a:pt x="886" y="187"/>
                </a:lnTo>
                <a:lnTo>
                  <a:pt x="886" y="192"/>
                </a:lnTo>
                <a:close/>
                <a:moveTo>
                  <a:pt x="853" y="192"/>
                </a:moveTo>
                <a:lnTo>
                  <a:pt x="834" y="192"/>
                </a:lnTo>
                <a:lnTo>
                  <a:pt x="834" y="187"/>
                </a:lnTo>
                <a:lnTo>
                  <a:pt x="853" y="187"/>
                </a:lnTo>
                <a:lnTo>
                  <a:pt x="853" y="192"/>
                </a:lnTo>
                <a:close/>
                <a:moveTo>
                  <a:pt x="819" y="192"/>
                </a:moveTo>
                <a:lnTo>
                  <a:pt x="800" y="192"/>
                </a:lnTo>
                <a:lnTo>
                  <a:pt x="800" y="187"/>
                </a:lnTo>
                <a:lnTo>
                  <a:pt x="819" y="187"/>
                </a:lnTo>
                <a:lnTo>
                  <a:pt x="819" y="192"/>
                </a:lnTo>
                <a:close/>
                <a:moveTo>
                  <a:pt x="785" y="192"/>
                </a:moveTo>
                <a:lnTo>
                  <a:pt x="766" y="192"/>
                </a:lnTo>
                <a:lnTo>
                  <a:pt x="766" y="187"/>
                </a:lnTo>
                <a:lnTo>
                  <a:pt x="785" y="187"/>
                </a:lnTo>
                <a:lnTo>
                  <a:pt x="785" y="192"/>
                </a:lnTo>
                <a:close/>
                <a:moveTo>
                  <a:pt x="752" y="192"/>
                </a:moveTo>
                <a:lnTo>
                  <a:pt x="732" y="192"/>
                </a:lnTo>
                <a:lnTo>
                  <a:pt x="732" y="187"/>
                </a:lnTo>
                <a:lnTo>
                  <a:pt x="752" y="187"/>
                </a:lnTo>
                <a:lnTo>
                  <a:pt x="752" y="192"/>
                </a:lnTo>
                <a:close/>
                <a:moveTo>
                  <a:pt x="718" y="192"/>
                </a:moveTo>
                <a:lnTo>
                  <a:pt x="699" y="192"/>
                </a:lnTo>
                <a:lnTo>
                  <a:pt x="699" y="187"/>
                </a:lnTo>
                <a:lnTo>
                  <a:pt x="718" y="187"/>
                </a:lnTo>
                <a:lnTo>
                  <a:pt x="718" y="192"/>
                </a:lnTo>
                <a:close/>
                <a:moveTo>
                  <a:pt x="684" y="192"/>
                </a:moveTo>
                <a:lnTo>
                  <a:pt x="665" y="192"/>
                </a:lnTo>
                <a:lnTo>
                  <a:pt x="665" y="187"/>
                </a:lnTo>
                <a:lnTo>
                  <a:pt x="684" y="187"/>
                </a:lnTo>
                <a:lnTo>
                  <a:pt x="684" y="192"/>
                </a:lnTo>
                <a:close/>
                <a:moveTo>
                  <a:pt x="651" y="192"/>
                </a:moveTo>
                <a:lnTo>
                  <a:pt x="632" y="192"/>
                </a:lnTo>
                <a:lnTo>
                  <a:pt x="632" y="187"/>
                </a:lnTo>
                <a:lnTo>
                  <a:pt x="651" y="187"/>
                </a:lnTo>
                <a:lnTo>
                  <a:pt x="651" y="192"/>
                </a:lnTo>
                <a:close/>
                <a:moveTo>
                  <a:pt x="617" y="192"/>
                </a:moveTo>
                <a:lnTo>
                  <a:pt x="598" y="192"/>
                </a:lnTo>
                <a:lnTo>
                  <a:pt x="598" y="187"/>
                </a:lnTo>
                <a:lnTo>
                  <a:pt x="617" y="187"/>
                </a:lnTo>
                <a:lnTo>
                  <a:pt x="617" y="192"/>
                </a:lnTo>
                <a:close/>
                <a:moveTo>
                  <a:pt x="584" y="192"/>
                </a:moveTo>
                <a:lnTo>
                  <a:pt x="564" y="192"/>
                </a:lnTo>
                <a:lnTo>
                  <a:pt x="564" y="187"/>
                </a:lnTo>
                <a:lnTo>
                  <a:pt x="584" y="187"/>
                </a:lnTo>
                <a:lnTo>
                  <a:pt x="584" y="192"/>
                </a:lnTo>
                <a:close/>
                <a:moveTo>
                  <a:pt x="550" y="192"/>
                </a:moveTo>
                <a:lnTo>
                  <a:pt x="531" y="192"/>
                </a:lnTo>
                <a:lnTo>
                  <a:pt x="531" y="187"/>
                </a:lnTo>
                <a:lnTo>
                  <a:pt x="550" y="187"/>
                </a:lnTo>
                <a:lnTo>
                  <a:pt x="550" y="192"/>
                </a:lnTo>
                <a:close/>
                <a:moveTo>
                  <a:pt x="516" y="192"/>
                </a:moveTo>
                <a:lnTo>
                  <a:pt x="497" y="192"/>
                </a:lnTo>
                <a:lnTo>
                  <a:pt x="497" y="187"/>
                </a:lnTo>
                <a:lnTo>
                  <a:pt x="516" y="187"/>
                </a:lnTo>
                <a:lnTo>
                  <a:pt x="516" y="192"/>
                </a:lnTo>
                <a:close/>
                <a:moveTo>
                  <a:pt x="483" y="192"/>
                </a:moveTo>
                <a:lnTo>
                  <a:pt x="463" y="192"/>
                </a:lnTo>
                <a:lnTo>
                  <a:pt x="463" y="187"/>
                </a:lnTo>
                <a:lnTo>
                  <a:pt x="483" y="187"/>
                </a:lnTo>
                <a:lnTo>
                  <a:pt x="483" y="192"/>
                </a:lnTo>
                <a:close/>
                <a:moveTo>
                  <a:pt x="449" y="192"/>
                </a:moveTo>
                <a:lnTo>
                  <a:pt x="430" y="192"/>
                </a:lnTo>
                <a:lnTo>
                  <a:pt x="430" y="187"/>
                </a:lnTo>
                <a:lnTo>
                  <a:pt x="449" y="187"/>
                </a:lnTo>
                <a:lnTo>
                  <a:pt x="449" y="192"/>
                </a:lnTo>
                <a:close/>
                <a:moveTo>
                  <a:pt x="415" y="192"/>
                </a:moveTo>
                <a:lnTo>
                  <a:pt x="396" y="192"/>
                </a:lnTo>
                <a:lnTo>
                  <a:pt x="396" y="187"/>
                </a:lnTo>
                <a:lnTo>
                  <a:pt x="415" y="187"/>
                </a:lnTo>
                <a:lnTo>
                  <a:pt x="415" y="192"/>
                </a:lnTo>
                <a:close/>
                <a:moveTo>
                  <a:pt x="382" y="192"/>
                </a:moveTo>
                <a:lnTo>
                  <a:pt x="363" y="192"/>
                </a:lnTo>
                <a:lnTo>
                  <a:pt x="363" y="187"/>
                </a:lnTo>
                <a:lnTo>
                  <a:pt x="382" y="187"/>
                </a:lnTo>
                <a:lnTo>
                  <a:pt x="382" y="192"/>
                </a:lnTo>
                <a:close/>
                <a:moveTo>
                  <a:pt x="348" y="192"/>
                </a:moveTo>
                <a:lnTo>
                  <a:pt x="329" y="192"/>
                </a:lnTo>
                <a:lnTo>
                  <a:pt x="329" y="187"/>
                </a:lnTo>
                <a:lnTo>
                  <a:pt x="348" y="187"/>
                </a:lnTo>
                <a:lnTo>
                  <a:pt x="348" y="192"/>
                </a:lnTo>
                <a:close/>
                <a:moveTo>
                  <a:pt x="315" y="192"/>
                </a:moveTo>
                <a:lnTo>
                  <a:pt x="295" y="192"/>
                </a:lnTo>
                <a:lnTo>
                  <a:pt x="295" y="187"/>
                </a:lnTo>
                <a:lnTo>
                  <a:pt x="315" y="187"/>
                </a:lnTo>
                <a:lnTo>
                  <a:pt x="315" y="192"/>
                </a:lnTo>
                <a:close/>
                <a:moveTo>
                  <a:pt x="281" y="192"/>
                </a:moveTo>
                <a:lnTo>
                  <a:pt x="262" y="192"/>
                </a:lnTo>
                <a:lnTo>
                  <a:pt x="262" y="187"/>
                </a:lnTo>
                <a:lnTo>
                  <a:pt x="281" y="187"/>
                </a:lnTo>
                <a:lnTo>
                  <a:pt x="281" y="192"/>
                </a:lnTo>
                <a:close/>
                <a:moveTo>
                  <a:pt x="247" y="192"/>
                </a:moveTo>
                <a:lnTo>
                  <a:pt x="228" y="192"/>
                </a:lnTo>
                <a:lnTo>
                  <a:pt x="228" y="187"/>
                </a:lnTo>
                <a:lnTo>
                  <a:pt x="247" y="187"/>
                </a:lnTo>
                <a:lnTo>
                  <a:pt x="247" y="192"/>
                </a:lnTo>
                <a:close/>
                <a:moveTo>
                  <a:pt x="213" y="192"/>
                </a:moveTo>
                <a:lnTo>
                  <a:pt x="194" y="192"/>
                </a:lnTo>
                <a:lnTo>
                  <a:pt x="194" y="187"/>
                </a:lnTo>
                <a:lnTo>
                  <a:pt x="213" y="187"/>
                </a:lnTo>
                <a:lnTo>
                  <a:pt x="213" y="192"/>
                </a:lnTo>
                <a:close/>
                <a:moveTo>
                  <a:pt x="180" y="192"/>
                </a:moveTo>
                <a:lnTo>
                  <a:pt x="161" y="192"/>
                </a:lnTo>
                <a:lnTo>
                  <a:pt x="161" y="187"/>
                </a:lnTo>
                <a:lnTo>
                  <a:pt x="180" y="187"/>
                </a:lnTo>
                <a:lnTo>
                  <a:pt x="180" y="192"/>
                </a:lnTo>
                <a:close/>
                <a:moveTo>
                  <a:pt x="146" y="192"/>
                </a:moveTo>
                <a:lnTo>
                  <a:pt x="127" y="192"/>
                </a:lnTo>
                <a:lnTo>
                  <a:pt x="127" y="187"/>
                </a:lnTo>
                <a:lnTo>
                  <a:pt x="146" y="187"/>
                </a:lnTo>
                <a:lnTo>
                  <a:pt x="146" y="192"/>
                </a:lnTo>
                <a:close/>
                <a:moveTo>
                  <a:pt x="113" y="192"/>
                </a:moveTo>
                <a:lnTo>
                  <a:pt x="93" y="192"/>
                </a:lnTo>
                <a:lnTo>
                  <a:pt x="93" y="187"/>
                </a:lnTo>
                <a:lnTo>
                  <a:pt x="113" y="187"/>
                </a:lnTo>
                <a:lnTo>
                  <a:pt x="113" y="192"/>
                </a:lnTo>
                <a:close/>
                <a:moveTo>
                  <a:pt x="79" y="192"/>
                </a:moveTo>
                <a:lnTo>
                  <a:pt x="60" y="192"/>
                </a:lnTo>
                <a:lnTo>
                  <a:pt x="60" y="187"/>
                </a:lnTo>
                <a:lnTo>
                  <a:pt x="79" y="187"/>
                </a:lnTo>
                <a:lnTo>
                  <a:pt x="79" y="192"/>
                </a:lnTo>
                <a:close/>
                <a:moveTo>
                  <a:pt x="45" y="192"/>
                </a:moveTo>
                <a:lnTo>
                  <a:pt x="26" y="192"/>
                </a:lnTo>
                <a:lnTo>
                  <a:pt x="26" y="187"/>
                </a:lnTo>
                <a:lnTo>
                  <a:pt x="45" y="187"/>
                </a:lnTo>
                <a:lnTo>
                  <a:pt x="45" y="192"/>
                </a:lnTo>
                <a:close/>
                <a:moveTo>
                  <a:pt x="12" y="192"/>
                </a:moveTo>
                <a:lnTo>
                  <a:pt x="3" y="192"/>
                </a:lnTo>
                <a:lnTo>
                  <a:pt x="3" y="187"/>
                </a:lnTo>
                <a:lnTo>
                  <a:pt x="12" y="187"/>
                </a:lnTo>
                <a:lnTo>
                  <a:pt x="12" y="192"/>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2" name="矩形 60"/>
          <p:cNvSpPr>
            <a:spLocks noChangeArrowheads="1"/>
          </p:cNvSpPr>
          <p:nvPr/>
        </p:nvSpPr>
        <p:spPr bwMode="auto">
          <a:xfrm>
            <a:off x="381000" y="1816100"/>
            <a:ext cx="508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报表统计</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63" name="图片 6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341438" y="1768475"/>
            <a:ext cx="5502275" cy="25876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64" name="图片 62"/>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341438" y="1768475"/>
            <a:ext cx="5502275" cy="25876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65" name="图片 6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327150" y="1752600"/>
            <a:ext cx="5500688" cy="25876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66" name="图片 6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327150" y="1752600"/>
            <a:ext cx="5500688" cy="25876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67" name="矩形 65"/>
          <p:cNvSpPr>
            <a:spLocks noChangeArrowheads="1"/>
          </p:cNvSpPr>
          <p:nvPr/>
        </p:nvSpPr>
        <p:spPr bwMode="auto">
          <a:xfrm>
            <a:off x="1338263" y="1763713"/>
            <a:ext cx="5486400" cy="244475"/>
          </a:xfrm>
          <a:prstGeom prst="rect">
            <a:avLst/>
          </a:prstGeom>
          <a:solidFill>
            <a:srgbClr xmlns:mc="http://schemas.openxmlformats.org/markup-compatibility/2006" xmlns:a14="http://schemas.microsoft.com/office/drawing/2010/main" val="FFC0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8" name="矩形 66"/>
          <p:cNvSpPr>
            <a:spLocks noChangeArrowheads="1"/>
          </p:cNvSpPr>
          <p:nvPr/>
        </p:nvSpPr>
        <p:spPr bwMode="auto">
          <a:xfrm>
            <a:off x="3738563" y="182880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供销业务统计</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9" name="矩形 67"/>
          <p:cNvSpPr>
            <a:spLocks noChangeArrowheads="1"/>
          </p:cNvSpPr>
          <p:nvPr/>
        </p:nvSpPr>
        <p:spPr bwMode="auto">
          <a:xfrm>
            <a:off x="2957513" y="1522413"/>
            <a:ext cx="1651000" cy="19843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供销业务综合管理系统</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0" name="任意多边形 68"/>
          <p:cNvSpPr>
            <a:spLocks noEditPoints="1"/>
          </p:cNvSpPr>
          <p:nvPr/>
        </p:nvSpPr>
        <p:spPr bwMode="auto">
          <a:xfrm>
            <a:off x="2374900" y="2068513"/>
            <a:ext cx="982663" cy="1776412"/>
          </a:xfrm>
          <a:custGeom>
            <a:avLst/>
            <a:gdLst>
              <a:gd name="T0" fmla="*/ 4 w 619"/>
              <a:gd name="T1" fmla="*/ 1083 h 1119"/>
              <a:gd name="T2" fmla="*/ 4 w 619"/>
              <a:gd name="T3" fmla="*/ 996 h 1119"/>
              <a:gd name="T4" fmla="*/ 0 w 619"/>
              <a:gd name="T5" fmla="*/ 929 h 1119"/>
              <a:gd name="T6" fmla="*/ 0 w 619"/>
              <a:gd name="T7" fmla="*/ 881 h 1119"/>
              <a:gd name="T8" fmla="*/ 0 w 619"/>
              <a:gd name="T9" fmla="*/ 847 h 1119"/>
              <a:gd name="T10" fmla="*/ 4 w 619"/>
              <a:gd name="T11" fmla="*/ 780 h 1119"/>
              <a:gd name="T12" fmla="*/ 4 w 619"/>
              <a:gd name="T13" fmla="*/ 693 h 1119"/>
              <a:gd name="T14" fmla="*/ 0 w 619"/>
              <a:gd name="T15" fmla="*/ 626 h 1119"/>
              <a:gd name="T16" fmla="*/ 0 w 619"/>
              <a:gd name="T17" fmla="*/ 578 h 1119"/>
              <a:gd name="T18" fmla="*/ 0 w 619"/>
              <a:gd name="T19" fmla="*/ 545 h 1119"/>
              <a:gd name="T20" fmla="*/ 4 w 619"/>
              <a:gd name="T21" fmla="*/ 477 h 1119"/>
              <a:gd name="T22" fmla="*/ 4 w 619"/>
              <a:gd name="T23" fmla="*/ 391 h 1119"/>
              <a:gd name="T24" fmla="*/ 0 w 619"/>
              <a:gd name="T25" fmla="*/ 324 h 1119"/>
              <a:gd name="T26" fmla="*/ 0 w 619"/>
              <a:gd name="T27" fmla="*/ 276 h 1119"/>
              <a:gd name="T28" fmla="*/ 0 w 619"/>
              <a:gd name="T29" fmla="*/ 242 h 1119"/>
              <a:gd name="T30" fmla="*/ 4 w 619"/>
              <a:gd name="T31" fmla="*/ 174 h 1119"/>
              <a:gd name="T32" fmla="*/ 4 w 619"/>
              <a:gd name="T33" fmla="*/ 88 h 1119"/>
              <a:gd name="T34" fmla="*/ 0 w 619"/>
              <a:gd name="T35" fmla="*/ 21 h 1119"/>
              <a:gd name="T36" fmla="*/ 4 w 619"/>
              <a:gd name="T37" fmla="*/ 3 h 1119"/>
              <a:gd name="T38" fmla="*/ 85 w 619"/>
              <a:gd name="T39" fmla="*/ 0 h 1119"/>
              <a:gd name="T40" fmla="*/ 133 w 619"/>
              <a:gd name="T41" fmla="*/ 0 h 1119"/>
              <a:gd name="T42" fmla="*/ 167 w 619"/>
              <a:gd name="T43" fmla="*/ 0 h 1119"/>
              <a:gd name="T44" fmla="*/ 234 w 619"/>
              <a:gd name="T45" fmla="*/ 5 h 1119"/>
              <a:gd name="T46" fmla="*/ 320 w 619"/>
              <a:gd name="T47" fmla="*/ 5 h 1119"/>
              <a:gd name="T48" fmla="*/ 387 w 619"/>
              <a:gd name="T49" fmla="*/ 0 h 1119"/>
              <a:gd name="T50" fmla="*/ 436 w 619"/>
              <a:gd name="T51" fmla="*/ 0 h 1119"/>
              <a:gd name="T52" fmla="*/ 469 w 619"/>
              <a:gd name="T53" fmla="*/ 0 h 1119"/>
              <a:gd name="T54" fmla="*/ 536 w 619"/>
              <a:gd name="T55" fmla="*/ 5 h 1119"/>
              <a:gd name="T56" fmla="*/ 619 w 619"/>
              <a:gd name="T57" fmla="*/ 9 h 1119"/>
              <a:gd name="T58" fmla="*/ 614 w 619"/>
              <a:gd name="T59" fmla="*/ 24 h 1119"/>
              <a:gd name="T60" fmla="*/ 614 w 619"/>
              <a:gd name="T61" fmla="*/ 110 h 1119"/>
              <a:gd name="T62" fmla="*/ 619 w 619"/>
              <a:gd name="T63" fmla="*/ 177 h 1119"/>
              <a:gd name="T64" fmla="*/ 619 w 619"/>
              <a:gd name="T65" fmla="*/ 225 h 1119"/>
              <a:gd name="T66" fmla="*/ 619 w 619"/>
              <a:gd name="T67" fmla="*/ 259 h 1119"/>
              <a:gd name="T68" fmla="*/ 614 w 619"/>
              <a:gd name="T69" fmla="*/ 326 h 1119"/>
              <a:gd name="T70" fmla="*/ 614 w 619"/>
              <a:gd name="T71" fmla="*/ 413 h 1119"/>
              <a:gd name="T72" fmla="*/ 619 w 619"/>
              <a:gd name="T73" fmla="*/ 480 h 1119"/>
              <a:gd name="T74" fmla="*/ 619 w 619"/>
              <a:gd name="T75" fmla="*/ 528 h 1119"/>
              <a:gd name="T76" fmla="*/ 619 w 619"/>
              <a:gd name="T77" fmla="*/ 562 h 1119"/>
              <a:gd name="T78" fmla="*/ 614 w 619"/>
              <a:gd name="T79" fmla="*/ 629 h 1119"/>
              <a:gd name="T80" fmla="*/ 614 w 619"/>
              <a:gd name="T81" fmla="*/ 716 h 1119"/>
              <a:gd name="T82" fmla="*/ 619 w 619"/>
              <a:gd name="T83" fmla="*/ 783 h 1119"/>
              <a:gd name="T84" fmla="*/ 619 w 619"/>
              <a:gd name="T85" fmla="*/ 831 h 1119"/>
              <a:gd name="T86" fmla="*/ 619 w 619"/>
              <a:gd name="T87" fmla="*/ 864 h 1119"/>
              <a:gd name="T88" fmla="*/ 614 w 619"/>
              <a:gd name="T89" fmla="*/ 932 h 1119"/>
              <a:gd name="T90" fmla="*/ 614 w 619"/>
              <a:gd name="T91" fmla="*/ 1018 h 1119"/>
              <a:gd name="T92" fmla="*/ 619 w 619"/>
              <a:gd name="T93" fmla="*/ 1086 h 1119"/>
              <a:gd name="T94" fmla="*/ 614 w 619"/>
              <a:gd name="T95" fmla="*/ 1116 h 1119"/>
              <a:gd name="T96" fmla="*/ 546 w 619"/>
              <a:gd name="T97" fmla="*/ 1119 h 1119"/>
              <a:gd name="T98" fmla="*/ 498 w 619"/>
              <a:gd name="T99" fmla="*/ 1119 h 1119"/>
              <a:gd name="T100" fmla="*/ 464 w 619"/>
              <a:gd name="T101" fmla="*/ 1119 h 1119"/>
              <a:gd name="T102" fmla="*/ 397 w 619"/>
              <a:gd name="T103" fmla="*/ 1114 h 1119"/>
              <a:gd name="T104" fmla="*/ 311 w 619"/>
              <a:gd name="T105" fmla="*/ 1114 h 1119"/>
              <a:gd name="T106" fmla="*/ 244 w 619"/>
              <a:gd name="T107" fmla="*/ 1119 h 1119"/>
              <a:gd name="T108" fmla="*/ 196 w 619"/>
              <a:gd name="T109" fmla="*/ 1119 h 1119"/>
              <a:gd name="T110" fmla="*/ 162 w 619"/>
              <a:gd name="T111" fmla="*/ 1119 h 1119"/>
              <a:gd name="T112" fmla="*/ 95 w 619"/>
              <a:gd name="T113" fmla="*/ 1114 h 1119"/>
              <a:gd name="T114" fmla="*/ 8 w 619"/>
              <a:gd name="T115" fmla="*/ 1114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9" h="1119">
                <a:moveTo>
                  <a:pt x="0" y="1116"/>
                </a:moveTo>
                <a:lnTo>
                  <a:pt x="0" y="1097"/>
                </a:lnTo>
                <a:lnTo>
                  <a:pt x="4" y="1097"/>
                </a:lnTo>
                <a:lnTo>
                  <a:pt x="4" y="1116"/>
                </a:lnTo>
                <a:lnTo>
                  <a:pt x="0" y="1116"/>
                </a:lnTo>
                <a:close/>
                <a:moveTo>
                  <a:pt x="0" y="1083"/>
                </a:moveTo>
                <a:lnTo>
                  <a:pt x="0" y="1063"/>
                </a:lnTo>
                <a:lnTo>
                  <a:pt x="4" y="1063"/>
                </a:lnTo>
                <a:lnTo>
                  <a:pt x="4" y="1083"/>
                </a:lnTo>
                <a:lnTo>
                  <a:pt x="0" y="1083"/>
                </a:lnTo>
                <a:close/>
                <a:moveTo>
                  <a:pt x="0" y="1049"/>
                </a:moveTo>
                <a:lnTo>
                  <a:pt x="0" y="1030"/>
                </a:lnTo>
                <a:lnTo>
                  <a:pt x="4" y="1030"/>
                </a:lnTo>
                <a:lnTo>
                  <a:pt x="4" y="1049"/>
                </a:lnTo>
                <a:lnTo>
                  <a:pt x="0" y="1049"/>
                </a:lnTo>
                <a:close/>
                <a:moveTo>
                  <a:pt x="0" y="1015"/>
                </a:moveTo>
                <a:lnTo>
                  <a:pt x="0" y="996"/>
                </a:lnTo>
                <a:lnTo>
                  <a:pt x="4" y="996"/>
                </a:lnTo>
                <a:lnTo>
                  <a:pt x="4" y="1015"/>
                </a:lnTo>
                <a:lnTo>
                  <a:pt x="0" y="1015"/>
                </a:lnTo>
                <a:close/>
                <a:moveTo>
                  <a:pt x="0" y="982"/>
                </a:moveTo>
                <a:lnTo>
                  <a:pt x="0" y="963"/>
                </a:lnTo>
                <a:lnTo>
                  <a:pt x="4" y="963"/>
                </a:lnTo>
                <a:lnTo>
                  <a:pt x="4" y="982"/>
                </a:lnTo>
                <a:lnTo>
                  <a:pt x="0" y="982"/>
                </a:lnTo>
                <a:close/>
                <a:moveTo>
                  <a:pt x="0" y="948"/>
                </a:moveTo>
                <a:lnTo>
                  <a:pt x="0" y="929"/>
                </a:lnTo>
                <a:lnTo>
                  <a:pt x="4" y="929"/>
                </a:lnTo>
                <a:lnTo>
                  <a:pt x="4" y="948"/>
                </a:lnTo>
                <a:lnTo>
                  <a:pt x="0" y="948"/>
                </a:lnTo>
                <a:close/>
                <a:moveTo>
                  <a:pt x="0" y="915"/>
                </a:moveTo>
                <a:lnTo>
                  <a:pt x="0" y="895"/>
                </a:lnTo>
                <a:lnTo>
                  <a:pt x="4" y="895"/>
                </a:lnTo>
                <a:lnTo>
                  <a:pt x="4" y="915"/>
                </a:lnTo>
                <a:lnTo>
                  <a:pt x="0" y="915"/>
                </a:lnTo>
                <a:close/>
                <a:moveTo>
                  <a:pt x="0" y="881"/>
                </a:moveTo>
                <a:lnTo>
                  <a:pt x="0" y="862"/>
                </a:lnTo>
                <a:lnTo>
                  <a:pt x="4" y="862"/>
                </a:lnTo>
                <a:lnTo>
                  <a:pt x="4" y="881"/>
                </a:lnTo>
                <a:lnTo>
                  <a:pt x="0" y="881"/>
                </a:lnTo>
                <a:close/>
                <a:moveTo>
                  <a:pt x="0" y="847"/>
                </a:moveTo>
                <a:lnTo>
                  <a:pt x="0" y="828"/>
                </a:lnTo>
                <a:lnTo>
                  <a:pt x="4" y="828"/>
                </a:lnTo>
                <a:lnTo>
                  <a:pt x="4" y="847"/>
                </a:lnTo>
                <a:lnTo>
                  <a:pt x="0" y="847"/>
                </a:lnTo>
                <a:close/>
                <a:moveTo>
                  <a:pt x="0" y="813"/>
                </a:moveTo>
                <a:lnTo>
                  <a:pt x="0" y="794"/>
                </a:lnTo>
                <a:lnTo>
                  <a:pt x="4" y="794"/>
                </a:lnTo>
                <a:lnTo>
                  <a:pt x="4" y="813"/>
                </a:lnTo>
                <a:lnTo>
                  <a:pt x="0" y="813"/>
                </a:lnTo>
                <a:close/>
                <a:moveTo>
                  <a:pt x="0" y="780"/>
                </a:moveTo>
                <a:lnTo>
                  <a:pt x="0" y="761"/>
                </a:lnTo>
                <a:lnTo>
                  <a:pt x="4" y="761"/>
                </a:lnTo>
                <a:lnTo>
                  <a:pt x="4" y="780"/>
                </a:lnTo>
                <a:lnTo>
                  <a:pt x="0" y="780"/>
                </a:lnTo>
                <a:close/>
                <a:moveTo>
                  <a:pt x="0" y="746"/>
                </a:moveTo>
                <a:lnTo>
                  <a:pt x="0" y="727"/>
                </a:lnTo>
                <a:lnTo>
                  <a:pt x="4" y="727"/>
                </a:lnTo>
                <a:lnTo>
                  <a:pt x="4" y="746"/>
                </a:lnTo>
                <a:lnTo>
                  <a:pt x="0" y="746"/>
                </a:lnTo>
                <a:close/>
                <a:moveTo>
                  <a:pt x="0" y="713"/>
                </a:moveTo>
                <a:lnTo>
                  <a:pt x="0" y="693"/>
                </a:lnTo>
                <a:lnTo>
                  <a:pt x="4" y="693"/>
                </a:lnTo>
                <a:lnTo>
                  <a:pt x="4" y="713"/>
                </a:lnTo>
                <a:lnTo>
                  <a:pt x="0" y="713"/>
                </a:lnTo>
                <a:close/>
                <a:moveTo>
                  <a:pt x="0" y="679"/>
                </a:moveTo>
                <a:lnTo>
                  <a:pt x="0" y="660"/>
                </a:lnTo>
                <a:lnTo>
                  <a:pt x="4" y="660"/>
                </a:lnTo>
                <a:lnTo>
                  <a:pt x="4" y="679"/>
                </a:lnTo>
                <a:lnTo>
                  <a:pt x="0" y="679"/>
                </a:lnTo>
                <a:close/>
                <a:moveTo>
                  <a:pt x="0" y="645"/>
                </a:moveTo>
                <a:lnTo>
                  <a:pt x="0" y="626"/>
                </a:lnTo>
                <a:lnTo>
                  <a:pt x="4" y="626"/>
                </a:lnTo>
                <a:lnTo>
                  <a:pt x="4" y="645"/>
                </a:lnTo>
                <a:lnTo>
                  <a:pt x="0" y="645"/>
                </a:lnTo>
                <a:close/>
                <a:moveTo>
                  <a:pt x="0" y="612"/>
                </a:moveTo>
                <a:lnTo>
                  <a:pt x="0" y="593"/>
                </a:lnTo>
                <a:lnTo>
                  <a:pt x="4" y="593"/>
                </a:lnTo>
                <a:lnTo>
                  <a:pt x="4" y="612"/>
                </a:lnTo>
                <a:lnTo>
                  <a:pt x="0" y="612"/>
                </a:lnTo>
                <a:close/>
                <a:moveTo>
                  <a:pt x="0" y="578"/>
                </a:moveTo>
                <a:lnTo>
                  <a:pt x="0" y="559"/>
                </a:lnTo>
                <a:lnTo>
                  <a:pt x="4" y="559"/>
                </a:lnTo>
                <a:lnTo>
                  <a:pt x="4" y="578"/>
                </a:lnTo>
                <a:lnTo>
                  <a:pt x="0" y="578"/>
                </a:lnTo>
                <a:close/>
                <a:moveTo>
                  <a:pt x="0" y="545"/>
                </a:moveTo>
                <a:lnTo>
                  <a:pt x="0" y="525"/>
                </a:lnTo>
                <a:lnTo>
                  <a:pt x="4" y="525"/>
                </a:lnTo>
                <a:lnTo>
                  <a:pt x="4" y="545"/>
                </a:lnTo>
                <a:lnTo>
                  <a:pt x="0" y="545"/>
                </a:lnTo>
                <a:close/>
                <a:moveTo>
                  <a:pt x="0" y="511"/>
                </a:moveTo>
                <a:lnTo>
                  <a:pt x="0" y="492"/>
                </a:lnTo>
                <a:lnTo>
                  <a:pt x="4" y="492"/>
                </a:lnTo>
                <a:lnTo>
                  <a:pt x="4" y="511"/>
                </a:lnTo>
                <a:lnTo>
                  <a:pt x="0" y="511"/>
                </a:lnTo>
                <a:close/>
                <a:moveTo>
                  <a:pt x="0" y="477"/>
                </a:moveTo>
                <a:lnTo>
                  <a:pt x="0" y="458"/>
                </a:lnTo>
                <a:lnTo>
                  <a:pt x="4" y="458"/>
                </a:lnTo>
                <a:lnTo>
                  <a:pt x="4" y="477"/>
                </a:lnTo>
                <a:lnTo>
                  <a:pt x="0" y="477"/>
                </a:lnTo>
                <a:close/>
                <a:moveTo>
                  <a:pt x="0" y="444"/>
                </a:moveTo>
                <a:lnTo>
                  <a:pt x="0" y="424"/>
                </a:lnTo>
                <a:lnTo>
                  <a:pt x="4" y="424"/>
                </a:lnTo>
                <a:lnTo>
                  <a:pt x="4" y="444"/>
                </a:lnTo>
                <a:lnTo>
                  <a:pt x="0" y="444"/>
                </a:lnTo>
                <a:close/>
                <a:moveTo>
                  <a:pt x="0" y="410"/>
                </a:moveTo>
                <a:lnTo>
                  <a:pt x="0" y="391"/>
                </a:lnTo>
                <a:lnTo>
                  <a:pt x="4" y="391"/>
                </a:lnTo>
                <a:lnTo>
                  <a:pt x="4" y="410"/>
                </a:lnTo>
                <a:lnTo>
                  <a:pt x="0" y="410"/>
                </a:lnTo>
                <a:close/>
                <a:moveTo>
                  <a:pt x="0" y="376"/>
                </a:moveTo>
                <a:lnTo>
                  <a:pt x="0" y="357"/>
                </a:lnTo>
                <a:lnTo>
                  <a:pt x="4" y="357"/>
                </a:lnTo>
                <a:lnTo>
                  <a:pt x="4" y="376"/>
                </a:lnTo>
                <a:lnTo>
                  <a:pt x="0" y="376"/>
                </a:lnTo>
                <a:close/>
                <a:moveTo>
                  <a:pt x="0" y="343"/>
                </a:moveTo>
                <a:lnTo>
                  <a:pt x="0" y="324"/>
                </a:lnTo>
                <a:lnTo>
                  <a:pt x="4" y="324"/>
                </a:lnTo>
                <a:lnTo>
                  <a:pt x="4" y="343"/>
                </a:lnTo>
                <a:lnTo>
                  <a:pt x="0" y="343"/>
                </a:lnTo>
                <a:close/>
                <a:moveTo>
                  <a:pt x="0" y="309"/>
                </a:moveTo>
                <a:lnTo>
                  <a:pt x="0" y="290"/>
                </a:lnTo>
                <a:lnTo>
                  <a:pt x="4" y="290"/>
                </a:lnTo>
                <a:lnTo>
                  <a:pt x="4" y="309"/>
                </a:lnTo>
                <a:lnTo>
                  <a:pt x="0" y="309"/>
                </a:lnTo>
                <a:close/>
                <a:moveTo>
                  <a:pt x="0" y="276"/>
                </a:moveTo>
                <a:lnTo>
                  <a:pt x="0" y="256"/>
                </a:lnTo>
                <a:lnTo>
                  <a:pt x="4" y="256"/>
                </a:lnTo>
                <a:lnTo>
                  <a:pt x="4" y="276"/>
                </a:lnTo>
                <a:lnTo>
                  <a:pt x="0" y="276"/>
                </a:lnTo>
                <a:close/>
                <a:moveTo>
                  <a:pt x="0" y="242"/>
                </a:moveTo>
                <a:lnTo>
                  <a:pt x="0" y="222"/>
                </a:lnTo>
                <a:lnTo>
                  <a:pt x="4" y="222"/>
                </a:lnTo>
                <a:lnTo>
                  <a:pt x="4" y="242"/>
                </a:lnTo>
                <a:lnTo>
                  <a:pt x="0" y="242"/>
                </a:lnTo>
                <a:close/>
                <a:moveTo>
                  <a:pt x="0" y="208"/>
                </a:moveTo>
                <a:lnTo>
                  <a:pt x="0" y="189"/>
                </a:lnTo>
                <a:lnTo>
                  <a:pt x="4" y="189"/>
                </a:lnTo>
                <a:lnTo>
                  <a:pt x="4" y="208"/>
                </a:lnTo>
                <a:lnTo>
                  <a:pt x="0" y="208"/>
                </a:lnTo>
                <a:close/>
                <a:moveTo>
                  <a:pt x="0" y="174"/>
                </a:moveTo>
                <a:lnTo>
                  <a:pt x="0" y="155"/>
                </a:lnTo>
                <a:lnTo>
                  <a:pt x="4" y="155"/>
                </a:lnTo>
                <a:lnTo>
                  <a:pt x="4" y="174"/>
                </a:lnTo>
                <a:lnTo>
                  <a:pt x="0" y="174"/>
                </a:lnTo>
                <a:close/>
                <a:moveTo>
                  <a:pt x="0" y="141"/>
                </a:moveTo>
                <a:lnTo>
                  <a:pt x="0" y="122"/>
                </a:lnTo>
                <a:lnTo>
                  <a:pt x="4" y="122"/>
                </a:lnTo>
                <a:lnTo>
                  <a:pt x="4" y="141"/>
                </a:lnTo>
                <a:lnTo>
                  <a:pt x="0" y="141"/>
                </a:lnTo>
                <a:close/>
                <a:moveTo>
                  <a:pt x="0" y="107"/>
                </a:moveTo>
                <a:lnTo>
                  <a:pt x="0" y="88"/>
                </a:lnTo>
                <a:lnTo>
                  <a:pt x="4" y="88"/>
                </a:lnTo>
                <a:lnTo>
                  <a:pt x="4" y="107"/>
                </a:lnTo>
                <a:lnTo>
                  <a:pt x="0" y="107"/>
                </a:lnTo>
                <a:close/>
                <a:moveTo>
                  <a:pt x="0" y="74"/>
                </a:moveTo>
                <a:lnTo>
                  <a:pt x="0" y="54"/>
                </a:lnTo>
                <a:lnTo>
                  <a:pt x="4" y="54"/>
                </a:lnTo>
                <a:lnTo>
                  <a:pt x="4" y="74"/>
                </a:lnTo>
                <a:lnTo>
                  <a:pt x="0" y="74"/>
                </a:lnTo>
                <a:close/>
                <a:moveTo>
                  <a:pt x="0" y="40"/>
                </a:moveTo>
                <a:lnTo>
                  <a:pt x="0" y="21"/>
                </a:lnTo>
                <a:lnTo>
                  <a:pt x="4" y="21"/>
                </a:lnTo>
                <a:lnTo>
                  <a:pt x="4" y="40"/>
                </a:lnTo>
                <a:lnTo>
                  <a:pt x="0" y="40"/>
                </a:lnTo>
                <a:close/>
                <a:moveTo>
                  <a:pt x="0" y="6"/>
                </a:moveTo>
                <a:lnTo>
                  <a:pt x="0" y="0"/>
                </a:lnTo>
                <a:lnTo>
                  <a:pt x="18" y="0"/>
                </a:lnTo>
                <a:lnTo>
                  <a:pt x="18" y="5"/>
                </a:lnTo>
                <a:lnTo>
                  <a:pt x="2" y="5"/>
                </a:lnTo>
                <a:lnTo>
                  <a:pt x="4" y="3"/>
                </a:lnTo>
                <a:lnTo>
                  <a:pt x="4" y="6"/>
                </a:lnTo>
                <a:lnTo>
                  <a:pt x="0" y="6"/>
                </a:lnTo>
                <a:close/>
                <a:moveTo>
                  <a:pt x="32" y="0"/>
                </a:moveTo>
                <a:lnTo>
                  <a:pt x="51" y="0"/>
                </a:lnTo>
                <a:lnTo>
                  <a:pt x="51" y="5"/>
                </a:lnTo>
                <a:lnTo>
                  <a:pt x="32" y="5"/>
                </a:lnTo>
                <a:lnTo>
                  <a:pt x="32" y="0"/>
                </a:lnTo>
                <a:close/>
                <a:moveTo>
                  <a:pt x="66" y="0"/>
                </a:moveTo>
                <a:lnTo>
                  <a:pt x="85" y="0"/>
                </a:lnTo>
                <a:lnTo>
                  <a:pt x="85" y="5"/>
                </a:lnTo>
                <a:lnTo>
                  <a:pt x="66" y="5"/>
                </a:lnTo>
                <a:lnTo>
                  <a:pt x="66" y="0"/>
                </a:lnTo>
                <a:close/>
                <a:moveTo>
                  <a:pt x="99" y="0"/>
                </a:moveTo>
                <a:lnTo>
                  <a:pt x="119" y="0"/>
                </a:lnTo>
                <a:lnTo>
                  <a:pt x="119" y="5"/>
                </a:lnTo>
                <a:lnTo>
                  <a:pt x="99" y="5"/>
                </a:lnTo>
                <a:lnTo>
                  <a:pt x="99" y="0"/>
                </a:lnTo>
                <a:close/>
                <a:moveTo>
                  <a:pt x="133" y="0"/>
                </a:moveTo>
                <a:lnTo>
                  <a:pt x="152" y="0"/>
                </a:lnTo>
                <a:lnTo>
                  <a:pt x="152" y="5"/>
                </a:lnTo>
                <a:lnTo>
                  <a:pt x="133" y="5"/>
                </a:lnTo>
                <a:lnTo>
                  <a:pt x="133" y="0"/>
                </a:lnTo>
                <a:close/>
                <a:moveTo>
                  <a:pt x="167" y="0"/>
                </a:moveTo>
                <a:lnTo>
                  <a:pt x="186" y="0"/>
                </a:lnTo>
                <a:lnTo>
                  <a:pt x="186" y="5"/>
                </a:lnTo>
                <a:lnTo>
                  <a:pt x="167" y="5"/>
                </a:lnTo>
                <a:lnTo>
                  <a:pt x="167" y="0"/>
                </a:lnTo>
                <a:close/>
                <a:moveTo>
                  <a:pt x="200" y="0"/>
                </a:moveTo>
                <a:lnTo>
                  <a:pt x="219" y="0"/>
                </a:lnTo>
                <a:lnTo>
                  <a:pt x="219" y="5"/>
                </a:lnTo>
                <a:lnTo>
                  <a:pt x="200" y="5"/>
                </a:lnTo>
                <a:lnTo>
                  <a:pt x="200" y="0"/>
                </a:lnTo>
                <a:close/>
                <a:moveTo>
                  <a:pt x="234" y="0"/>
                </a:moveTo>
                <a:lnTo>
                  <a:pt x="253" y="0"/>
                </a:lnTo>
                <a:lnTo>
                  <a:pt x="253" y="5"/>
                </a:lnTo>
                <a:lnTo>
                  <a:pt x="234" y="5"/>
                </a:lnTo>
                <a:lnTo>
                  <a:pt x="234" y="0"/>
                </a:lnTo>
                <a:close/>
                <a:moveTo>
                  <a:pt x="267" y="0"/>
                </a:moveTo>
                <a:lnTo>
                  <a:pt x="287" y="0"/>
                </a:lnTo>
                <a:lnTo>
                  <a:pt x="287" y="5"/>
                </a:lnTo>
                <a:lnTo>
                  <a:pt x="267" y="5"/>
                </a:lnTo>
                <a:lnTo>
                  <a:pt x="267" y="0"/>
                </a:lnTo>
                <a:close/>
                <a:moveTo>
                  <a:pt x="301" y="0"/>
                </a:moveTo>
                <a:lnTo>
                  <a:pt x="320" y="0"/>
                </a:lnTo>
                <a:lnTo>
                  <a:pt x="320" y="5"/>
                </a:lnTo>
                <a:lnTo>
                  <a:pt x="301" y="5"/>
                </a:lnTo>
                <a:lnTo>
                  <a:pt x="301" y="0"/>
                </a:lnTo>
                <a:close/>
                <a:moveTo>
                  <a:pt x="335" y="0"/>
                </a:moveTo>
                <a:lnTo>
                  <a:pt x="354" y="0"/>
                </a:lnTo>
                <a:lnTo>
                  <a:pt x="354" y="5"/>
                </a:lnTo>
                <a:lnTo>
                  <a:pt x="335" y="5"/>
                </a:lnTo>
                <a:lnTo>
                  <a:pt x="335" y="0"/>
                </a:lnTo>
                <a:close/>
                <a:moveTo>
                  <a:pt x="368" y="0"/>
                </a:moveTo>
                <a:lnTo>
                  <a:pt x="387" y="0"/>
                </a:lnTo>
                <a:lnTo>
                  <a:pt x="387" y="5"/>
                </a:lnTo>
                <a:lnTo>
                  <a:pt x="368" y="5"/>
                </a:lnTo>
                <a:lnTo>
                  <a:pt x="368" y="0"/>
                </a:lnTo>
                <a:close/>
                <a:moveTo>
                  <a:pt x="402" y="0"/>
                </a:moveTo>
                <a:lnTo>
                  <a:pt x="421" y="0"/>
                </a:lnTo>
                <a:lnTo>
                  <a:pt x="421" y="5"/>
                </a:lnTo>
                <a:lnTo>
                  <a:pt x="402" y="5"/>
                </a:lnTo>
                <a:lnTo>
                  <a:pt x="402" y="0"/>
                </a:lnTo>
                <a:close/>
                <a:moveTo>
                  <a:pt x="436" y="0"/>
                </a:moveTo>
                <a:lnTo>
                  <a:pt x="455" y="0"/>
                </a:lnTo>
                <a:lnTo>
                  <a:pt x="455" y="5"/>
                </a:lnTo>
                <a:lnTo>
                  <a:pt x="436" y="5"/>
                </a:lnTo>
                <a:lnTo>
                  <a:pt x="436" y="0"/>
                </a:lnTo>
                <a:close/>
                <a:moveTo>
                  <a:pt x="469" y="0"/>
                </a:moveTo>
                <a:lnTo>
                  <a:pt x="488" y="0"/>
                </a:lnTo>
                <a:lnTo>
                  <a:pt x="488" y="5"/>
                </a:lnTo>
                <a:lnTo>
                  <a:pt x="469" y="5"/>
                </a:lnTo>
                <a:lnTo>
                  <a:pt x="469" y="0"/>
                </a:lnTo>
                <a:close/>
                <a:moveTo>
                  <a:pt x="503" y="0"/>
                </a:moveTo>
                <a:lnTo>
                  <a:pt x="522" y="0"/>
                </a:lnTo>
                <a:lnTo>
                  <a:pt x="522" y="5"/>
                </a:lnTo>
                <a:lnTo>
                  <a:pt x="503" y="5"/>
                </a:lnTo>
                <a:lnTo>
                  <a:pt x="503" y="0"/>
                </a:lnTo>
                <a:close/>
                <a:moveTo>
                  <a:pt x="536" y="0"/>
                </a:moveTo>
                <a:lnTo>
                  <a:pt x="556" y="0"/>
                </a:lnTo>
                <a:lnTo>
                  <a:pt x="556" y="5"/>
                </a:lnTo>
                <a:lnTo>
                  <a:pt x="536" y="5"/>
                </a:lnTo>
                <a:lnTo>
                  <a:pt x="536" y="0"/>
                </a:lnTo>
                <a:close/>
                <a:moveTo>
                  <a:pt x="570" y="0"/>
                </a:moveTo>
                <a:lnTo>
                  <a:pt x="589" y="0"/>
                </a:lnTo>
                <a:lnTo>
                  <a:pt x="589" y="5"/>
                </a:lnTo>
                <a:lnTo>
                  <a:pt x="570" y="5"/>
                </a:lnTo>
                <a:lnTo>
                  <a:pt x="570" y="0"/>
                </a:lnTo>
                <a:close/>
                <a:moveTo>
                  <a:pt x="604" y="0"/>
                </a:moveTo>
                <a:lnTo>
                  <a:pt x="619" y="0"/>
                </a:lnTo>
                <a:lnTo>
                  <a:pt x="619" y="9"/>
                </a:lnTo>
                <a:lnTo>
                  <a:pt x="614" y="9"/>
                </a:lnTo>
                <a:lnTo>
                  <a:pt x="614" y="3"/>
                </a:lnTo>
                <a:lnTo>
                  <a:pt x="616" y="5"/>
                </a:lnTo>
                <a:lnTo>
                  <a:pt x="604" y="5"/>
                </a:lnTo>
                <a:lnTo>
                  <a:pt x="604" y="0"/>
                </a:lnTo>
                <a:close/>
                <a:moveTo>
                  <a:pt x="619" y="24"/>
                </a:moveTo>
                <a:lnTo>
                  <a:pt x="619" y="43"/>
                </a:lnTo>
                <a:lnTo>
                  <a:pt x="614" y="43"/>
                </a:lnTo>
                <a:lnTo>
                  <a:pt x="614" y="24"/>
                </a:lnTo>
                <a:lnTo>
                  <a:pt x="619" y="24"/>
                </a:lnTo>
                <a:close/>
                <a:moveTo>
                  <a:pt x="619" y="57"/>
                </a:moveTo>
                <a:lnTo>
                  <a:pt x="619" y="76"/>
                </a:lnTo>
                <a:lnTo>
                  <a:pt x="614" y="76"/>
                </a:lnTo>
                <a:lnTo>
                  <a:pt x="614" y="57"/>
                </a:lnTo>
                <a:lnTo>
                  <a:pt x="619" y="57"/>
                </a:lnTo>
                <a:close/>
                <a:moveTo>
                  <a:pt x="619" y="91"/>
                </a:moveTo>
                <a:lnTo>
                  <a:pt x="619" y="110"/>
                </a:lnTo>
                <a:lnTo>
                  <a:pt x="614" y="110"/>
                </a:lnTo>
                <a:lnTo>
                  <a:pt x="614" y="91"/>
                </a:lnTo>
                <a:lnTo>
                  <a:pt x="619" y="91"/>
                </a:lnTo>
                <a:close/>
                <a:moveTo>
                  <a:pt x="619" y="125"/>
                </a:moveTo>
                <a:lnTo>
                  <a:pt x="619" y="144"/>
                </a:lnTo>
                <a:lnTo>
                  <a:pt x="614" y="144"/>
                </a:lnTo>
                <a:lnTo>
                  <a:pt x="614" y="125"/>
                </a:lnTo>
                <a:lnTo>
                  <a:pt x="619" y="125"/>
                </a:lnTo>
                <a:close/>
                <a:moveTo>
                  <a:pt x="619" y="158"/>
                </a:moveTo>
                <a:lnTo>
                  <a:pt x="619" y="177"/>
                </a:lnTo>
                <a:lnTo>
                  <a:pt x="614" y="177"/>
                </a:lnTo>
                <a:lnTo>
                  <a:pt x="614" y="158"/>
                </a:lnTo>
                <a:lnTo>
                  <a:pt x="619" y="158"/>
                </a:lnTo>
                <a:close/>
                <a:moveTo>
                  <a:pt x="619" y="192"/>
                </a:moveTo>
                <a:lnTo>
                  <a:pt x="619" y="211"/>
                </a:lnTo>
                <a:lnTo>
                  <a:pt x="614" y="211"/>
                </a:lnTo>
                <a:lnTo>
                  <a:pt x="614" y="192"/>
                </a:lnTo>
                <a:lnTo>
                  <a:pt x="619" y="192"/>
                </a:lnTo>
                <a:close/>
                <a:moveTo>
                  <a:pt x="619" y="225"/>
                </a:moveTo>
                <a:lnTo>
                  <a:pt x="619" y="245"/>
                </a:lnTo>
                <a:lnTo>
                  <a:pt x="614" y="245"/>
                </a:lnTo>
                <a:lnTo>
                  <a:pt x="614" y="225"/>
                </a:lnTo>
                <a:lnTo>
                  <a:pt x="619" y="225"/>
                </a:lnTo>
                <a:close/>
                <a:moveTo>
                  <a:pt x="619" y="259"/>
                </a:moveTo>
                <a:lnTo>
                  <a:pt x="619" y="278"/>
                </a:lnTo>
                <a:lnTo>
                  <a:pt x="614" y="278"/>
                </a:lnTo>
                <a:lnTo>
                  <a:pt x="614" y="259"/>
                </a:lnTo>
                <a:lnTo>
                  <a:pt x="619" y="259"/>
                </a:lnTo>
                <a:close/>
                <a:moveTo>
                  <a:pt x="619" y="293"/>
                </a:moveTo>
                <a:lnTo>
                  <a:pt x="619" y="312"/>
                </a:lnTo>
                <a:lnTo>
                  <a:pt x="614" y="312"/>
                </a:lnTo>
                <a:lnTo>
                  <a:pt x="614" y="293"/>
                </a:lnTo>
                <a:lnTo>
                  <a:pt x="619" y="293"/>
                </a:lnTo>
                <a:close/>
                <a:moveTo>
                  <a:pt x="619" y="326"/>
                </a:moveTo>
                <a:lnTo>
                  <a:pt x="619" y="345"/>
                </a:lnTo>
                <a:lnTo>
                  <a:pt x="614" y="345"/>
                </a:lnTo>
                <a:lnTo>
                  <a:pt x="614" y="326"/>
                </a:lnTo>
                <a:lnTo>
                  <a:pt x="619" y="326"/>
                </a:lnTo>
                <a:close/>
                <a:moveTo>
                  <a:pt x="619" y="360"/>
                </a:moveTo>
                <a:lnTo>
                  <a:pt x="619" y="379"/>
                </a:lnTo>
                <a:lnTo>
                  <a:pt x="614" y="379"/>
                </a:lnTo>
                <a:lnTo>
                  <a:pt x="614" y="360"/>
                </a:lnTo>
                <a:lnTo>
                  <a:pt x="619" y="360"/>
                </a:lnTo>
                <a:close/>
                <a:moveTo>
                  <a:pt x="619" y="394"/>
                </a:moveTo>
                <a:lnTo>
                  <a:pt x="619" y="413"/>
                </a:lnTo>
                <a:lnTo>
                  <a:pt x="614" y="413"/>
                </a:lnTo>
                <a:lnTo>
                  <a:pt x="614" y="394"/>
                </a:lnTo>
                <a:lnTo>
                  <a:pt x="619" y="394"/>
                </a:lnTo>
                <a:close/>
                <a:moveTo>
                  <a:pt x="619" y="427"/>
                </a:moveTo>
                <a:lnTo>
                  <a:pt x="619" y="447"/>
                </a:lnTo>
                <a:lnTo>
                  <a:pt x="614" y="447"/>
                </a:lnTo>
                <a:lnTo>
                  <a:pt x="614" y="427"/>
                </a:lnTo>
                <a:lnTo>
                  <a:pt x="619" y="427"/>
                </a:lnTo>
                <a:close/>
                <a:moveTo>
                  <a:pt x="619" y="461"/>
                </a:moveTo>
                <a:lnTo>
                  <a:pt x="619" y="480"/>
                </a:lnTo>
                <a:lnTo>
                  <a:pt x="614" y="480"/>
                </a:lnTo>
                <a:lnTo>
                  <a:pt x="614" y="461"/>
                </a:lnTo>
                <a:lnTo>
                  <a:pt x="619" y="461"/>
                </a:lnTo>
                <a:close/>
                <a:moveTo>
                  <a:pt x="619" y="495"/>
                </a:moveTo>
                <a:lnTo>
                  <a:pt x="619" y="514"/>
                </a:lnTo>
                <a:lnTo>
                  <a:pt x="614" y="514"/>
                </a:lnTo>
                <a:lnTo>
                  <a:pt x="614" y="495"/>
                </a:lnTo>
                <a:lnTo>
                  <a:pt x="619" y="495"/>
                </a:lnTo>
                <a:close/>
                <a:moveTo>
                  <a:pt x="619" y="528"/>
                </a:moveTo>
                <a:lnTo>
                  <a:pt x="619" y="547"/>
                </a:lnTo>
                <a:lnTo>
                  <a:pt x="614" y="547"/>
                </a:lnTo>
                <a:lnTo>
                  <a:pt x="614" y="528"/>
                </a:lnTo>
                <a:lnTo>
                  <a:pt x="619" y="528"/>
                </a:lnTo>
                <a:close/>
                <a:moveTo>
                  <a:pt x="619" y="562"/>
                </a:moveTo>
                <a:lnTo>
                  <a:pt x="619" y="581"/>
                </a:lnTo>
                <a:lnTo>
                  <a:pt x="614" y="581"/>
                </a:lnTo>
                <a:lnTo>
                  <a:pt x="614" y="562"/>
                </a:lnTo>
                <a:lnTo>
                  <a:pt x="619" y="562"/>
                </a:lnTo>
                <a:close/>
                <a:moveTo>
                  <a:pt x="619" y="595"/>
                </a:moveTo>
                <a:lnTo>
                  <a:pt x="619" y="615"/>
                </a:lnTo>
                <a:lnTo>
                  <a:pt x="614" y="615"/>
                </a:lnTo>
                <a:lnTo>
                  <a:pt x="614" y="595"/>
                </a:lnTo>
                <a:lnTo>
                  <a:pt x="619" y="595"/>
                </a:lnTo>
                <a:close/>
                <a:moveTo>
                  <a:pt x="619" y="629"/>
                </a:moveTo>
                <a:lnTo>
                  <a:pt x="619" y="648"/>
                </a:lnTo>
                <a:lnTo>
                  <a:pt x="614" y="648"/>
                </a:lnTo>
                <a:lnTo>
                  <a:pt x="614" y="629"/>
                </a:lnTo>
                <a:lnTo>
                  <a:pt x="619" y="629"/>
                </a:lnTo>
                <a:close/>
                <a:moveTo>
                  <a:pt x="619" y="663"/>
                </a:moveTo>
                <a:lnTo>
                  <a:pt x="619" y="682"/>
                </a:lnTo>
                <a:lnTo>
                  <a:pt x="614" y="682"/>
                </a:lnTo>
                <a:lnTo>
                  <a:pt x="614" y="663"/>
                </a:lnTo>
                <a:lnTo>
                  <a:pt x="619" y="663"/>
                </a:lnTo>
                <a:close/>
                <a:moveTo>
                  <a:pt x="619" y="696"/>
                </a:moveTo>
                <a:lnTo>
                  <a:pt x="619" y="716"/>
                </a:lnTo>
                <a:lnTo>
                  <a:pt x="614" y="716"/>
                </a:lnTo>
                <a:lnTo>
                  <a:pt x="614" y="696"/>
                </a:lnTo>
                <a:lnTo>
                  <a:pt x="619" y="696"/>
                </a:lnTo>
                <a:close/>
                <a:moveTo>
                  <a:pt x="619" y="730"/>
                </a:moveTo>
                <a:lnTo>
                  <a:pt x="619" y="749"/>
                </a:lnTo>
                <a:lnTo>
                  <a:pt x="614" y="749"/>
                </a:lnTo>
                <a:lnTo>
                  <a:pt x="614" y="730"/>
                </a:lnTo>
                <a:lnTo>
                  <a:pt x="619" y="730"/>
                </a:lnTo>
                <a:close/>
                <a:moveTo>
                  <a:pt x="619" y="764"/>
                </a:moveTo>
                <a:lnTo>
                  <a:pt x="619" y="783"/>
                </a:lnTo>
                <a:lnTo>
                  <a:pt x="614" y="783"/>
                </a:lnTo>
                <a:lnTo>
                  <a:pt x="614" y="764"/>
                </a:lnTo>
                <a:lnTo>
                  <a:pt x="619" y="764"/>
                </a:lnTo>
                <a:close/>
                <a:moveTo>
                  <a:pt x="619" y="797"/>
                </a:moveTo>
                <a:lnTo>
                  <a:pt x="619" y="816"/>
                </a:lnTo>
                <a:lnTo>
                  <a:pt x="614" y="816"/>
                </a:lnTo>
                <a:lnTo>
                  <a:pt x="614" y="797"/>
                </a:lnTo>
                <a:lnTo>
                  <a:pt x="619" y="797"/>
                </a:lnTo>
                <a:close/>
                <a:moveTo>
                  <a:pt x="619" y="831"/>
                </a:moveTo>
                <a:lnTo>
                  <a:pt x="619" y="850"/>
                </a:lnTo>
                <a:lnTo>
                  <a:pt x="614" y="850"/>
                </a:lnTo>
                <a:lnTo>
                  <a:pt x="614" y="831"/>
                </a:lnTo>
                <a:lnTo>
                  <a:pt x="619" y="831"/>
                </a:lnTo>
                <a:close/>
                <a:moveTo>
                  <a:pt x="619" y="864"/>
                </a:moveTo>
                <a:lnTo>
                  <a:pt x="619" y="884"/>
                </a:lnTo>
                <a:lnTo>
                  <a:pt x="614" y="884"/>
                </a:lnTo>
                <a:lnTo>
                  <a:pt x="614" y="864"/>
                </a:lnTo>
                <a:lnTo>
                  <a:pt x="619" y="864"/>
                </a:lnTo>
                <a:close/>
                <a:moveTo>
                  <a:pt x="619" y="898"/>
                </a:moveTo>
                <a:lnTo>
                  <a:pt x="619" y="917"/>
                </a:lnTo>
                <a:lnTo>
                  <a:pt x="614" y="917"/>
                </a:lnTo>
                <a:lnTo>
                  <a:pt x="614" y="898"/>
                </a:lnTo>
                <a:lnTo>
                  <a:pt x="619" y="898"/>
                </a:lnTo>
                <a:close/>
                <a:moveTo>
                  <a:pt x="619" y="932"/>
                </a:moveTo>
                <a:lnTo>
                  <a:pt x="619" y="951"/>
                </a:lnTo>
                <a:lnTo>
                  <a:pt x="614" y="951"/>
                </a:lnTo>
                <a:lnTo>
                  <a:pt x="614" y="932"/>
                </a:lnTo>
                <a:lnTo>
                  <a:pt x="619" y="932"/>
                </a:lnTo>
                <a:close/>
                <a:moveTo>
                  <a:pt x="619" y="965"/>
                </a:moveTo>
                <a:lnTo>
                  <a:pt x="619" y="985"/>
                </a:lnTo>
                <a:lnTo>
                  <a:pt x="614" y="985"/>
                </a:lnTo>
                <a:lnTo>
                  <a:pt x="614" y="965"/>
                </a:lnTo>
                <a:lnTo>
                  <a:pt x="619" y="965"/>
                </a:lnTo>
                <a:close/>
                <a:moveTo>
                  <a:pt x="619" y="999"/>
                </a:moveTo>
                <a:lnTo>
                  <a:pt x="619" y="1018"/>
                </a:lnTo>
                <a:lnTo>
                  <a:pt x="614" y="1018"/>
                </a:lnTo>
                <a:lnTo>
                  <a:pt x="614" y="999"/>
                </a:lnTo>
                <a:lnTo>
                  <a:pt x="619" y="999"/>
                </a:lnTo>
                <a:close/>
                <a:moveTo>
                  <a:pt x="619" y="1033"/>
                </a:moveTo>
                <a:lnTo>
                  <a:pt x="619" y="1052"/>
                </a:lnTo>
                <a:lnTo>
                  <a:pt x="614" y="1052"/>
                </a:lnTo>
                <a:lnTo>
                  <a:pt x="614" y="1033"/>
                </a:lnTo>
                <a:lnTo>
                  <a:pt x="619" y="1033"/>
                </a:lnTo>
                <a:close/>
                <a:moveTo>
                  <a:pt x="619" y="1066"/>
                </a:moveTo>
                <a:lnTo>
                  <a:pt x="619" y="1086"/>
                </a:lnTo>
                <a:lnTo>
                  <a:pt x="614" y="1086"/>
                </a:lnTo>
                <a:lnTo>
                  <a:pt x="614" y="1066"/>
                </a:lnTo>
                <a:lnTo>
                  <a:pt x="619" y="1066"/>
                </a:lnTo>
                <a:close/>
                <a:moveTo>
                  <a:pt x="619" y="1100"/>
                </a:moveTo>
                <a:lnTo>
                  <a:pt x="619" y="1119"/>
                </a:lnTo>
                <a:lnTo>
                  <a:pt x="614" y="1119"/>
                </a:lnTo>
                <a:lnTo>
                  <a:pt x="614" y="1114"/>
                </a:lnTo>
                <a:lnTo>
                  <a:pt x="616" y="1114"/>
                </a:lnTo>
                <a:lnTo>
                  <a:pt x="614" y="1116"/>
                </a:lnTo>
                <a:lnTo>
                  <a:pt x="614" y="1100"/>
                </a:lnTo>
                <a:lnTo>
                  <a:pt x="619" y="1100"/>
                </a:lnTo>
                <a:close/>
                <a:moveTo>
                  <a:pt x="599" y="1119"/>
                </a:moveTo>
                <a:lnTo>
                  <a:pt x="580" y="1119"/>
                </a:lnTo>
                <a:lnTo>
                  <a:pt x="580" y="1114"/>
                </a:lnTo>
                <a:lnTo>
                  <a:pt x="599" y="1114"/>
                </a:lnTo>
                <a:lnTo>
                  <a:pt x="599" y="1119"/>
                </a:lnTo>
                <a:close/>
                <a:moveTo>
                  <a:pt x="566" y="1119"/>
                </a:moveTo>
                <a:lnTo>
                  <a:pt x="546" y="1119"/>
                </a:lnTo>
                <a:lnTo>
                  <a:pt x="546" y="1114"/>
                </a:lnTo>
                <a:lnTo>
                  <a:pt x="566" y="1114"/>
                </a:lnTo>
                <a:lnTo>
                  <a:pt x="566" y="1119"/>
                </a:lnTo>
                <a:close/>
                <a:moveTo>
                  <a:pt x="532" y="1119"/>
                </a:moveTo>
                <a:lnTo>
                  <a:pt x="513" y="1119"/>
                </a:lnTo>
                <a:lnTo>
                  <a:pt x="513" y="1114"/>
                </a:lnTo>
                <a:lnTo>
                  <a:pt x="532" y="1114"/>
                </a:lnTo>
                <a:lnTo>
                  <a:pt x="532" y="1119"/>
                </a:lnTo>
                <a:close/>
                <a:moveTo>
                  <a:pt x="498" y="1119"/>
                </a:moveTo>
                <a:lnTo>
                  <a:pt x="479" y="1119"/>
                </a:lnTo>
                <a:lnTo>
                  <a:pt x="479" y="1114"/>
                </a:lnTo>
                <a:lnTo>
                  <a:pt x="498" y="1114"/>
                </a:lnTo>
                <a:lnTo>
                  <a:pt x="498" y="1119"/>
                </a:lnTo>
                <a:close/>
                <a:moveTo>
                  <a:pt x="464" y="1119"/>
                </a:moveTo>
                <a:lnTo>
                  <a:pt x="445" y="1119"/>
                </a:lnTo>
                <a:lnTo>
                  <a:pt x="445" y="1114"/>
                </a:lnTo>
                <a:lnTo>
                  <a:pt x="464" y="1114"/>
                </a:lnTo>
                <a:lnTo>
                  <a:pt x="464" y="1119"/>
                </a:lnTo>
                <a:close/>
                <a:moveTo>
                  <a:pt x="431" y="1119"/>
                </a:moveTo>
                <a:lnTo>
                  <a:pt x="412" y="1119"/>
                </a:lnTo>
                <a:lnTo>
                  <a:pt x="412" y="1114"/>
                </a:lnTo>
                <a:lnTo>
                  <a:pt x="431" y="1114"/>
                </a:lnTo>
                <a:lnTo>
                  <a:pt x="431" y="1119"/>
                </a:lnTo>
                <a:close/>
                <a:moveTo>
                  <a:pt x="397" y="1119"/>
                </a:moveTo>
                <a:lnTo>
                  <a:pt x="378" y="1119"/>
                </a:lnTo>
                <a:lnTo>
                  <a:pt x="378" y="1114"/>
                </a:lnTo>
                <a:lnTo>
                  <a:pt x="397" y="1114"/>
                </a:lnTo>
                <a:lnTo>
                  <a:pt x="397" y="1119"/>
                </a:lnTo>
                <a:close/>
                <a:moveTo>
                  <a:pt x="364" y="1119"/>
                </a:moveTo>
                <a:lnTo>
                  <a:pt x="344" y="1119"/>
                </a:lnTo>
                <a:lnTo>
                  <a:pt x="344" y="1114"/>
                </a:lnTo>
                <a:lnTo>
                  <a:pt x="364" y="1114"/>
                </a:lnTo>
                <a:lnTo>
                  <a:pt x="364" y="1119"/>
                </a:lnTo>
                <a:close/>
                <a:moveTo>
                  <a:pt x="330" y="1119"/>
                </a:moveTo>
                <a:lnTo>
                  <a:pt x="311" y="1119"/>
                </a:lnTo>
                <a:lnTo>
                  <a:pt x="311" y="1114"/>
                </a:lnTo>
                <a:lnTo>
                  <a:pt x="330" y="1114"/>
                </a:lnTo>
                <a:lnTo>
                  <a:pt x="330" y="1119"/>
                </a:lnTo>
                <a:close/>
                <a:moveTo>
                  <a:pt x="296" y="1119"/>
                </a:moveTo>
                <a:lnTo>
                  <a:pt x="277" y="1119"/>
                </a:lnTo>
                <a:lnTo>
                  <a:pt x="277" y="1114"/>
                </a:lnTo>
                <a:lnTo>
                  <a:pt x="296" y="1114"/>
                </a:lnTo>
                <a:lnTo>
                  <a:pt x="296" y="1119"/>
                </a:lnTo>
                <a:close/>
                <a:moveTo>
                  <a:pt x="263" y="1119"/>
                </a:moveTo>
                <a:lnTo>
                  <a:pt x="244" y="1119"/>
                </a:lnTo>
                <a:lnTo>
                  <a:pt x="244" y="1114"/>
                </a:lnTo>
                <a:lnTo>
                  <a:pt x="263" y="1114"/>
                </a:lnTo>
                <a:lnTo>
                  <a:pt x="263" y="1119"/>
                </a:lnTo>
                <a:close/>
                <a:moveTo>
                  <a:pt x="229" y="1119"/>
                </a:moveTo>
                <a:lnTo>
                  <a:pt x="210" y="1119"/>
                </a:lnTo>
                <a:lnTo>
                  <a:pt x="210" y="1114"/>
                </a:lnTo>
                <a:lnTo>
                  <a:pt x="229" y="1114"/>
                </a:lnTo>
                <a:lnTo>
                  <a:pt x="229" y="1119"/>
                </a:lnTo>
                <a:close/>
                <a:moveTo>
                  <a:pt x="196" y="1119"/>
                </a:moveTo>
                <a:lnTo>
                  <a:pt x="177" y="1119"/>
                </a:lnTo>
                <a:lnTo>
                  <a:pt x="177" y="1114"/>
                </a:lnTo>
                <a:lnTo>
                  <a:pt x="196" y="1114"/>
                </a:lnTo>
                <a:lnTo>
                  <a:pt x="196" y="1119"/>
                </a:lnTo>
                <a:close/>
                <a:moveTo>
                  <a:pt x="162" y="1119"/>
                </a:moveTo>
                <a:lnTo>
                  <a:pt x="143" y="1119"/>
                </a:lnTo>
                <a:lnTo>
                  <a:pt x="143" y="1114"/>
                </a:lnTo>
                <a:lnTo>
                  <a:pt x="162" y="1114"/>
                </a:lnTo>
                <a:lnTo>
                  <a:pt x="162" y="1119"/>
                </a:lnTo>
                <a:close/>
                <a:moveTo>
                  <a:pt x="128" y="1119"/>
                </a:moveTo>
                <a:lnTo>
                  <a:pt x="109" y="1119"/>
                </a:lnTo>
                <a:lnTo>
                  <a:pt x="109" y="1114"/>
                </a:lnTo>
                <a:lnTo>
                  <a:pt x="128" y="1114"/>
                </a:lnTo>
                <a:lnTo>
                  <a:pt x="128" y="1119"/>
                </a:lnTo>
                <a:close/>
                <a:moveTo>
                  <a:pt x="95" y="1119"/>
                </a:moveTo>
                <a:lnTo>
                  <a:pt x="75" y="1119"/>
                </a:lnTo>
                <a:lnTo>
                  <a:pt x="75" y="1114"/>
                </a:lnTo>
                <a:lnTo>
                  <a:pt x="95" y="1114"/>
                </a:lnTo>
                <a:lnTo>
                  <a:pt x="95" y="1119"/>
                </a:lnTo>
                <a:close/>
                <a:moveTo>
                  <a:pt x="61" y="1119"/>
                </a:moveTo>
                <a:lnTo>
                  <a:pt x="42" y="1119"/>
                </a:lnTo>
                <a:lnTo>
                  <a:pt x="42" y="1114"/>
                </a:lnTo>
                <a:lnTo>
                  <a:pt x="61" y="1114"/>
                </a:lnTo>
                <a:lnTo>
                  <a:pt x="61" y="1119"/>
                </a:lnTo>
                <a:close/>
                <a:moveTo>
                  <a:pt x="27" y="1119"/>
                </a:moveTo>
                <a:lnTo>
                  <a:pt x="8" y="1119"/>
                </a:lnTo>
                <a:lnTo>
                  <a:pt x="8" y="1114"/>
                </a:lnTo>
                <a:lnTo>
                  <a:pt x="27" y="1114"/>
                </a:lnTo>
                <a:lnTo>
                  <a:pt x="27" y="1119"/>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1" name="任意多边形 69"/>
          <p:cNvSpPr>
            <a:spLocks noEditPoints="1"/>
          </p:cNvSpPr>
          <p:nvPr/>
        </p:nvSpPr>
        <p:spPr bwMode="auto">
          <a:xfrm>
            <a:off x="3409950" y="2068513"/>
            <a:ext cx="1714500" cy="1776412"/>
          </a:xfrm>
          <a:custGeom>
            <a:avLst/>
            <a:gdLst>
              <a:gd name="T0" fmla="*/ 0 w 1080"/>
              <a:gd name="T1" fmla="*/ 1049 h 1119"/>
              <a:gd name="T2" fmla="*/ 0 w 1080"/>
              <a:gd name="T3" fmla="*/ 963 h 1119"/>
              <a:gd name="T4" fmla="*/ 5 w 1080"/>
              <a:gd name="T5" fmla="*/ 895 h 1119"/>
              <a:gd name="T6" fmla="*/ 5 w 1080"/>
              <a:gd name="T7" fmla="*/ 847 h 1119"/>
              <a:gd name="T8" fmla="*/ 0 w 1080"/>
              <a:gd name="T9" fmla="*/ 780 h 1119"/>
              <a:gd name="T10" fmla="*/ 0 w 1080"/>
              <a:gd name="T11" fmla="*/ 679 h 1119"/>
              <a:gd name="T12" fmla="*/ 0 w 1080"/>
              <a:gd name="T13" fmla="*/ 593 h 1119"/>
              <a:gd name="T14" fmla="*/ 5 w 1080"/>
              <a:gd name="T15" fmla="*/ 525 h 1119"/>
              <a:gd name="T16" fmla="*/ 5 w 1080"/>
              <a:gd name="T17" fmla="*/ 477 h 1119"/>
              <a:gd name="T18" fmla="*/ 0 w 1080"/>
              <a:gd name="T19" fmla="*/ 410 h 1119"/>
              <a:gd name="T20" fmla="*/ 0 w 1080"/>
              <a:gd name="T21" fmla="*/ 309 h 1119"/>
              <a:gd name="T22" fmla="*/ 0 w 1080"/>
              <a:gd name="T23" fmla="*/ 222 h 1119"/>
              <a:gd name="T24" fmla="*/ 5 w 1080"/>
              <a:gd name="T25" fmla="*/ 155 h 1119"/>
              <a:gd name="T26" fmla="*/ 5 w 1080"/>
              <a:gd name="T27" fmla="*/ 107 h 1119"/>
              <a:gd name="T28" fmla="*/ 0 w 1080"/>
              <a:gd name="T29" fmla="*/ 40 h 1119"/>
              <a:gd name="T30" fmla="*/ 52 w 1080"/>
              <a:gd name="T31" fmla="*/ 5 h 1119"/>
              <a:gd name="T32" fmla="*/ 100 w 1080"/>
              <a:gd name="T33" fmla="*/ 5 h 1119"/>
              <a:gd name="T34" fmla="*/ 167 w 1080"/>
              <a:gd name="T35" fmla="*/ 0 h 1119"/>
              <a:gd name="T36" fmla="*/ 268 w 1080"/>
              <a:gd name="T37" fmla="*/ 0 h 1119"/>
              <a:gd name="T38" fmla="*/ 355 w 1080"/>
              <a:gd name="T39" fmla="*/ 0 h 1119"/>
              <a:gd name="T40" fmla="*/ 422 w 1080"/>
              <a:gd name="T41" fmla="*/ 5 h 1119"/>
              <a:gd name="T42" fmla="*/ 470 w 1080"/>
              <a:gd name="T43" fmla="*/ 5 h 1119"/>
              <a:gd name="T44" fmla="*/ 537 w 1080"/>
              <a:gd name="T45" fmla="*/ 0 h 1119"/>
              <a:gd name="T46" fmla="*/ 638 w 1080"/>
              <a:gd name="T47" fmla="*/ 0 h 1119"/>
              <a:gd name="T48" fmla="*/ 725 w 1080"/>
              <a:gd name="T49" fmla="*/ 0 h 1119"/>
              <a:gd name="T50" fmla="*/ 792 w 1080"/>
              <a:gd name="T51" fmla="*/ 5 h 1119"/>
              <a:gd name="T52" fmla="*/ 840 w 1080"/>
              <a:gd name="T53" fmla="*/ 5 h 1119"/>
              <a:gd name="T54" fmla="*/ 907 w 1080"/>
              <a:gd name="T55" fmla="*/ 0 h 1119"/>
              <a:gd name="T56" fmla="*/ 1008 w 1080"/>
              <a:gd name="T57" fmla="*/ 0 h 1119"/>
              <a:gd name="T58" fmla="*/ 1080 w 1080"/>
              <a:gd name="T59" fmla="*/ 0 h 1119"/>
              <a:gd name="T60" fmla="*/ 1080 w 1080"/>
              <a:gd name="T61" fmla="*/ 34 h 1119"/>
              <a:gd name="T62" fmla="*/ 1080 w 1080"/>
              <a:gd name="T63" fmla="*/ 135 h 1119"/>
              <a:gd name="T64" fmla="*/ 1080 w 1080"/>
              <a:gd name="T65" fmla="*/ 221 h 1119"/>
              <a:gd name="T66" fmla="*/ 1075 w 1080"/>
              <a:gd name="T67" fmla="*/ 288 h 1119"/>
              <a:gd name="T68" fmla="*/ 1075 w 1080"/>
              <a:gd name="T69" fmla="*/ 336 h 1119"/>
              <a:gd name="T70" fmla="*/ 1080 w 1080"/>
              <a:gd name="T71" fmla="*/ 404 h 1119"/>
              <a:gd name="T72" fmla="*/ 1080 w 1080"/>
              <a:gd name="T73" fmla="*/ 504 h 1119"/>
              <a:gd name="T74" fmla="*/ 1080 w 1080"/>
              <a:gd name="T75" fmla="*/ 591 h 1119"/>
              <a:gd name="T76" fmla="*/ 1075 w 1080"/>
              <a:gd name="T77" fmla="*/ 658 h 1119"/>
              <a:gd name="T78" fmla="*/ 1075 w 1080"/>
              <a:gd name="T79" fmla="*/ 706 h 1119"/>
              <a:gd name="T80" fmla="*/ 1080 w 1080"/>
              <a:gd name="T81" fmla="*/ 774 h 1119"/>
              <a:gd name="T82" fmla="*/ 1080 w 1080"/>
              <a:gd name="T83" fmla="*/ 875 h 1119"/>
              <a:gd name="T84" fmla="*/ 1080 w 1080"/>
              <a:gd name="T85" fmla="*/ 961 h 1119"/>
              <a:gd name="T86" fmla="*/ 1075 w 1080"/>
              <a:gd name="T87" fmla="*/ 1028 h 1119"/>
              <a:gd name="T88" fmla="*/ 1075 w 1080"/>
              <a:gd name="T89" fmla="*/ 1076 h 1119"/>
              <a:gd name="T90" fmla="*/ 1031 w 1080"/>
              <a:gd name="T91" fmla="*/ 1119 h 1119"/>
              <a:gd name="T92" fmla="*/ 964 w 1080"/>
              <a:gd name="T93" fmla="*/ 1114 h 1119"/>
              <a:gd name="T94" fmla="*/ 916 w 1080"/>
              <a:gd name="T95" fmla="*/ 1114 h 1119"/>
              <a:gd name="T96" fmla="*/ 849 w 1080"/>
              <a:gd name="T97" fmla="*/ 1119 h 1119"/>
              <a:gd name="T98" fmla="*/ 748 w 1080"/>
              <a:gd name="T99" fmla="*/ 1119 h 1119"/>
              <a:gd name="T100" fmla="*/ 661 w 1080"/>
              <a:gd name="T101" fmla="*/ 1119 h 1119"/>
              <a:gd name="T102" fmla="*/ 594 w 1080"/>
              <a:gd name="T103" fmla="*/ 1114 h 1119"/>
              <a:gd name="T104" fmla="*/ 546 w 1080"/>
              <a:gd name="T105" fmla="*/ 1114 h 1119"/>
              <a:gd name="T106" fmla="*/ 479 w 1080"/>
              <a:gd name="T107" fmla="*/ 1119 h 1119"/>
              <a:gd name="T108" fmla="*/ 378 w 1080"/>
              <a:gd name="T109" fmla="*/ 1119 h 1119"/>
              <a:gd name="T110" fmla="*/ 292 w 1080"/>
              <a:gd name="T111" fmla="*/ 1119 h 1119"/>
              <a:gd name="T112" fmla="*/ 224 w 1080"/>
              <a:gd name="T113" fmla="*/ 1114 h 1119"/>
              <a:gd name="T114" fmla="*/ 176 w 1080"/>
              <a:gd name="T115" fmla="*/ 1114 h 1119"/>
              <a:gd name="T116" fmla="*/ 109 w 1080"/>
              <a:gd name="T117" fmla="*/ 1119 h 1119"/>
              <a:gd name="T118" fmla="*/ 8 w 1080"/>
              <a:gd name="T119" fmla="*/ 1119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0" h="1119">
                <a:moveTo>
                  <a:pt x="0" y="1116"/>
                </a:moveTo>
                <a:lnTo>
                  <a:pt x="0" y="1097"/>
                </a:lnTo>
                <a:lnTo>
                  <a:pt x="5" y="1097"/>
                </a:lnTo>
                <a:lnTo>
                  <a:pt x="5" y="1116"/>
                </a:lnTo>
                <a:lnTo>
                  <a:pt x="0" y="1116"/>
                </a:lnTo>
                <a:close/>
                <a:moveTo>
                  <a:pt x="0" y="1083"/>
                </a:moveTo>
                <a:lnTo>
                  <a:pt x="0" y="1063"/>
                </a:lnTo>
                <a:lnTo>
                  <a:pt x="5" y="1063"/>
                </a:lnTo>
                <a:lnTo>
                  <a:pt x="5" y="1083"/>
                </a:lnTo>
                <a:lnTo>
                  <a:pt x="0" y="1083"/>
                </a:lnTo>
                <a:close/>
                <a:moveTo>
                  <a:pt x="0" y="1049"/>
                </a:moveTo>
                <a:lnTo>
                  <a:pt x="0" y="1030"/>
                </a:lnTo>
                <a:lnTo>
                  <a:pt x="5" y="1030"/>
                </a:lnTo>
                <a:lnTo>
                  <a:pt x="5" y="1049"/>
                </a:lnTo>
                <a:lnTo>
                  <a:pt x="0" y="1049"/>
                </a:lnTo>
                <a:close/>
                <a:moveTo>
                  <a:pt x="0" y="1015"/>
                </a:moveTo>
                <a:lnTo>
                  <a:pt x="0" y="996"/>
                </a:lnTo>
                <a:lnTo>
                  <a:pt x="5" y="996"/>
                </a:lnTo>
                <a:lnTo>
                  <a:pt x="5" y="1015"/>
                </a:lnTo>
                <a:lnTo>
                  <a:pt x="0" y="1015"/>
                </a:lnTo>
                <a:close/>
                <a:moveTo>
                  <a:pt x="0" y="982"/>
                </a:moveTo>
                <a:lnTo>
                  <a:pt x="0" y="963"/>
                </a:lnTo>
                <a:lnTo>
                  <a:pt x="5" y="963"/>
                </a:lnTo>
                <a:lnTo>
                  <a:pt x="5" y="982"/>
                </a:lnTo>
                <a:lnTo>
                  <a:pt x="0" y="982"/>
                </a:lnTo>
                <a:close/>
                <a:moveTo>
                  <a:pt x="0" y="948"/>
                </a:moveTo>
                <a:lnTo>
                  <a:pt x="0" y="929"/>
                </a:lnTo>
                <a:lnTo>
                  <a:pt x="5" y="929"/>
                </a:lnTo>
                <a:lnTo>
                  <a:pt x="5" y="948"/>
                </a:lnTo>
                <a:lnTo>
                  <a:pt x="0" y="948"/>
                </a:lnTo>
                <a:close/>
                <a:moveTo>
                  <a:pt x="0" y="915"/>
                </a:moveTo>
                <a:lnTo>
                  <a:pt x="0" y="895"/>
                </a:lnTo>
                <a:lnTo>
                  <a:pt x="5" y="895"/>
                </a:lnTo>
                <a:lnTo>
                  <a:pt x="5" y="915"/>
                </a:lnTo>
                <a:lnTo>
                  <a:pt x="0" y="915"/>
                </a:lnTo>
                <a:close/>
                <a:moveTo>
                  <a:pt x="0" y="881"/>
                </a:moveTo>
                <a:lnTo>
                  <a:pt x="0" y="862"/>
                </a:lnTo>
                <a:lnTo>
                  <a:pt x="5" y="862"/>
                </a:lnTo>
                <a:lnTo>
                  <a:pt x="5" y="881"/>
                </a:lnTo>
                <a:lnTo>
                  <a:pt x="0" y="881"/>
                </a:lnTo>
                <a:close/>
                <a:moveTo>
                  <a:pt x="0" y="847"/>
                </a:moveTo>
                <a:lnTo>
                  <a:pt x="0" y="828"/>
                </a:lnTo>
                <a:lnTo>
                  <a:pt x="5" y="828"/>
                </a:lnTo>
                <a:lnTo>
                  <a:pt x="5" y="847"/>
                </a:lnTo>
                <a:lnTo>
                  <a:pt x="0" y="847"/>
                </a:lnTo>
                <a:close/>
                <a:moveTo>
                  <a:pt x="0" y="813"/>
                </a:moveTo>
                <a:lnTo>
                  <a:pt x="0" y="794"/>
                </a:lnTo>
                <a:lnTo>
                  <a:pt x="5" y="794"/>
                </a:lnTo>
                <a:lnTo>
                  <a:pt x="5" y="813"/>
                </a:lnTo>
                <a:lnTo>
                  <a:pt x="0" y="813"/>
                </a:lnTo>
                <a:close/>
                <a:moveTo>
                  <a:pt x="0" y="780"/>
                </a:moveTo>
                <a:lnTo>
                  <a:pt x="0" y="761"/>
                </a:lnTo>
                <a:lnTo>
                  <a:pt x="5" y="761"/>
                </a:lnTo>
                <a:lnTo>
                  <a:pt x="5" y="780"/>
                </a:lnTo>
                <a:lnTo>
                  <a:pt x="0" y="780"/>
                </a:lnTo>
                <a:close/>
                <a:moveTo>
                  <a:pt x="0" y="746"/>
                </a:moveTo>
                <a:lnTo>
                  <a:pt x="0" y="727"/>
                </a:lnTo>
                <a:lnTo>
                  <a:pt x="5" y="727"/>
                </a:lnTo>
                <a:lnTo>
                  <a:pt x="5" y="746"/>
                </a:lnTo>
                <a:lnTo>
                  <a:pt x="0" y="746"/>
                </a:lnTo>
                <a:close/>
                <a:moveTo>
                  <a:pt x="0" y="713"/>
                </a:moveTo>
                <a:lnTo>
                  <a:pt x="0" y="693"/>
                </a:lnTo>
                <a:lnTo>
                  <a:pt x="5" y="693"/>
                </a:lnTo>
                <a:lnTo>
                  <a:pt x="5" y="713"/>
                </a:lnTo>
                <a:lnTo>
                  <a:pt x="0" y="713"/>
                </a:lnTo>
                <a:close/>
                <a:moveTo>
                  <a:pt x="0" y="679"/>
                </a:moveTo>
                <a:lnTo>
                  <a:pt x="0" y="660"/>
                </a:lnTo>
                <a:lnTo>
                  <a:pt x="5" y="660"/>
                </a:lnTo>
                <a:lnTo>
                  <a:pt x="5" y="679"/>
                </a:lnTo>
                <a:lnTo>
                  <a:pt x="0" y="679"/>
                </a:lnTo>
                <a:close/>
                <a:moveTo>
                  <a:pt x="0" y="645"/>
                </a:moveTo>
                <a:lnTo>
                  <a:pt x="0" y="626"/>
                </a:lnTo>
                <a:lnTo>
                  <a:pt x="5" y="626"/>
                </a:lnTo>
                <a:lnTo>
                  <a:pt x="5" y="645"/>
                </a:lnTo>
                <a:lnTo>
                  <a:pt x="0" y="645"/>
                </a:lnTo>
                <a:close/>
                <a:moveTo>
                  <a:pt x="0" y="612"/>
                </a:moveTo>
                <a:lnTo>
                  <a:pt x="0" y="593"/>
                </a:lnTo>
                <a:lnTo>
                  <a:pt x="5" y="593"/>
                </a:lnTo>
                <a:lnTo>
                  <a:pt x="5" y="612"/>
                </a:lnTo>
                <a:lnTo>
                  <a:pt x="0" y="612"/>
                </a:lnTo>
                <a:close/>
                <a:moveTo>
                  <a:pt x="0" y="578"/>
                </a:moveTo>
                <a:lnTo>
                  <a:pt x="0" y="559"/>
                </a:lnTo>
                <a:lnTo>
                  <a:pt x="5" y="559"/>
                </a:lnTo>
                <a:lnTo>
                  <a:pt x="5" y="578"/>
                </a:lnTo>
                <a:lnTo>
                  <a:pt x="0" y="578"/>
                </a:lnTo>
                <a:close/>
                <a:moveTo>
                  <a:pt x="0" y="545"/>
                </a:moveTo>
                <a:lnTo>
                  <a:pt x="0" y="525"/>
                </a:lnTo>
                <a:lnTo>
                  <a:pt x="5" y="525"/>
                </a:lnTo>
                <a:lnTo>
                  <a:pt x="5" y="545"/>
                </a:lnTo>
                <a:lnTo>
                  <a:pt x="0" y="545"/>
                </a:lnTo>
                <a:close/>
                <a:moveTo>
                  <a:pt x="0" y="511"/>
                </a:moveTo>
                <a:lnTo>
                  <a:pt x="0" y="492"/>
                </a:lnTo>
                <a:lnTo>
                  <a:pt x="5" y="492"/>
                </a:lnTo>
                <a:lnTo>
                  <a:pt x="5" y="511"/>
                </a:lnTo>
                <a:lnTo>
                  <a:pt x="0" y="511"/>
                </a:lnTo>
                <a:close/>
                <a:moveTo>
                  <a:pt x="0" y="477"/>
                </a:moveTo>
                <a:lnTo>
                  <a:pt x="0" y="458"/>
                </a:lnTo>
                <a:lnTo>
                  <a:pt x="5" y="458"/>
                </a:lnTo>
                <a:lnTo>
                  <a:pt x="5" y="477"/>
                </a:lnTo>
                <a:lnTo>
                  <a:pt x="0" y="477"/>
                </a:lnTo>
                <a:close/>
                <a:moveTo>
                  <a:pt x="0" y="444"/>
                </a:moveTo>
                <a:lnTo>
                  <a:pt x="0" y="424"/>
                </a:lnTo>
                <a:lnTo>
                  <a:pt x="5" y="424"/>
                </a:lnTo>
                <a:lnTo>
                  <a:pt x="5" y="444"/>
                </a:lnTo>
                <a:lnTo>
                  <a:pt x="0" y="444"/>
                </a:lnTo>
                <a:close/>
                <a:moveTo>
                  <a:pt x="0" y="410"/>
                </a:moveTo>
                <a:lnTo>
                  <a:pt x="0" y="391"/>
                </a:lnTo>
                <a:lnTo>
                  <a:pt x="5" y="391"/>
                </a:lnTo>
                <a:lnTo>
                  <a:pt x="5" y="410"/>
                </a:lnTo>
                <a:lnTo>
                  <a:pt x="0" y="410"/>
                </a:lnTo>
                <a:close/>
                <a:moveTo>
                  <a:pt x="0" y="376"/>
                </a:moveTo>
                <a:lnTo>
                  <a:pt x="0" y="357"/>
                </a:lnTo>
                <a:lnTo>
                  <a:pt x="5" y="357"/>
                </a:lnTo>
                <a:lnTo>
                  <a:pt x="5" y="376"/>
                </a:lnTo>
                <a:lnTo>
                  <a:pt x="0" y="376"/>
                </a:lnTo>
                <a:close/>
                <a:moveTo>
                  <a:pt x="0" y="343"/>
                </a:moveTo>
                <a:lnTo>
                  <a:pt x="0" y="324"/>
                </a:lnTo>
                <a:lnTo>
                  <a:pt x="5" y="324"/>
                </a:lnTo>
                <a:lnTo>
                  <a:pt x="5" y="343"/>
                </a:lnTo>
                <a:lnTo>
                  <a:pt x="0" y="343"/>
                </a:lnTo>
                <a:close/>
                <a:moveTo>
                  <a:pt x="0" y="309"/>
                </a:moveTo>
                <a:lnTo>
                  <a:pt x="0" y="290"/>
                </a:lnTo>
                <a:lnTo>
                  <a:pt x="5" y="290"/>
                </a:lnTo>
                <a:lnTo>
                  <a:pt x="5" y="309"/>
                </a:lnTo>
                <a:lnTo>
                  <a:pt x="0" y="309"/>
                </a:lnTo>
                <a:close/>
                <a:moveTo>
                  <a:pt x="0" y="276"/>
                </a:moveTo>
                <a:lnTo>
                  <a:pt x="0" y="256"/>
                </a:lnTo>
                <a:lnTo>
                  <a:pt x="5" y="256"/>
                </a:lnTo>
                <a:lnTo>
                  <a:pt x="5" y="276"/>
                </a:lnTo>
                <a:lnTo>
                  <a:pt x="0" y="276"/>
                </a:lnTo>
                <a:close/>
                <a:moveTo>
                  <a:pt x="0" y="242"/>
                </a:moveTo>
                <a:lnTo>
                  <a:pt x="0" y="222"/>
                </a:lnTo>
                <a:lnTo>
                  <a:pt x="5" y="222"/>
                </a:lnTo>
                <a:lnTo>
                  <a:pt x="5" y="242"/>
                </a:lnTo>
                <a:lnTo>
                  <a:pt x="0" y="242"/>
                </a:lnTo>
                <a:close/>
                <a:moveTo>
                  <a:pt x="0" y="208"/>
                </a:moveTo>
                <a:lnTo>
                  <a:pt x="0" y="189"/>
                </a:lnTo>
                <a:lnTo>
                  <a:pt x="5" y="189"/>
                </a:lnTo>
                <a:lnTo>
                  <a:pt x="5" y="208"/>
                </a:lnTo>
                <a:lnTo>
                  <a:pt x="0" y="208"/>
                </a:lnTo>
                <a:close/>
                <a:moveTo>
                  <a:pt x="0" y="174"/>
                </a:moveTo>
                <a:lnTo>
                  <a:pt x="0" y="155"/>
                </a:lnTo>
                <a:lnTo>
                  <a:pt x="5" y="155"/>
                </a:lnTo>
                <a:lnTo>
                  <a:pt x="5" y="174"/>
                </a:lnTo>
                <a:lnTo>
                  <a:pt x="0" y="174"/>
                </a:lnTo>
                <a:close/>
                <a:moveTo>
                  <a:pt x="0" y="141"/>
                </a:moveTo>
                <a:lnTo>
                  <a:pt x="0" y="122"/>
                </a:lnTo>
                <a:lnTo>
                  <a:pt x="5" y="122"/>
                </a:lnTo>
                <a:lnTo>
                  <a:pt x="5" y="141"/>
                </a:lnTo>
                <a:lnTo>
                  <a:pt x="0" y="141"/>
                </a:lnTo>
                <a:close/>
                <a:moveTo>
                  <a:pt x="0" y="107"/>
                </a:moveTo>
                <a:lnTo>
                  <a:pt x="0" y="88"/>
                </a:lnTo>
                <a:lnTo>
                  <a:pt x="5" y="88"/>
                </a:lnTo>
                <a:lnTo>
                  <a:pt x="5" y="107"/>
                </a:lnTo>
                <a:lnTo>
                  <a:pt x="0" y="107"/>
                </a:lnTo>
                <a:close/>
                <a:moveTo>
                  <a:pt x="0" y="74"/>
                </a:moveTo>
                <a:lnTo>
                  <a:pt x="0" y="54"/>
                </a:lnTo>
                <a:lnTo>
                  <a:pt x="5" y="54"/>
                </a:lnTo>
                <a:lnTo>
                  <a:pt x="5" y="74"/>
                </a:lnTo>
                <a:lnTo>
                  <a:pt x="0" y="74"/>
                </a:lnTo>
                <a:close/>
                <a:moveTo>
                  <a:pt x="0" y="40"/>
                </a:moveTo>
                <a:lnTo>
                  <a:pt x="0" y="21"/>
                </a:lnTo>
                <a:lnTo>
                  <a:pt x="5" y="21"/>
                </a:lnTo>
                <a:lnTo>
                  <a:pt x="5" y="40"/>
                </a:lnTo>
                <a:lnTo>
                  <a:pt x="0" y="40"/>
                </a:lnTo>
                <a:close/>
                <a:moveTo>
                  <a:pt x="0" y="6"/>
                </a:moveTo>
                <a:lnTo>
                  <a:pt x="0" y="0"/>
                </a:lnTo>
                <a:lnTo>
                  <a:pt x="18" y="0"/>
                </a:lnTo>
                <a:lnTo>
                  <a:pt x="18" y="5"/>
                </a:lnTo>
                <a:lnTo>
                  <a:pt x="3" y="5"/>
                </a:lnTo>
                <a:lnTo>
                  <a:pt x="5" y="3"/>
                </a:lnTo>
                <a:lnTo>
                  <a:pt x="5" y="6"/>
                </a:lnTo>
                <a:lnTo>
                  <a:pt x="0" y="6"/>
                </a:lnTo>
                <a:close/>
                <a:moveTo>
                  <a:pt x="33" y="0"/>
                </a:moveTo>
                <a:lnTo>
                  <a:pt x="52" y="0"/>
                </a:lnTo>
                <a:lnTo>
                  <a:pt x="52" y="5"/>
                </a:lnTo>
                <a:lnTo>
                  <a:pt x="33" y="5"/>
                </a:lnTo>
                <a:lnTo>
                  <a:pt x="33" y="0"/>
                </a:lnTo>
                <a:close/>
                <a:moveTo>
                  <a:pt x="66" y="0"/>
                </a:moveTo>
                <a:lnTo>
                  <a:pt x="85" y="0"/>
                </a:lnTo>
                <a:lnTo>
                  <a:pt x="85" y="5"/>
                </a:lnTo>
                <a:lnTo>
                  <a:pt x="66" y="5"/>
                </a:lnTo>
                <a:lnTo>
                  <a:pt x="66" y="0"/>
                </a:lnTo>
                <a:close/>
                <a:moveTo>
                  <a:pt x="100" y="0"/>
                </a:moveTo>
                <a:lnTo>
                  <a:pt x="119" y="0"/>
                </a:lnTo>
                <a:lnTo>
                  <a:pt x="119" y="5"/>
                </a:lnTo>
                <a:lnTo>
                  <a:pt x="100" y="5"/>
                </a:lnTo>
                <a:lnTo>
                  <a:pt x="100" y="0"/>
                </a:lnTo>
                <a:close/>
                <a:moveTo>
                  <a:pt x="134" y="0"/>
                </a:moveTo>
                <a:lnTo>
                  <a:pt x="153" y="0"/>
                </a:lnTo>
                <a:lnTo>
                  <a:pt x="153" y="5"/>
                </a:lnTo>
                <a:lnTo>
                  <a:pt x="134" y="5"/>
                </a:lnTo>
                <a:lnTo>
                  <a:pt x="134" y="0"/>
                </a:lnTo>
                <a:close/>
                <a:moveTo>
                  <a:pt x="167" y="0"/>
                </a:moveTo>
                <a:lnTo>
                  <a:pt x="187" y="0"/>
                </a:lnTo>
                <a:lnTo>
                  <a:pt x="187" y="5"/>
                </a:lnTo>
                <a:lnTo>
                  <a:pt x="167" y="5"/>
                </a:lnTo>
                <a:lnTo>
                  <a:pt x="167" y="0"/>
                </a:lnTo>
                <a:close/>
                <a:moveTo>
                  <a:pt x="201" y="0"/>
                </a:moveTo>
                <a:lnTo>
                  <a:pt x="220" y="0"/>
                </a:lnTo>
                <a:lnTo>
                  <a:pt x="220" y="5"/>
                </a:lnTo>
                <a:lnTo>
                  <a:pt x="201" y="5"/>
                </a:lnTo>
                <a:lnTo>
                  <a:pt x="201" y="0"/>
                </a:lnTo>
                <a:close/>
                <a:moveTo>
                  <a:pt x="235" y="0"/>
                </a:moveTo>
                <a:lnTo>
                  <a:pt x="254" y="0"/>
                </a:lnTo>
                <a:lnTo>
                  <a:pt x="254" y="5"/>
                </a:lnTo>
                <a:lnTo>
                  <a:pt x="235" y="5"/>
                </a:lnTo>
                <a:lnTo>
                  <a:pt x="235" y="0"/>
                </a:lnTo>
                <a:close/>
                <a:moveTo>
                  <a:pt x="268" y="0"/>
                </a:moveTo>
                <a:lnTo>
                  <a:pt x="287" y="0"/>
                </a:lnTo>
                <a:lnTo>
                  <a:pt x="287" y="5"/>
                </a:lnTo>
                <a:lnTo>
                  <a:pt x="268" y="5"/>
                </a:lnTo>
                <a:lnTo>
                  <a:pt x="268" y="0"/>
                </a:lnTo>
                <a:close/>
                <a:moveTo>
                  <a:pt x="302" y="0"/>
                </a:moveTo>
                <a:lnTo>
                  <a:pt x="321" y="0"/>
                </a:lnTo>
                <a:lnTo>
                  <a:pt x="321" y="5"/>
                </a:lnTo>
                <a:lnTo>
                  <a:pt x="302" y="5"/>
                </a:lnTo>
                <a:lnTo>
                  <a:pt x="302" y="0"/>
                </a:lnTo>
                <a:close/>
                <a:moveTo>
                  <a:pt x="335" y="0"/>
                </a:moveTo>
                <a:lnTo>
                  <a:pt x="355" y="0"/>
                </a:lnTo>
                <a:lnTo>
                  <a:pt x="355" y="5"/>
                </a:lnTo>
                <a:lnTo>
                  <a:pt x="335" y="5"/>
                </a:lnTo>
                <a:lnTo>
                  <a:pt x="335" y="0"/>
                </a:lnTo>
                <a:close/>
                <a:moveTo>
                  <a:pt x="369" y="0"/>
                </a:moveTo>
                <a:lnTo>
                  <a:pt x="388" y="0"/>
                </a:lnTo>
                <a:lnTo>
                  <a:pt x="388" y="5"/>
                </a:lnTo>
                <a:lnTo>
                  <a:pt x="369" y="5"/>
                </a:lnTo>
                <a:lnTo>
                  <a:pt x="369" y="0"/>
                </a:lnTo>
                <a:close/>
                <a:moveTo>
                  <a:pt x="403" y="0"/>
                </a:moveTo>
                <a:lnTo>
                  <a:pt x="422" y="0"/>
                </a:lnTo>
                <a:lnTo>
                  <a:pt x="422" y="5"/>
                </a:lnTo>
                <a:lnTo>
                  <a:pt x="403" y="5"/>
                </a:lnTo>
                <a:lnTo>
                  <a:pt x="403" y="0"/>
                </a:lnTo>
                <a:close/>
                <a:moveTo>
                  <a:pt x="436" y="0"/>
                </a:moveTo>
                <a:lnTo>
                  <a:pt x="456" y="0"/>
                </a:lnTo>
                <a:lnTo>
                  <a:pt x="456" y="5"/>
                </a:lnTo>
                <a:lnTo>
                  <a:pt x="436" y="5"/>
                </a:lnTo>
                <a:lnTo>
                  <a:pt x="436" y="0"/>
                </a:lnTo>
                <a:close/>
                <a:moveTo>
                  <a:pt x="470" y="0"/>
                </a:moveTo>
                <a:lnTo>
                  <a:pt x="489" y="0"/>
                </a:lnTo>
                <a:lnTo>
                  <a:pt x="489" y="5"/>
                </a:lnTo>
                <a:lnTo>
                  <a:pt x="470" y="5"/>
                </a:lnTo>
                <a:lnTo>
                  <a:pt x="470" y="0"/>
                </a:lnTo>
                <a:close/>
                <a:moveTo>
                  <a:pt x="504" y="0"/>
                </a:moveTo>
                <a:lnTo>
                  <a:pt x="523" y="0"/>
                </a:lnTo>
                <a:lnTo>
                  <a:pt x="523" y="5"/>
                </a:lnTo>
                <a:lnTo>
                  <a:pt x="504" y="5"/>
                </a:lnTo>
                <a:lnTo>
                  <a:pt x="504" y="0"/>
                </a:lnTo>
                <a:close/>
                <a:moveTo>
                  <a:pt x="537" y="0"/>
                </a:moveTo>
                <a:lnTo>
                  <a:pt x="556" y="0"/>
                </a:lnTo>
                <a:lnTo>
                  <a:pt x="556" y="5"/>
                </a:lnTo>
                <a:lnTo>
                  <a:pt x="537" y="5"/>
                </a:lnTo>
                <a:lnTo>
                  <a:pt x="537" y="0"/>
                </a:lnTo>
                <a:close/>
                <a:moveTo>
                  <a:pt x="571" y="0"/>
                </a:moveTo>
                <a:lnTo>
                  <a:pt x="590" y="0"/>
                </a:lnTo>
                <a:lnTo>
                  <a:pt x="590" y="5"/>
                </a:lnTo>
                <a:lnTo>
                  <a:pt x="571" y="5"/>
                </a:lnTo>
                <a:lnTo>
                  <a:pt x="571" y="0"/>
                </a:lnTo>
                <a:close/>
                <a:moveTo>
                  <a:pt x="604" y="0"/>
                </a:moveTo>
                <a:lnTo>
                  <a:pt x="624" y="0"/>
                </a:lnTo>
                <a:lnTo>
                  <a:pt x="624" y="5"/>
                </a:lnTo>
                <a:lnTo>
                  <a:pt x="604" y="5"/>
                </a:lnTo>
                <a:lnTo>
                  <a:pt x="604" y="0"/>
                </a:lnTo>
                <a:close/>
                <a:moveTo>
                  <a:pt x="638" y="0"/>
                </a:moveTo>
                <a:lnTo>
                  <a:pt x="657" y="0"/>
                </a:lnTo>
                <a:lnTo>
                  <a:pt x="657" y="5"/>
                </a:lnTo>
                <a:lnTo>
                  <a:pt x="638" y="5"/>
                </a:lnTo>
                <a:lnTo>
                  <a:pt x="638" y="0"/>
                </a:lnTo>
                <a:close/>
                <a:moveTo>
                  <a:pt x="672" y="0"/>
                </a:moveTo>
                <a:lnTo>
                  <a:pt x="691" y="0"/>
                </a:lnTo>
                <a:lnTo>
                  <a:pt x="691" y="5"/>
                </a:lnTo>
                <a:lnTo>
                  <a:pt x="672" y="5"/>
                </a:lnTo>
                <a:lnTo>
                  <a:pt x="672" y="0"/>
                </a:lnTo>
                <a:close/>
                <a:moveTo>
                  <a:pt x="706" y="0"/>
                </a:moveTo>
                <a:lnTo>
                  <a:pt x="725" y="0"/>
                </a:lnTo>
                <a:lnTo>
                  <a:pt x="725" y="5"/>
                </a:lnTo>
                <a:lnTo>
                  <a:pt x="706" y="5"/>
                </a:lnTo>
                <a:lnTo>
                  <a:pt x="706" y="0"/>
                </a:lnTo>
                <a:close/>
                <a:moveTo>
                  <a:pt x="739" y="0"/>
                </a:moveTo>
                <a:lnTo>
                  <a:pt x="758" y="0"/>
                </a:lnTo>
                <a:lnTo>
                  <a:pt x="758" y="5"/>
                </a:lnTo>
                <a:lnTo>
                  <a:pt x="739" y="5"/>
                </a:lnTo>
                <a:lnTo>
                  <a:pt x="739" y="0"/>
                </a:lnTo>
                <a:close/>
                <a:moveTo>
                  <a:pt x="773" y="0"/>
                </a:moveTo>
                <a:lnTo>
                  <a:pt x="792" y="0"/>
                </a:lnTo>
                <a:lnTo>
                  <a:pt x="792" y="5"/>
                </a:lnTo>
                <a:lnTo>
                  <a:pt x="773" y="5"/>
                </a:lnTo>
                <a:lnTo>
                  <a:pt x="773" y="0"/>
                </a:lnTo>
                <a:close/>
                <a:moveTo>
                  <a:pt x="806" y="0"/>
                </a:moveTo>
                <a:lnTo>
                  <a:pt x="826" y="0"/>
                </a:lnTo>
                <a:lnTo>
                  <a:pt x="826" y="5"/>
                </a:lnTo>
                <a:lnTo>
                  <a:pt x="806" y="5"/>
                </a:lnTo>
                <a:lnTo>
                  <a:pt x="806" y="0"/>
                </a:lnTo>
                <a:close/>
                <a:moveTo>
                  <a:pt x="840" y="0"/>
                </a:moveTo>
                <a:lnTo>
                  <a:pt x="859" y="0"/>
                </a:lnTo>
                <a:lnTo>
                  <a:pt x="859" y="5"/>
                </a:lnTo>
                <a:lnTo>
                  <a:pt x="840" y="5"/>
                </a:lnTo>
                <a:lnTo>
                  <a:pt x="840" y="0"/>
                </a:lnTo>
                <a:close/>
                <a:moveTo>
                  <a:pt x="874" y="0"/>
                </a:moveTo>
                <a:lnTo>
                  <a:pt x="893" y="0"/>
                </a:lnTo>
                <a:lnTo>
                  <a:pt x="893" y="5"/>
                </a:lnTo>
                <a:lnTo>
                  <a:pt x="874" y="5"/>
                </a:lnTo>
                <a:lnTo>
                  <a:pt x="874" y="0"/>
                </a:lnTo>
                <a:close/>
                <a:moveTo>
                  <a:pt x="907" y="0"/>
                </a:moveTo>
                <a:lnTo>
                  <a:pt x="926" y="0"/>
                </a:lnTo>
                <a:lnTo>
                  <a:pt x="926" y="5"/>
                </a:lnTo>
                <a:lnTo>
                  <a:pt x="907" y="5"/>
                </a:lnTo>
                <a:lnTo>
                  <a:pt x="907" y="0"/>
                </a:lnTo>
                <a:close/>
                <a:moveTo>
                  <a:pt x="941" y="0"/>
                </a:moveTo>
                <a:lnTo>
                  <a:pt x="960" y="0"/>
                </a:lnTo>
                <a:lnTo>
                  <a:pt x="960" y="5"/>
                </a:lnTo>
                <a:lnTo>
                  <a:pt x="941" y="5"/>
                </a:lnTo>
                <a:lnTo>
                  <a:pt x="941" y="0"/>
                </a:lnTo>
                <a:close/>
                <a:moveTo>
                  <a:pt x="974" y="0"/>
                </a:moveTo>
                <a:lnTo>
                  <a:pt x="994" y="0"/>
                </a:lnTo>
                <a:lnTo>
                  <a:pt x="994" y="5"/>
                </a:lnTo>
                <a:lnTo>
                  <a:pt x="974" y="5"/>
                </a:lnTo>
                <a:lnTo>
                  <a:pt x="974" y="0"/>
                </a:lnTo>
                <a:close/>
                <a:moveTo>
                  <a:pt x="1008" y="0"/>
                </a:moveTo>
                <a:lnTo>
                  <a:pt x="1027" y="0"/>
                </a:lnTo>
                <a:lnTo>
                  <a:pt x="1027" y="5"/>
                </a:lnTo>
                <a:lnTo>
                  <a:pt x="1008" y="5"/>
                </a:lnTo>
                <a:lnTo>
                  <a:pt x="1008" y="0"/>
                </a:lnTo>
                <a:close/>
                <a:moveTo>
                  <a:pt x="1042" y="0"/>
                </a:moveTo>
                <a:lnTo>
                  <a:pt x="1061" y="0"/>
                </a:lnTo>
                <a:lnTo>
                  <a:pt x="1061" y="5"/>
                </a:lnTo>
                <a:lnTo>
                  <a:pt x="1042" y="5"/>
                </a:lnTo>
                <a:lnTo>
                  <a:pt x="1042" y="0"/>
                </a:lnTo>
                <a:close/>
                <a:moveTo>
                  <a:pt x="1075" y="0"/>
                </a:moveTo>
                <a:lnTo>
                  <a:pt x="1080" y="0"/>
                </a:lnTo>
                <a:lnTo>
                  <a:pt x="1080" y="19"/>
                </a:lnTo>
                <a:lnTo>
                  <a:pt x="1075" y="19"/>
                </a:lnTo>
                <a:lnTo>
                  <a:pt x="1075" y="3"/>
                </a:lnTo>
                <a:lnTo>
                  <a:pt x="1078" y="5"/>
                </a:lnTo>
                <a:lnTo>
                  <a:pt x="1075" y="5"/>
                </a:lnTo>
                <a:lnTo>
                  <a:pt x="1075" y="0"/>
                </a:lnTo>
                <a:close/>
                <a:moveTo>
                  <a:pt x="1080" y="34"/>
                </a:moveTo>
                <a:lnTo>
                  <a:pt x="1080" y="53"/>
                </a:lnTo>
                <a:lnTo>
                  <a:pt x="1075" y="53"/>
                </a:lnTo>
                <a:lnTo>
                  <a:pt x="1075" y="34"/>
                </a:lnTo>
                <a:lnTo>
                  <a:pt x="1080" y="34"/>
                </a:lnTo>
                <a:close/>
                <a:moveTo>
                  <a:pt x="1080" y="67"/>
                </a:moveTo>
                <a:lnTo>
                  <a:pt x="1080" y="87"/>
                </a:lnTo>
                <a:lnTo>
                  <a:pt x="1075" y="87"/>
                </a:lnTo>
                <a:lnTo>
                  <a:pt x="1075" y="67"/>
                </a:lnTo>
                <a:lnTo>
                  <a:pt x="1080" y="67"/>
                </a:lnTo>
                <a:close/>
                <a:moveTo>
                  <a:pt x="1080" y="101"/>
                </a:moveTo>
                <a:lnTo>
                  <a:pt x="1080" y="120"/>
                </a:lnTo>
                <a:lnTo>
                  <a:pt x="1075" y="120"/>
                </a:lnTo>
                <a:lnTo>
                  <a:pt x="1075" y="101"/>
                </a:lnTo>
                <a:lnTo>
                  <a:pt x="1080" y="101"/>
                </a:lnTo>
                <a:close/>
                <a:moveTo>
                  <a:pt x="1080" y="135"/>
                </a:moveTo>
                <a:lnTo>
                  <a:pt x="1080" y="154"/>
                </a:lnTo>
                <a:lnTo>
                  <a:pt x="1075" y="154"/>
                </a:lnTo>
                <a:lnTo>
                  <a:pt x="1075" y="135"/>
                </a:lnTo>
                <a:lnTo>
                  <a:pt x="1080" y="135"/>
                </a:lnTo>
                <a:close/>
                <a:moveTo>
                  <a:pt x="1080" y="168"/>
                </a:moveTo>
                <a:lnTo>
                  <a:pt x="1080" y="187"/>
                </a:lnTo>
                <a:lnTo>
                  <a:pt x="1075" y="187"/>
                </a:lnTo>
                <a:lnTo>
                  <a:pt x="1075" y="168"/>
                </a:lnTo>
                <a:lnTo>
                  <a:pt x="1080" y="168"/>
                </a:lnTo>
                <a:close/>
                <a:moveTo>
                  <a:pt x="1080" y="202"/>
                </a:moveTo>
                <a:lnTo>
                  <a:pt x="1080" y="221"/>
                </a:lnTo>
                <a:lnTo>
                  <a:pt x="1075" y="221"/>
                </a:lnTo>
                <a:lnTo>
                  <a:pt x="1075" y="202"/>
                </a:lnTo>
                <a:lnTo>
                  <a:pt x="1080" y="202"/>
                </a:lnTo>
                <a:close/>
                <a:moveTo>
                  <a:pt x="1080" y="236"/>
                </a:moveTo>
                <a:lnTo>
                  <a:pt x="1080" y="255"/>
                </a:lnTo>
                <a:lnTo>
                  <a:pt x="1075" y="255"/>
                </a:lnTo>
                <a:lnTo>
                  <a:pt x="1075" y="236"/>
                </a:lnTo>
                <a:lnTo>
                  <a:pt x="1080" y="236"/>
                </a:lnTo>
                <a:close/>
                <a:moveTo>
                  <a:pt x="1080" y="269"/>
                </a:moveTo>
                <a:lnTo>
                  <a:pt x="1080" y="288"/>
                </a:lnTo>
                <a:lnTo>
                  <a:pt x="1075" y="288"/>
                </a:lnTo>
                <a:lnTo>
                  <a:pt x="1075" y="269"/>
                </a:lnTo>
                <a:lnTo>
                  <a:pt x="1080" y="269"/>
                </a:lnTo>
                <a:close/>
                <a:moveTo>
                  <a:pt x="1080" y="303"/>
                </a:moveTo>
                <a:lnTo>
                  <a:pt x="1080" y="322"/>
                </a:lnTo>
                <a:lnTo>
                  <a:pt x="1075" y="322"/>
                </a:lnTo>
                <a:lnTo>
                  <a:pt x="1075" y="303"/>
                </a:lnTo>
                <a:lnTo>
                  <a:pt x="1080" y="303"/>
                </a:lnTo>
                <a:close/>
                <a:moveTo>
                  <a:pt x="1080" y="336"/>
                </a:moveTo>
                <a:lnTo>
                  <a:pt x="1080" y="356"/>
                </a:lnTo>
                <a:lnTo>
                  <a:pt x="1075" y="356"/>
                </a:lnTo>
                <a:lnTo>
                  <a:pt x="1075" y="336"/>
                </a:lnTo>
                <a:lnTo>
                  <a:pt x="1080" y="336"/>
                </a:lnTo>
                <a:close/>
                <a:moveTo>
                  <a:pt x="1080" y="370"/>
                </a:moveTo>
                <a:lnTo>
                  <a:pt x="1080" y="389"/>
                </a:lnTo>
                <a:lnTo>
                  <a:pt x="1075" y="389"/>
                </a:lnTo>
                <a:lnTo>
                  <a:pt x="1075" y="370"/>
                </a:lnTo>
                <a:lnTo>
                  <a:pt x="1080" y="370"/>
                </a:lnTo>
                <a:close/>
                <a:moveTo>
                  <a:pt x="1080" y="404"/>
                </a:moveTo>
                <a:lnTo>
                  <a:pt x="1080" y="423"/>
                </a:lnTo>
                <a:lnTo>
                  <a:pt x="1075" y="423"/>
                </a:lnTo>
                <a:lnTo>
                  <a:pt x="1075" y="404"/>
                </a:lnTo>
                <a:lnTo>
                  <a:pt x="1080" y="404"/>
                </a:lnTo>
                <a:close/>
                <a:moveTo>
                  <a:pt x="1080" y="437"/>
                </a:moveTo>
                <a:lnTo>
                  <a:pt x="1080" y="456"/>
                </a:lnTo>
                <a:lnTo>
                  <a:pt x="1075" y="456"/>
                </a:lnTo>
                <a:lnTo>
                  <a:pt x="1075" y="437"/>
                </a:lnTo>
                <a:lnTo>
                  <a:pt x="1080" y="437"/>
                </a:lnTo>
                <a:close/>
                <a:moveTo>
                  <a:pt x="1080" y="471"/>
                </a:moveTo>
                <a:lnTo>
                  <a:pt x="1080" y="490"/>
                </a:lnTo>
                <a:lnTo>
                  <a:pt x="1075" y="490"/>
                </a:lnTo>
                <a:lnTo>
                  <a:pt x="1075" y="471"/>
                </a:lnTo>
                <a:lnTo>
                  <a:pt x="1080" y="471"/>
                </a:lnTo>
                <a:close/>
                <a:moveTo>
                  <a:pt x="1080" y="504"/>
                </a:moveTo>
                <a:lnTo>
                  <a:pt x="1080" y="524"/>
                </a:lnTo>
                <a:lnTo>
                  <a:pt x="1075" y="524"/>
                </a:lnTo>
                <a:lnTo>
                  <a:pt x="1075" y="504"/>
                </a:lnTo>
                <a:lnTo>
                  <a:pt x="1080" y="504"/>
                </a:lnTo>
                <a:close/>
                <a:moveTo>
                  <a:pt x="1080" y="538"/>
                </a:moveTo>
                <a:lnTo>
                  <a:pt x="1080" y="558"/>
                </a:lnTo>
                <a:lnTo>
                  <a:pt x="1075" y="558"/>
                </a:lnTo>
                <a:lnTo>
                  <a:pt x="1075" y="538"/>
                </a:lnTo>
                <a:lnTo>
                  <a:pt x="1080" y="538"/>
                </a:lnTo>
                <a:close/>
                <a:moveTo>
                  <a:pt x="1080" y="572"/>
                </a:moveTo>
                <a:lnTo>
                  <a:pt x="1080" y="591"/>
                </a:lnTo>
                <a:lnTo>
                  <a:pt x="1075" y="591"/>
                </a:lnTo>
                <a:lnTo>
                  <a:pt x="1075" y="572"/>
                </a:lnTo>
                <a:lnTo>
                  <a:pt x="1080" y="572"/>
                </a:lnTo>
                <a:close/>
                <a:moveTo>
                  <a:pt x="1080" y="606"/>
                </a:moveTo>
                <a:lnTo>
                  <a:pt x="1080" y="625"/>
                </a:lnTo>
                <a:lnTo>
                  <a:pt x="1075" y="625"/>
                </a:lnTo>
                <a:lnTo>
                  <a:pt x="1075" y="606"/>
                </a:lnTo>
                <a:lnTo>
                  <a:pt x="1080" y="606"/>
                </a:lnTo>
                <a:close/>
                <a:moveTo>
                  <a:pt x="1080" y="639"/>
                </a:moveTo>
                <a:lnTo>
                  <a:pt x="1080" y="658"/>
                </a:lnTo>
                <a:lnTo>
                  <a:pt x="1075" y="658"/>
                </a:lnTo>
                <a:lnTo>
                  <a:pt x="1075" y="639"/>
                </a:lnTo>
                <a:lnTo>
                  <a:pt x="1080" y="639"/>
                </a:lnTo>
                <a:close/>
                <a:moveTo>
                  <a:pt x="1080" y="673"/>
                </a:moveTo>
                <a:lnTo>
                  <a:pt x="1080" y="692"/>
                </a:lnTo>
                <a:lnTo>
                  <a:pt x="1075" y="692"/>
                </a:lnTo>
                <a:lnTo>
                  <a:pt x="1075" y="673"/>
                </a:lnTo>
                <a:lnTo>
                  <a:pt x="1080" y="673"/>
                </a:lnTo>
                <a:close/>
                <a:moveTo>
                  <a:pt x="1080" y="706"/>
                </a:moveTo>
                <a:lnTo>
                  <a:pt x="1080" y="726"/>
                </a:lnTo>
                <a:lnTo>
                  <a:pt x="1075" y="726"/>
                </a:lnTo>
                <a:lnTo>
                  <a:pt x="1075" y="706"/>
                </a:lnTo>
                <a:lnTo>
                  <a:pt x="1080" y="706"/>
                </a:lnTo>
                <a:close/>
                <a:moveTo>
                  <a:pt x="1080" y="740"/>
                </a:moveTo>
                <a:lnTo>
                  <a:pt x="1080" y="759"/>
                </a:lnTo>
                <a:lnTo>
                  <a:pt x="1075" y="759"/>
                </a:lnTo>
                <a:lnTo>
                  <a:pt x="1075" y="740"/>
                </a:lnTo>
                <a:lnTo>
                  <a:pt x="1080" y="740"/>
                </a:lnTo>
                <a:close/>
                <a:moveTo>
                  <a:pt x="1080" y="774"/>
                </a:moveTo>
                <a:lnTo>
                  <a:pt x="1080" y="793"/>
                </a:lnTo>
                <a:lnTo>
                  <a:pt x="1075" y="793"/>
                </a:lnTo>
                <a:lnTo>
                  <a:pt x="1075" y="774"/>
                </a:lnTo>
                <a:lnTo>
                  <a:pt x="1080" y="774"/>
                </a:lnTo>
                <a:close/>
                <a:moveTo>
                  <a:pt x="1080" y="807"/>
                </a:moveTo>
                <a:lnTo>
                  <a:pt x="1080" y="827"/>
                </a:lnTo>
                <a:lnTo>
                  <a:pt x="1075" y="827"/>
                </a:lnTo>
                <a:lnTo>
                  <a:pt x="1075" y="807"/>
                </a:lnTo>
                <a:lnTo>
                  <a:pt x="1080" y="807"/>
                </a:lnTo>
                <a:close/>
                <a:moveTo>
                  <a:pt x="1080" y="841"/>
                </a:moveTo>
                <a:lnTo>
                  <a:pt x="1080" y="860"/>
                </a:lnTo>
                <a:lnTo>
                  <a:pt x="1075" y="860"/>
                </a:lnTo>
                <a:lnTo>
                  <a:pt x="1075" y="841"/>
                </a:lnTo>
                <a:lnTo>
                  <a:pt x="1080" y="841"/>
                </a:lnTo>
                <a:close/>
                <a:moveTo>
                  <a:pt x="1080" y="875"/>
                </a:moveTo>
                <a:lnTo>
                  <a:pt x="1080" y="894"/>
                </a:lnTo>
                <a:lnTo>
                  <a:pt x="1075" y="894"/>
                </a:lnTo>
                <a:lnTo>
                  <a:pt x="1075" y="875"/>
                </a:lnTo>
                <a:lnTo>
                  <a:pt x="1080" y="875"/>
                </a:lnTo>
                <a:close/>
                <a:moveTo>
                  <a:pt x="1080" y="908"/>
                </a:moveTo>
                <a:lnTo>
                  <a:pt x="1080" y="927"/>
                </a:lnTo>
                <a:lnTo>
                  <a:pt x="1075" y="927"/>
                </a:lnTo>
                <a:lnTo>
                  <a:pt x="1075" y="908"/>
                </a:lnTo>
                <a:lnTo>
                  <a:pt x="1080" y="908"/>
                </a:lnTo>
                <a:close/>
                <a:moveTo>
                  <a:pt x="1080" y="942"/>
                </a:moveTo>
                <a:lnTo>
                  <a:pt x="1080" y="961"/>
                </a:lnTo>
                <a:lnTo>
                  <a:pt x="1075" y="961"/>
                </a:lnTo>
                <a:lnTo>
                  <a:pt x="1075" y="942"/>
                </a:lnTo>
                <a:lnTo>
                  <a:pt x="1080" y="942"/>
                </a:lnTo>
                <a:close/>
                <a:moveTo>
                  <a:pt x="1080" y="975"/>
                </a:moveTo>
                <a:lnTo>
                  <a:pt x="1080" y="995"/>
                </a:lnTo>
                <a:lnTo>
                  <a:pt x="1075" y="995"/>
                </a:lnTo>
                <a:lnTo>
                  <a:pt x="1075" y="975"/>
                </a:lnTo>
                <a:lnTo>
                  <a:pt x="1080" y="975"/>
                </a:lnTo>
                <a:close/>
                <a:moveTo>
                  <a:pt x="1080" y="1009"/>
                </a:moveTo>
                <a:lnTo>
                  <a:pt x="1080" y="1028"/>
                </a:lnTo>
                <a:lnTo>
                  <a:pt x="1075" y="1028"/>
                </a:lnTo>
                <a:lnTo>
                  <a:pt x="1075" y="1009"/>
                </a:lnTo>
                <a:lnTo>
                  <a:pt x="1080" y="1009"/>
                </a:lnTo>
                <a:close/>
                <a:moveTo>
                  <a:pt x="1080" y="1043"/>
                </a:moveTo>
                <a:lnTo>
                  <a:pt x="1080" y="1062"/>
                </a:lnTo>
                <a:lnTo>
                  <a:pt x="1075" y="1062"/>
                </a:lnTo>
                <a:lnTo>
                  <a:pt x="1075" y="1043"/>
                </a:lnTo>
                <a:lnTo>
                  <a:pt x="1080" y="1043"/>
                </a:lnTo>
                <a:close/>
                <a:moveTo>
                  <a:pt x="1080" y="1076"/>
                </a:moveTo>
                <a:lnTo>
                  <a:pt x="1080" y="1095"/>
                </a:lnTo>
                <a:lnTo>
                  <a:pt x="1075" y="1095"/>
                </a:lnTo>
                <a:lnTo>
                  <a:pt x="1075" y="1076"/>
                </a:lnTo>
                <a:lnTo>
                  <a:pt x="1080" y="1076"/>
                </a:lnTo>
                <a:close/>
                <a:moveTo>
                  <a:pt x="1080" y="1110"/>
                </a:moveTo>
                <a:lnTo>
                  <a:pt x="1080" y="1119"/>
                </a:lnTo>
                <a:lnTo>
                  <a:pt x="1065" y="1119"/>
                </a:lnTo>
                <a:lnTo>
                  <a:pt x="1065" y="1114"/>
                </a:lnTo>
                <a:lnTo>
                  <a:pt x="1078" y="1114"/>
                </a:lnTo>
                <a:lnTo>
                  <a:pt x="1075" y="1116"/>
                </a:lnTo>
                <a:lnTo>
                  <a:pt x="1075" y="1110"/>
                </a:lnTo>
                <a:lnTo>
                  <a:pt x="1080" y="1110"/>
                </a:lnTo>
                <a:close/>
                <a:moveTo>
                  <a:pt x="1051" y="1119"/>
                </a:moveTo>
                <a:lnTo>
                  <a:pt x="1031" y="1119"/>
                </a:lnTo>
                <a:lnTo>
                  <a:pt x="1031" y="1114"/>
                </a:lnTo>
                <a:lnTo>
                  <a:pt x="1051" y="1114"/>
                </a:lnTo>
                <a:lnTo>
                  <a:pt x="1051" y="1119"/>
                </a:lnTo>
                <a:close/>
                <a:moveTo>
                  <a:pt x="1017" y="1119"/>
                </a:moveTo>
                <a:lnTo>
                  <a:pt x="998" y="1119"/>
                </a:lnTo>
                <a:lnTo>
                  <a:pt x="998" y="1114"/>
                </a:lnTo>
                <a:lnTo>
                  <a:pt x="1017" y="1114"/>
                </a:lnTo>
                <a:lnTo>
                  <a:pt x="1017" y="1119"/>
                </a:lnTo>
                <a:close/>
                <a:moveTo>
                  <a:pt x="983" y="1119"/>
                </a:moveTo>
                <a:lnTo>
                  <a:pt x="964" y="1119"/>
                </a:lnTo>
                <a:lnTo>
                  <a:pt x="964" y="1114"/>
                </a:lnTo>
                <a:lnTo>
                  <a:pt x="983" y="1114"/>
                </a:lnTo>
                <a:lnTo>
                  <a:pt x="983" y="1119"/>
                </a:lnTo>
                <a:close/>
                <a:moveTo>
                  <a:pt x="950" y="1119"/>
                </a:moveTo>
                <a:lnTo>
                  <a:pt x="931" y="1119"/>
                </a:lnTo>
                <a:lnTo>
                  <a:pt x="931" y="1114"/>
                </a:lnTo>
                <a:lnTo>
                  <a:pt x="950" y="1114"/>
                </a:lnTo>
                <a:lnTo>
                  <a:pt x="950" y="1119"/>
                </a:lnTo>
                <a:close/>
                <a:moveTo>
                  <a:pt x="916" y="1119"/>
                </a:moveTo>
                <a:lnTo>
                  <a:pt x="897" y="1119"/>
                </a:lnTo>
                <a:lnTo>
                  <a:pt x="897" y="1114"/>
                </a:lnTo>
                <a:lnTo>
                  <a:pt x="916" y="1114"/>
                </a:lnTo>
                <a:lnTo>
                  <a:pt x="916" y="1119"/>
                </a:lnTo>
                <a:close/>
                <a:moveTo>
                  <a:pt x="883" y="1119"/>
                </a:moveTo>
                <a:lnTo>
                  <a:pt x="863" y="1119"/>
                </a:lnTo>
                <a:lnTo>
                  <a:pt x="863" y="1114"/>
                </a:lnTo>
                <a:lnTo>
                  <a:pt x="883" y="1114"/>
                </a:lnTo>
                <a:lnTo>
                  <a:pt x="883" y="1119"/>
                </a:lnTo>
                <a:close/>
                <a:moveTo>
                  <a:pt x="849" y="1119"/>
                </a:moveTo>
                <a:lnTo>
                  <a:pt x="830" y="1119"/>
                </a:lnTo>
                <a:lnTo>
                  <a:pt x="830" y="1114"/>
                </a:lnTo>
                <a:lnTo>
                  <a:pt x="849" y="1114"/>
                </a:lnTo>
                <a:lnTo>
                  <a:pt x="849" y="1119"/>
                </a:lnTo>
                <a:close/>
                <a:moveTo>
                  <a:pt x="815" y="1119"/>
                </a:moveTo>
                <a:lnTo>
                  <a:pt x="796" y="1119"/>
                </a:lnTo>
                <a:lnTo>
                  <a:pt x="796" y="1114"/>
                </a:lnTo>
                <a:lnTo>
                  <a:pt x="815" y="1114"/>
                </a:lnTo>
                <a:lnTo>
                  <a:pt x="815" y="1119"/>
                </a:lnTo>
                <a:close/>
                <a:moveTo>
                  <a:pt x="781" y="1119"/>
                </a:moveTo>
                <a:lnTo>
                  <a:pt x="762" y="1119"/>
                </a:lnTo>
                <a:lnTo>
                  <a:pt x="762" y="1114"/>
                </a:lnTo>
                <a:lnTo>
                  <a:pt x="781" y="1114"/>
                </a:lnTo>
                <a:lnTo>
                  <a:pt x="781" y="1119"/>
                </a:lnTo>
                <a:close/>
                <a:moveTo>
                  <a:pt x="748" y="1119"/>
                </a:moveTo>
                <a:lnTo>
                  <a:pt x="729" y="1119"/>
                </a:lnTo>
                <a:lnTo>
                  <a:pt x="729" y="1114"/>
                </a:lnTo>
                <a:lnTo>
                  <a:pt x="748" y="1114"/>
                </a:lnTo>
                <a:lnTo>
                  <a:pt x="748" y="1119"/>
                </a:lnTo>
                <a:close/>
                <a:moveTo>
                  <a:pt x="714" y="1119"/>
                </a:moveTo>
                <a:lnTo>
                  <a:pt x="695" y="1119"/>
                </a:lnTo>
                <a:lnTo>
                  <a:pt x="695" y="1114"/>
                </a:lnTo>
                <a:lnTo>
                  <a:pt x="714" y="1114"/>
                </a:lnTo>
                <a:lnTo>
                  <a:pt x="714" y="1119"/>
                </a:lnTo>
                <a:close/>
                <a:moveTo>
                  <a:pt x="681" y="1119"/>
                </a:moveTo>
                <a:lnTo>
                  <a:pt x="661" y="1119"/>
                </a:lnTo>
                <a:lnTo>
                  <a:pt x="661" y="1114"/>
                </a:lnTo>
                <a:lnTo>
                  <a:pt x="681" y="1114"/>
                </a:lnTo>
                <a:lnTo>
                  <a:pt x="681" y="1119"/>
                </a:lnTo>
                <a:close/>
                <a:moveTo>
                  <a:pt x="647" y="1119"/>
                </a:moveTo>
                <a:lnTo>
                  <a:pt x="628" y="1119"/>
                </a:lnTo>
                <a:lnTo>
                  <a:pt x="628" y="1114"/>
                </a:lnTo>
                <a:lnTo>
                  <a:pt x="647" y="1114"/>
                </a:lnTo>
                <a:lnTo>
                  <a:pt x="647" y="1119"/>
                </a:lnTo>
                <a:close/>
                <a:moveTo>
                  <a:pt x="613" y="1119"/>
                </a:moveTo>
                <a:lnTo>
                  <a:pt x="594" y="1119"/>
                </a:lnTo>
                <a:lnTo>
                  <a:pt x="594" y="1114"/>
                </a:lnTo>
                <a:lnTo>
                  <a:pt x="613" y="1114"/>
                </a:lnTo>
                <a:lnTo>
                  <a:pt x="613" y="1119"/>
                </a:lnTo>
                <a:close/>
                <a:moveTo>
                  <a:pt x="580" y="1119"/>
                </a:moveTo>
                <a:lnTo>
                  <a:pt x="561" y="1119"/>
                </a:lnTo>
                <a:lnTo>
                  <a:pt x="561" y="1114"/>
                </a:lnTo>
                <a:lnTo>
                  <a:pt x="580" y="1114"/>
                </a:lnTo>
                <a:lnTo>
                  <a:pt x="580" y="1119"/>
                </a:lnTo>
                <a:close/>
                <a:moveTo>
                  <a:pt x="546" y="1119"/>
                </a:moveTo>
                <a:lnTo>
                  <a:pt x="527" y="1119"/>
                </a:lnTo>
                <a:lnTo>
                  <a:pt x="527" y="1114"/>
                </a:lnTo>
                <a:lnTo>
                  <a:pt x="546" y="1114"/>
                </a:lnTo>
                <a:lnTo>
                  <a:pt x="546" y="1119"/>
                </a:lnTo>
                <a:close/>
                <a:moveTo>
                  <a:pt x="513" y="1119"/>
                </a:moveTo>
                <a:lnTo>
                  <a:pt x="493" y="1119"/>
                </a:lnTo>
                <a:lnTo>
                  <a:pt x="493" y="1114"/>
                </a:lnTo>
                <a:lnTo>
                  <a:pt x="513" y="1114"/>
                </a:lnTo>
                <a:lnTo>
                  <a:pt x="513" y="1119"/>
                </a:lnTo>
                <a:close/>
                <a:moveTo>
                  <a:pt x="479" y="1119"/>
                </a:moveTo>
                <a:lnTo>
                  <a:pt x="460" y="1119"/>
                </a:lnTo>
                <a:lnTo>
                  <a:pt x="460" y="1114"/>
                </a:lnTo>
                <a:lnTo>
                  <a:pt x="479" y="1114"/>
                </a:lnTo>
                <a:lnTo>
                  <a:pt x="479" y="1119"/>
                </a:lnTo>
                <a:close/>
                <a:moveTo>
                  <a:pt x="445" y="1119"/>
                </a:moveTo>
                <a:lnTo>
                  <a:pt x="426" y="1119"/>
                </a:lnTo>
                <a:lnTo>
                  <a:pt x="426" y="1114"/>
                </a:lnTo>
                <a:lnTo>
                  <a:pt x="445" y="1114"/>
                </a:lnTo>
                <a:lnTo>
                  <a:pt x="445" y="1119"/>
                </a:lnTo>
                <a:close/>
                <a:moveTo>
                  <a:pt x="412" y="1119"/>
                </a:moveTo>
                <a:lnTo>
                  <a:pt x="392" y="1119"/>
                </a:lnTo>
                <a:lnTo>
                  <a:pt x="392" y="1114"/>
                </a:lnTo>
                <a:lnTo>
                  <a:pt x="412" y="1114"/>
                </a:lnTo>
                <a:lnTo>
                  <a:pt x="412" y="1119"/>
                </a:lnTo>
                <a:close/>
                <a:moveTo>
                  <a:pt x="378" y="1119"/>
                </a:moveTo>
                <a:lnTo>
                  <a:pt x="359" y="1119"/>
                </a:lnTo>
                <a:lnTo>
                  <a:pt x="359" y="1114"/>
                </a:lnTo>
                <a:lnTo>
                  <a:pt x="378" y="1114"/>
                </a:lnTo>
                <a:lnTo>
                  <a:pt x="378" y="1119"/>
                </a:lnTo>
                <a:close/>
                <a:moveTo>
                  <a:pt x="344" y="1119"/>
                </a:moveTo>
                <a:lnTo>
                  <a:pt x="325" y="1119"/>
                </a:lnTo>
                <a:lnTo>
                  <a:pt x="325" y="1114"/>
                </a:lnTo>
                <a:lnTo>
                  <a:pt x="344" y="1114"/>
                </a:lnTo>
                <a:lnTo>
                  <a:pt x="344" y="1119"/>
                </a:lnTo>
                <a:close/>
                <a:moveTo>
                  <a:pt x="311" y="1119"/>
                </a:moveTo>
                <a:lnTo>
                  <a:pt x="292" y="1119"/>
                </a:lnTo>
                <a:lnTo>
                  <a:pt x="292" y="1114"/>
                </a:lnTo>
                <a:lnTo>
                  <a:pt x="311" y="1114"/>
                </a:lnTo>
                <a:lnTo>
                  <a:pt x="311" y="1119"/>
                </a:lnTo>
                <a:close/>
                <a:moveTo>
                  <a:pt x="277" y="1119"/>
                </a:moveTo>
                <a:lnTo>
                  <a:pt x="258" y="1119"/>
                </a:lnTo>
                <a:lnTo>
                  <a:pt x="258" y="1114"/>
                </a:lnTo>
                <a:lnTo>
                  <a:pt x="277" y="1114"/>
                </a:lnTo>
                <a:lnTo>
                  <a:pt x="277" y="1119"/>
                </a:lnTo>
                <a:close/>
                <a:moveTo>
                  <a:pt x="244" y="1119"/>
                </a:moveTo>
                <a:lnTo>
                  <a:pt x="224" y="1119"/>
                </a:lnTo>
                <a:lnTo>
                  <a:pt x="224" y="1114"/>
                </a:lnTo>
                <a:lnTo>
                  <a:pt x="244" y="1114"/>
                </a:lnTo>
                <a:lnTo>
                  <a:pt x="244" y="1119"/>
                </a:lnTo>
                <a:close/>
                <a:moveTo>
                  <a:pt x="210" y="1119"/>
                </a:moveTo>
                <a:lnTo>
                  <a:pt x="190" y="1119"/>
                </a:lnTo>
                <a:lnTo>
                  <a:pt x="190" y="1114"/>
                </a:lnTo>
                <a:lnTo>
                  <a:pt x="210" y="1114"/>
                </a:lnTo>
                <a:lnTo>
                  <a:pt x="210" y="1119"/>
                </a:lnTo>
                <a:close/>
                <a:moveTo>
                  <a:pt x="176" y="1119"/>
                </a:moveTo>
                <a:lnTo>
                  <a:pt x="157" y="1119"/>
                </a:lnTo>
                <a:lnTo>
                  <a:pt x="157" y="1114"/>
                </a:lnTo>
                <a:lnTo>
                  <a:pt x="176" y="1114"/>
                </a:lnTo>
                <a:lnTo>
                  <a:pt x="176" y="1119"/>
                </a:lnTo>
                <a:close/>
                <a:moveTo>
                  <a:pt x="142" y="1119"/>
                </a:moveTo>
                <a:lnTo>
                  <a:pt x="123" y="1119"/>
                </a:lnTo>
                <a:lnTo>
                  <a:pt x="123" y="1114"/>
                </a:lnTo>
                <a:lnTo>
                  <a:pt x="142" y="1114"/>
                </a:lnTo>
                <a:lnTo>
                  <a:pt x="142" y="1119"/>
                </a:lnTo>
                <a:close/>
                <a:moveTo>
                  <a:pt x="109" y="1119"/>
                </a:moveTo>
                <a:lnTo>
                  <a:pt x="90" y="1119"/>
                </a:lnTo>
                <a:lnTo>
                  <a:pt x="90" y="1114"/>
                </a:lnTo>
                <a:lnTo>
                  <a:pt x="109" y="1114"/>
                </a:lnTo>
                <a:lnTo>
                  <a:pt x="109" y="1119"/>
                </a:lnTo>
                <a:close/>
                <a:moveTo>
                  <a:pt x="75" y="1119"/>
                </a:moveTo>
                <a:lnTo>
                  <a:pt x="56" y="1119"/>
                </a:lnTo>
                <a:lnTo>
                  <a:pt x="56" y="1114"/>
                </a:lnTo>
                <a:lnTo>
                  <a:pt x="75" y="1114"/>
                </a:lnTo>
                <a:lnTo>
                  <a:pt x="75" y="1119"/>
                </a:lnTo>
                <a:close/>
                <a:moveTo>
                  <a:pt x="42" y="1119"/>
                </a:moveTo>
                <a:lnTo>
                  <a:pt x="22" y="1119"/>
                </a:lnTo>
                <a:lnTo>
                  <a:pt x="22" y="1114"/>
                </a:lnTo>
                <a:lnTo>
                  <a:pt x="42" y="1114"/>
                </a:lnTo>
                <a:lnTo>
                  <a:pt x="42" y="1119"/>
                </a:lnTo>
                <a:close/>
                <a:moveTo>
                  <a:pt x="8" y="1119"/>
                </a:moveTo>
                <a:lnTo>
                  <a:pt x="3" y="1119"/>
                </a:lnTo>
                <a:lnTo>
                  <a:pt x="3" y="1114"/>
                </a:lnTo>
                <a:lnTo>
                  <a:pt x="8" y="1114"/>
                </a:lnTo>
                <a:lnTo>
                  <a:pt x="8" y="1119"/>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2" name="矩形 70"/>
          <p:cNvSpPr>
            <a:spLocks noChangeArrowheads="1"/>
          </p:cNvSpPr>
          <p:nvPr/>
        </p:nvSpPr>
        <p:spPr bwMode="auto">
          <a:xfrm>
            <a:off x="358775" y="4095750"/>
            <a:ext cx="508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基础平台</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73" name="图片 71"/>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066800" y="4030663"/>
            <a:ext cx="747713"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74" name="图片 72"/>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66800" y="4030663"/>
            <a:ext cx="747713"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75" name="图片 73"/>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052513"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76" name="图片 74"/>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052513"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77" name="矩形 75"/>
          <p:cNvSpPr>
            <a:spLocks noChangeArrowheads="1"/>
          </p:cNvSpPr>
          <p:nvPr/>
        </p:nvSpPr>
        <p:spPr bwMode="auto">
          <a:xfrm>
            <a:off x="1063625" y="4027488"/>
            <a:ext cx="731838"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8" name="矩形 76"/>
          <p:cNvSpPr>
            <a:spLocks noChangeArrowheads="1"/>
          </p:cNvSpPr>
          <p:nvPr/>
        </p:nvSpPr>
        <p:spPr bwMode="auto">
          <a:xfrm>
            <a:off x="1201738" y="40925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系统管理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79" name="图片 77"/>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882775"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80" name="图片 78"/>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882775"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81" name="图片 79"/>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866900" y="4016375"/>
            <a:ext cx="747713"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82" name="图片 80"/>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866900" y="4016375"/>
            <a:ext cx="747713"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83" name="矩形 81"/>
          <p:cNvSpPr>
            <a:spLocks noChangeArrowheads="1"/>
          </p:cNvSpPr>
          <p:nvPr/>
        </p:nvSpPr>
        <p:spPr bwMode="auto">
          <a:xfrm>
            <a:off x="1879600" y="4027488"/>
            <a:ext cx="730250"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4" name="矩形 82"/>
          <p:cNvSpPr>
            <a:spLocks noChangeArrowheads="1"/>
          </p:cNvSpPr>
          <p:nvPr/>
        </p:nvSpPr>
        <p:spPr bwMode="auto">
          <a:xfrm>
            <a:off x="1911350" y="4092575"/>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用户权限管理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85" name="图片 83"/>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2698750"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86" name="图片 84"/>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2698750"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87" name="图片 85"/>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2682875"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88" name="图片 86"/>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2682875"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89" name="矩形 87"/>
          <p:cNvSpPr>
            <a:spLocks noChangeArrowheads="1"/>
          </p:cNvSpPr>
          <p:nvPr/>
        </p:nvSpPr>
        <p:spPr bwMode="auto">
          <a:xfrm>
            <a:off x="2693988" y="4027488"/>
            <a:ext cx="731837"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0" name="矩形 88"/>
          <p:cNvSpPr>
            <a:spLocks noChangeArrowheads="1"/>
          </p:cNvSpPr>
          <p:nvPr/>
        </p:nvSpPr>
        <p:spPr bwMode="auto">
          <a:xfrm>
            <a:off x="2832100" y="40925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日志管理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1" name="任意多边形 89"/>
          <p:cNvSpPr>
            <a:spLocks noEditPoints="1"/>
          </p:cNvSpPr>
          <p:nvPr/>
        </p:nvSpPr>
        <p:spPr bwMode="auto">
          <a:xfrm>
            <a:off x="241300" y="3959225"/>
            <a:ext cx="4883150" cy="373063"/>
          </a:xfrm>
          <a:custGeom>
            <a:avLst/>
            <a:gdLst>
              <a:gd name="T0" fmla="*/ 0 w 3076"/>
              <a:gd name="T1" fmla="*/ 132 h 235"/>
              <a:gd name="T2" fmla="*/ 0 w 3076"/>
              <a:gd name="T3" fmla="*/ 12 h 235"/>
              <a:gd name="T4" fmla="*/ 94 w 3076"/>
              <a:gd name="T5" fmla="*/ 4 h 235"/>
              <a:gd name="T6" fmla="*/ 175 w 3076"/>
              <a:gd name="T7" fmla="*/ 4 h 235"/>
              <a:gd name="T8" fmla="*/ 276 w 3076"/>
              <a:gd name="T9" fmla="*/ 0 h 235"/>
              <a:gd name="T10" fmla="*/ 411 w 3076"/>
              <a:gd name="T11" fmla="*/ 0 h 235"/>
              <a:gd name="T12" fmla="*/ 531 w 3076"/>
              <a:gd name="T13" fmla="*/ 0 h 235"/>
              <a:gd name="T14" fmla="*/ 632 w 3076"/>
              <a:gd name="T15" fmla="*/ 4 h 235"/>
              <a:gd name="T16" fmla="*/ 714 w 3076"/>
              <a:gd name="T17" fmla="*/ 4 h 235"/>
              <a:gd name="T18" fmla="*/ 814 w 3076"/>
              <a:gd name="T19" fmla="*/ 0 h 235"/>
              <a:gd name="T20" fmla="*/ 949 w 3076"/>
              <a:gd name="T21" fmla="*/ 0 h 235"/>
              <a:gd name="T22" fmla="*/ 1069 w 3076"/>
              <a:gd name="T23" fmla="*/ 0 h 235"/>
              <a:gd name="T24" fmla="*/ 1170 w 3076"/>
              <a:gd name="T25" fmla="*/ 4 h 235"/>
              <a:gd name="T26" fmla="*/ 1251 w 3076"/>
              <a:gd name="T27" fmla="*/ 4 h 235"/>
              <a:gd name="T28" fmla="*/ 1353 w 3076"/>
              <a:gd name="T29" fmla="*/ 0 h 235"/>
              <a:gd name="T30" fmla="*/ 1487 w 3076"/>
              <a:gd name="T31" fmla="*/ 0 h 235"/>
              <a:gd name="T32" fmla="*/ 1607 w 3076"/>
              <a:gd name="T33" fmla="*/ 0 h 235"/>
              <a:gd name="T34" fmla="*/ 1708 w 3076"/>
              <a:gd name="T35" fmla="*/ 4 h 235"/>
              <a:gd name="T36" fmla="*/ 1790 w 3076"/>
              <a:gd name="T37" fmla="*/ 4 h 235"/>
              <a:gd name="T38" fmla="*/ 1891 w 3076"/>
              <a:gd name="T39" fmla="*/ 0 h 235"/>
              <a:gd name="T40" fmla="*/ 2025 w 3076"/>
              <a:gd name="T41" fmla="*/ 0 h 235"/>
              <a:gd name="T42" fmla="*/ 2145 w 3076"/>
              <a:gd name="T43" fmla="*/ 0 h 235"/>
              <a:gd name="T44" fmla="*/ 2246 w 3076"/>
              <a:gd name="T45" fmla="*/ 4 h 235"/>
              <a:gd name="T46" fmla="*/ 2328 w 3076"/>
              <a:gd name="T47" fmla="*/ 4 h 235"/>
              <a:gd name="T48" fmla="*/ 2429 w 3076"/>
              <a:gd name="T49" fmla="*/ 0 h 235"/>
              <a:gd name="T50" fmla="*/ 2563 w 3076"/>
              <a:gd name="T51" fmla="*/ 0 h 235"/>
              <a:gd name="T52" fmla="*/ 2683 w 3076"/>
              <a:gd name="T53" fmla="*/ 0 h 235"/>
              <a:gd name="T54" fmla="*/ 2784 w 3076"/>
              <a:gd name="T55" fmla="*/ 4 h 235"/>
              <a:gd name="T56" fmla="*/ 2866 w 3076"/>
              <a:gd name="T57" fmla="*/ 4 h 235"/>
              <a:gd name="T58" fmla="*/ 2967 w 3076"/>
              <a:gd name="T59" fmla="*/ 0 h 235"/>
              <a:gd name="T60" fmla="*/ 3074 w 3076"/>
              <a:gd name="T61" fmla="*/ 4 h 235"/>
              <a:gd name="T62" fmla="*/ 3071 w 3076"/>
              <a:gd name="T63" fmla="*/ 97 h 235"/>
              <a:gd name="T64" fmla="*/ 3076 w 3076"/>
              <a:gd name="T65" fmla="*/ 198 h 235"/>
              <a:gd name="T66" fmla="*/ 2989 w 3076"/>
              <a:gd name="T67" fmla="*/ 230 h 235"/>
              <a:gd name="T68" fmla="*/ 2907 w 3076"/>
              <a:gd name="T69" fmla="*/ 230 h 235"/>
              <a:gd name="T70" fmla="*/ 2806 w 3076"/>
              <a:gd name="T71" fmla="*/ 235 h 235"/>
              <a:gd name="T72" fmla="*/ 2672 w 3076"/>
              <a:gd name="T73" fmla="*/ 235 h 235"/>
              <a:gd name="T74" fmla="*/ 2552 w 3076"/>
              <a:gd name="T75" fmla="*/ 235 h 235"/>
              <a:gd name="T76" fmla="*/ 2451 w 3076"/>
              <a:gd name="T77" fmla="*/ 230 h 235"/>
              <a:gd name="T78" fmla="*/ 2369 w 3076"/>
              <a:gd name="T79" fmla="*/ 230 h 235"/>
              <a:gd name="T80" fmla="*/ 2268 w 3076"/>
              <a:gd name="T81" fmla="*/ 235 h 235"/>
              <a:gd name="T82" fmla="*/ 2133 w 3076"/>
              <a:gd name="T83" fmla="*/ 235 h 235"/>
              <a:gd name="T84" fmla="*/ 2013 w 3076"/>
              <a:gd name="T85" fmla="*/ 235 h 235"/>
              <a:gd name="T86" fmla="*/ 1913 w 3076"/>
              <a:gd name="T87" fmla="*/ 230 h 235"/>
              <a:gd name="T88" fmla="*/ 1831 w 3076"/>
              <a:gd name="T89" fmla="*/ 230 h 235"/>
              <a:gd name="T90" fmla="*/ 1730 w 3076"/>
              <a:gd name="T91" fmla="*/ 235 h 235"/>
              <a:gd name="T92" fmla="*/ 1595 w 3076"/>
              <a:gd name="T93" fmla="*/ 235 h 235"/>
              <a:gd name="T94" fmla="*/ 1475 w 3076"/>
              <a:gd name="T95" fmla="*/ 235 h 235"/>
              <a:gd name="T96" fmla="*/ 1374 w 3076"/>
              <a:gd name="T97" fmla="*/ 230 h 235"/>
              <a:gd name="T98" fmla="*/ 1293 w 3076"/>
              <a:gd name="T99" fmla="*/ 230 h 235"/>
              <a:gd name="T100" fmla="*/ 1192 w 3076"/>
              <a:gd name="T101" fmla="*/ 235 h 235"/>
              <a:gd name="T102" fmla="*/ 1057 w 3076"/>
              <a:gd name="T103" fmla="*/ 235 h 235"/>
              <a:gd name="T104" fmla="*/ 937 w 3076"/>
              <a:gd name="T105" fmla="*/ 235 h 235"/>
              <a:gd name="T106" fmla="*/ 836 w 3076"/>
              <a:gd name="T107" fmla="*/ 230 h 235"/>
              <a:gd name="T108" fmla="*/ 755 w 3076"/>
              <a:gd name="T109" fmla="*/ 230 h 235"/>
              <a:gd name="T110" fmla="*/ 654 w 3076"/>
              <a:gd name="T111" fmla="*/ 235 h 235"/>
              <a:gd name="T112" fmla="*/ 519 w 3076"/>
              <a:gd name="T113" fmla="*/ 235 h 235"/>
              <a:gd name="T114" fmla="*/ 399 w 3076"/>
              <a:gd name="T115" fmla="*/ 235 h 235"/>
              <a:gd name="T116" fmla="*/ 298 w 3076"/>
              <a:gd name="T117" fmla="*/ 230 h 235"/>
              <a:gd name="T118" fmla="*/ 216 w 3076"/>
              <a:gd name="T119" fmla="*/ 230 h 235"/>
              <a:gd name="T120" fmla="*/ 116 w 3076"/>
              <a:gd name="T121" fmla="*/ 235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6" h="235">
                <a:moveTo>
                  <a:pt x="0" y="232"/>
                </a:moveTo>
                <a:lnTo>
                  <a:pt x="0" y="213"/>
                </a:lnTo>
                <a:lnTo>
                  <a:pt x="4" y="213"/>
                </a:lnTo>
                <a:lnTo>
                  <a:pt x="4" y="232"/>
                </a:lnTo>
                <a:lnTo>
                  <a:pt x="0" y="232"/>
                </a:lnTo>
                <a:close/>
                <a:moveTo>
                  <a:pt x="0" y="199"/>
                </a:moveTo>
                <a:lnTo>
                  <a:pt x="0" y="180"/>
                </a:lnTo>
                <a:lnTo>
                  <a:pt x="4" y="180"/>
                </a:lnTo>
                <a:lnTo>
                  <a:pt x="4" y="199"/>
                </a:lnTo>
                <a:lnTo>
                  <a:pt x="0" y="199"/>
                </a:lnTo>
                <a:close/>
                <a:moveTo>
                  <a:pt x="0" y="165"/>
                </a:moveTo>
                <a:lnTo>
                  <a:pt x="0" y="146"/>
                </a:lnTo>
                <a:lnTo>
                  <a:pt x="4" y="146"/>
                </a:lnTo>
                <a:lnTo>
                  <a:pt x="4" y="165"/>
                </a:lnTo>
                <a:lnTo>
                  <a:pt x="0" y="165"/>
                </a:lnTo>
                <a:close/>
                <a:moveTo>
                  <a:pt x="0" y="132"/>
                </a:moveTo>
                <a:lnTo>
                  <a:pt x="0" y="112"/>
                </a:lnTo>
                <a:lnTo>
                  <a:pt x="4" y="112"/>
                </a:lnTo>
                <a:lnTo>
                  <a:pt x="4" y="132"/>
                </a:lnTo>
                <a:lnTo>
                  <a:pt x="0" y="132"/>
                </a:lnTo>
                <a:close/>
                <a:moveTo>
                  <a:pt x="0" y="98"/>
                </a:moveTo>
                <a:lnTo>
                  <a:pt x="0" y="79"/>
                </a:lnTo>
                <a:lnTo>
                  <a:pt x="4" y="79"/>
                </a:lnTo>
                <a:lnTo>
                  <a:pt x="4" y="98"/>
                </a:lnTo>
                <a:lnTo>
                  <a:pt x="0" y="98"/>
                </a:lnTo>
                <a:close/>
                <a:moveTo>
                  <a:pt x="0" y="64"/>
                </a:moveTo>
                <a:lnTo>
                  <a:pt x="0" y="45"/>
                </a:lnTo>
                <a:lnTo>
                  <a:pt x="4" y="45"/>
                </a:lnTo>
                <a:lnTo>
                  <a:pt x="4" y="64"/>
                </a:lnTo>
                <a:lnTo>
                  <a:pt x="0" y="64"/>
                </a:lnTo>
                <a:close/>
                <a:moveTo>
                  <a:pt x="0" y="31"/>
                </a:moveTo>
                <a:lnTo>
                  <a:pt x="0" y="12"/>
                </a:lnTo>
                <a:lnTo>
                  <a:pt x="4" y="12"/>
                </a:lnTo>
                <a:lnTo>
                  <a:pt x="4" y="31"/>
                </a:lnTo>
                <a:lnTo>
                  <a:pt x="0" y="31"/>
                </a:lnTo>
                <a:close/>
                <a:moveTo>
                  <a:pt x="7" y="0"/>
                </a:moveTo>
                <a:lnTo>
                  <a:pt x="26" y="0"/>
                </a:lnTo>
                <a:lnTo>
                  <a:pt x="26" y="4"/>
                </a:lnTo>
                <a:lnTo>
                  <a:pt x="7" y="4"/>
                </a:lnTo>
                <a:lnTo>
                  <a:pt x="7" y="0"/>
                </a:lnTo>
                <a:close/>
                <a:moveTo>
                  <a:pt x="41" y="0"/>
                </a:moveTo>
                <a:lnTo>
                  <a:pt x="60" y="0"/>
                </a:lnTo>
                <a:lnTo>
                  <a:pt x="60" y="4"/>
                </a:lnTo>
                <a:lnTo>
                  <a:pt x="41" y="4"/>
                </a:lnTo>
                <a:lnTo>
                  <a:pt x="41" y="0"/>
                </a:lnTo>
                <a:close/>
                <a:moveTo>
                  <a:pt x="74" y="0"/>
                </a:moveTo>
                <a:lnTo>
                  <a:pt x="94" y="0"/>
                </a:lnTo>
                <a:lnTo>
                  <a:pt x="94" y="4"/>
                </a:lnTo>
                <a:lnTo>
                  <a:pt x="74" y="4"/>
                </a:lnTo>
                <a:lnTo>
                  <a:pt x="74" y="0"/>
                </a:lnTo>
                <a:close/>
                <a:moveTo>
                  <a:pt x="108" y="0"/>
                </a:moveTo>
                <a:lnTo>
                  <a:pt x="127" y="0"/>
                </a:lnTo>
                <a:lnTo>
                  <a:pt x="127" y="4"/>
                </a:lnTo>
                <a:lnTo>
                  <a:pt x="108" y="4"/>
                </a:lnTo>
                <a:lnTo>
                  <a:pt x="108" y="0"/>
                </a:lnTo>
                <a:close/>
                <a:moveTo>
                  <a:pt x="142" y="0"/>
                </a:moveTo>
                <a:lnTo>
                  <a:pt x="161" y="0"/>
                </a:lnTo>
                <a:lnTo>
                  <a:pt x="161" y="4"/>
                </a:lnTo>
                <a:lnTo>
                  <a:pt x="142" y="4"/>
                </a:lnTo>
                <a:lnTo>
                  <a:pt x="142" y="0"/>
                </a:lnTo>
                <a:close/>
                <a:moveTo>
                  <a:pt x="175" y="0"/>
                </a:moveTo>
                <a:lnTo>
                  <a:pt x="195" y="0"/>
                </a:lnTo>
                <a:lnTo>
                  <a:pt x="195" y="4"/>
                </a:lnTo>
                <a:lnTo>
                  <a:pt x="175" y="4"/>
                </a:lnTo>
                <a:lnTo>
                  <a:pt x="175" y="0"/>
                </a:lnTo>
                <a:close/>
                <a:moveTo>
                  <a:pt x="209" y="0"/>
                </a:moveTo>
                <a:lnTo>
                  <a:pt x="228" y="0"/>
                </a:lnTo>
                <a:lnTo>
                  <a:pt x="228" y="4"/>
                </a:lnTo>
                <a:lnTo>
                  <a:pt x="209" y="4"/>
                </a:lnTo>
                <a:lnTo>
                  <a:pt x="209" y="0"/>
                </a:lnTo>
                <a:close/>
                <a:moveTo>
                  <a:pt x="243" y="0"/>
                </a:moveTo>
                <a:lnTo>
                  <a:pt x="262" y="0"/>
                </a:lnTo>
                <a:lnTo>
                  <a:pt x="262" y="4"/>
                </a:lnTo>
                <a:lnTo>
                  <a:pt x="243" y="4"/>
                </a:lnTo>
                <a:lnTo>
                  <a:pt x="243" y="0"/>
                </a:lnTo>
                <a:close/>
                <a:moveTo>
                  <a:pt x="276" y="0"/>
                </a:moveTo>
                <a:lnTo>
                  <a:pt x="295" y="0"/>
                </a:lnTo>
                <a:lnTo>
                  <a:pt x="295" y="4"/>
                </a:lnTo>
                <a:lnTo>
                  <a:pt x="276" y="4"/>
                </a:lnTo>
                <a:lnTo>
                  <a:pt x="276" y="0"/>
                </a:lnTo>
                <a:close/>
                <a:moveTo>
                  <a:pt x="310" y="0"/>
                </a:moveTo>
                <a:lnTo>
                  <a:pt x="329" y="0"/>
                </a:lnTo>
                <a:lnTo>
                  <a:pt x="329" y="4"/>
                </a:lnTo>
                <a:lnTo>
                  <a:pt x="310" y="4"/>
                </a:lnTo>
                <a:lnTo>
                  <a:pt x="310" y="0"/>
                </a:lnTo>
                <a:close/>
                <a:moveTo>
                  <a:pt x="343" y="0"/>
                </a:moveTo>
                <a:lnTo>
                  <a:pt x="363" y="0"/>
                </a:lnTo>
                <a:lnTo>
                  <a:pt x="363" y="4"/>
                </a:lnTo>
                <a:lnTo>
                  <a:pt x="343" y="4"/>
                </a:lnTo>
                <a:lnTo>
                  <a:pt x="343" y="0"/>
                </a:lnTo>
                <a:close/>
                <a:moveTo>
                  <a:pt x="377" y="0"/>
                </a:moveTo>
                <a:lnTo>
                  <a:pt x="396" y="0"/>
                </a:lnTo>
                <a:lnTo>
                  <a:pt x="396" y="4"/>
                </a:lnTo>
                <a:lnTo>
                  <a:pt x="377" y="4"/>
                </a:lnTo>
                <a:lnTo>
                  <a:pt x="377" y="0"/>
                </a:lnTo>
                <a:close/>
                <a:moveTo>
                  <a:pt x="411" y="0"/>
                </a:moveTo>
                <a:lnTo>
                  <a:pt x="430" y="0"/>
                </a:lnTo>
                <a:lnTo>
                  <a:pt x="430" y="4"/>
                </a:lnTo>
                <a:lnTo>
                  <a:pt x="411" y="4"/>
                </a:lnTo>
                <a:lnTo>
                  <a:pt x="411" y="0"/>
                </a:lnTo>
                <a:close/>
                <a:moveTo>
                  <a:pt x="444" y="0"/>
                </a:moveTo>
                <a:lnTo>
                  <a:pt x="464" y="0"/>
                </a:lnTo>
                <a:lnTo>
                  <a:pt x="464" y="4"/>
                </a:lnTo>
                <a:lnTo>
                  <a:pt x="444" y="4"/>
                </a:lnTo>
                <a:lnTo>
                  <a:pt x="444" y="0"/>
                </a:lnTo>
                <a:close/>
                <a:moveTo>
                  <a:pt x="478" y="0"/>
                </a:moveTo>
                <a:lnTo>
                  <a:pt x="497" y="0"/>
                </a:lnTo>
                <a:lnTo>
                  <a:pt x="497" y="4"/>
                </a:lnTo>
                <a:lnTo>
                  <a:pt x="478" y="4"/>
                </a:lnTo>
                <a:lnTo>
                  <a:pt x="478" y="0"/>
                </a:lnTo>
                <a:close/>
                <a:moveTo>
                  <a:pt x="512" y="0"/>
                </a:moveTo>
                <a:lnTo>
                  <a:pt x="531" y="0"/>
                </a:lnTo>
                <a:lnTo>
                  <a:pt x="531" y="4"/>
                </a:lnTo>
                <a:lnTo>
                  <a:pt x="512" y="4"/>
                </a:lnTo>
                <a:lnTo>
                  <a:pt x="512" y="0"/>
                </a:lnTo>
                <a:close/>
                <a:moveTo>
                  <a:pt x="545" y="0"/>
                </a:moveTo>
                <a:lnTo>
                  <a:pt x="564" y="0"/>
                </a:lnTo>
                <a:lnTo>
                  <a:pt x="564" y="4"/>
                </a:lnTo>
                <a:lnTo>
                  <a:pt x="545" y="4"/>
                </a:lnTo>
                <a:lnTo>
                  <a:pt x="545" y="0"/>
                </a:lnTo>
                <a:close/>
                <a:moveTo>
                  <a:pt x="579" y="0"/>
                </a:moveTo>
                <a:lnTo>
                  <a:pt x="598" y="0"/>
                </a:lnTo>
                <a:lnTo>
                  <a:pt x="598" y="4"/>
                </a:lnTo>
                <a:lnTo>
                  <a:pt x="579" y="4"/>
                </a:lnTo>
                <a:lnTo>
                  <a:pt x="579" y="0"/>
                </a:lnTo>
                <a:close/>
                <a:moveTo>
                  <a:pt x="612" y="0"/>
                </a:moveTo>
                <a:lnTo>
                  <a:pt x="632" y="0"/>
                </a:lnTo>
                <a:lnTo>
                  <a:pt x="632" y="4"/>
                </a:lnTo>
                <a:lnTo>
                  <a:pt x="612" y="4"/>
                </a:lnTo>
                <a:lnTo>
                  <a:pt x="612" y="0"/>
                </a:lnTo>
                <a:close/>
                <a:moveTo>
                  <a:pt x="646" y="0"/>
                </a:moveTo>
                <a:lnTo>
                  <a:pt x="665" y="0"/>
                </a:lnTo>
                <a:lnTo>
                  <a:pt x="665" y="4"/>
                </a:lnTo>
                <a:lnTo>
                  <a:pt x="646" y="4"/>
                </a:lnTo>
                <a:lnTo>
                  <a:pt x="646" y="0"/>
                </a:lnTo>
                <a:close/>
                <a:moveTo>
                  <a:pt x="680" y="0"/>
                </a:moveTo>
                <a:lnTo>
                  <a:pt x="699" y="0"/>
                </a:lnTo>
                <a:lnTo>
                  <a:pt x="699" y="4"/>
                </a:lnTo>
                <a:lnTo>
                  <a:pt x="680" y="4"/>
                </a:lnTo>
                <a:lnTo>
                  <a:pt x="680" y="0"/>
                </a:lnTo>
                <a:close/>
                <a:moveTo>
                  <a:pt x="714" y="0"/>
                </a:moveTo>
                <a:lnTo>
                  <a:pt x="733" y="0"/>
                </a:lnTo>
                <a:lnTo>
                  <a:pt x="733" y="4"/>
                </a:lnTo>
                <a:lnTo>
                  <a:pt x="714" y="4"/>
                </a:lnTo>
                <a:lnTo>
                  <a:pt x="714" y="0"/>
                </a:lnTo>
                <a:close/>
                <a:moveTo>
                  <a:pt x="747" y="0"/>
                </a:moveTo>
                <a:lnTo>
                  <a:pt x="766" y="0"/>
                </a:lnTo>
                <a:lnTo>
                  <a:pt x="766" y="4"/>
                </a:lnTo>
                <a:lnTo>
                  <a:pt x="747" y="4"/>
                </a:lnTo>
                <a:lnTo>
                  <a:pt x="747" y="0"/>
                </a:lnTo>
                <a:close/>
                <a:moveTo>
                  <a:pt x="781" y="0"/>
                </a:moveTo>
                <a:lnTo>
                  <a:pt x="800" y="0"/>
                </a:lnTo>
                <a:lnTo>
                  <a:pt x="800" y="4"/>
                </a:lnTo>
                <a:lnTo>
                  <a:pt x="781" y="4"/>
                </a:lnTo>
                <a:lnTo>
                  <a:pt x="781" y="0"/>
                </a:lnTo>
                <a:close/>
                <a:moveTo>
                  <a:pt x="814" y="0"/>
                </a:moveTo>
                <a:lnTo>
                  <a:pt x="834" y="0"/>
                </a:lnTo>
                <a:lnTo>
                  <a:pt x="834" y="4"/>
                </a:lnTo>
                <a:lnTo>
                  <a:pt x="814" y="4"/>
                </a:lnTo>
                <a:lnTo>
                  <a:pt x="814" y="0"/>
                </a:lnTo>
                <a:close/>
                <a:moveTo>
                  <a:pt x="848" y="0"/>
                </a:moveTo>
                <a:lnTo>
                  <a:pt x="867" y="0"/>
                </a:lnTo>
                <a:lnTo>
                  <a:pt x="867" y="4"/>
                </a:lnTo>
                <a:lnTo>
                  <a:pt x="848" y="4"/>
                </a:lnTo>
                <a:lnTo>
                  <a:pt x="848" y="0"/>
                </a:lnTo>
                <a:close/>
                <a:moveTo>
                  <a:pt x="882" y="0"/>
                </a:moveTo>
                <a:lnTo>
                  <a:pt x="901" y="0"/>
                </a:lnTo>
                <a:lnTo>
                  <a:pt x="901" y="4"/>
                </a:lnTo>
                <a:lnTo>
                  <a:pt x="882" y="4"/>
                </a:lnTo>
                <a:lnTo>
                  <a:pt x="882" y="0"/>
                </a:lnTo>
                <a:close/>
                <a:moveTo>
                  <a:pt x="915" y="0"/>
                </a:moveTo>
                <a:lnTo>
                  <a:pt x="934" y="0"/>
                </a:lnTo>
                <a:lnTo>
                  <a:pt x="934" y="4"/>
                </a:lnTo>
                <a:lnTo>
                  <a:pt x="915" y="4"/>
                </a:lnTo>
                <a:lnTo>
                  <a:pt x="915" y="0"/>
                </a:lnTo>
                <a:close/>
                <a:moveTo>
                  <a:pt x="949" y="0"/>
                </a:moveTo>
                <a:lnTo>
                  <a:pt x="968" y="0"/>
                </a:lnTo>
                <a:lnTo>
                  <a:pt x="968" y="4"/>
                </a:lnTo>
                <a:lnTo>
                  <a:pt x="949" y="4"/>
                </a:lnTo>
                <a:lnTo>
                  <a:pt x="949" y="0"/>
                </a:lnTo>
                <a:close/>
                <a:moveTo>
                  <a:pt x="983" y="0"/>
                </a:moveTo>
                <a:lnTo>
                  <a:pt x="1002" y="0"/>
                </a:lnTo>
                <a:lnTo>
                  <a:pt x="1002" y="4"/>
                </a:lnTo>
                <a:lnTo>
                  <a:pt x="983" y="4"/>
                </a:lnTo>
                <a:lnTo>
                  <a:pt x="983" y="0"/>
                </a:lnTo>
                <a:close/>
                <a:moveTo>
                  <a:pt x="1016" y="0"/>
                </a:moveTo>
                <a:lnTo>
                  <a:pt x="1035" y="0"/>
                </a:lnTo>
                <a:lnTo>
                  <a:pt x="1035" y="4"/>
                </a:lnTo>
                <a:lnTo>
                  <a:pt x="1016" y="4"/>
                </a:lnTo>
                <a:lnTo>
                  <a:pt x="1016" y="0"/>
                </a:lnTo>
                <a:close/>
                <a:moveTo>
                  <a:pt x="1050" y="0"/>
                </a:moveTo>
                <a:lnTo>
                  <a:pt x="1069" y="0"/>
                </a:lnTo>
                <a:lnTo>
                  <a:pt x="1069" y="4"/>
                </a:lnTo>
                <a:lnTo>
                  <a:pt x="1050" y="4"/>
                </a:lnTo>
                <a:lnTo>
                  <a:pt x="1050" y="0"/>
                </a:lnTo>
                <a:close/>
                <a:moveTo>
                  <a:pt x="1083" y="0"/>
                </a:moveTo>
                <a:lnTo>
                  <a:pt x="1103" y="0"/>
                </a:lnTo>
                <a:lnTo>
                  <a:pt x="1103" y="4"/>
                </a:lnTo>
                <a:lnTo>
                  <a:pt x="1083" y="4"/>
                </a:lnTo>
                <a:lnTo>
                  <a:pt x="1083" y="0"/>
                </a:lnTo>
                <a:close/>
                <a:moveTo>
                  <a:pt x="1117" y="0"/>
                </a:moveTo>
                <a:lnTo>
                  <a:pt x="1136" y="0"/>
                </a:lnTo>
                <a:lnTo>
                  <a:pt x="1136" y="4"/>
                </a:lnTo>
                <a:lnTo>
                  <a:pt x="1117" y="4"/>
                </a:lnTo>
                <a:lnTo>
                  <a:pt x="1117" y="0"/>
                </a:lnTo>
                <a:close/>
                <a:moveTo>
                  <a:pt x="1151" y="0"/>
                </a:moveTo>
                <a:lnTo>
                  <a:pt x="1170" y="0"/>
                </a:lnTo>
                <a:lnTo>
                  <a:pt x="1170" y="4"/>
                </a:lnTo>
                <a:lnTo>
                  <a:pt x="1151" y="4"/>
                </a:lnTo>
                <a:lnTo>
                  <a:pt x="1151" y="0"/>
                </a:lnTo>
                <a:close/>
                <a:moveTo>
                  <a:pt x="1184" y="0"/>
                </a:moveTo>
                <a:lnTo>
                  <a:pt x="1203" y="0"/>
                </a:lnTo>
                <a:lnTo>
                  <a:pt x="1203" y="4"/>
                </a:lnTo>
                <a:lnTo>
                  <a:pt x="1184" y="4"/>
                </a:lnTo>
                <a:lnTo>
                  <a:pt x="1184" y="0"/>
                </a:lnTo>
                <a:close/>
                <a:moveTo>
                  <a:pt x="1218" y="0"/>
                </a:moveTo>
                <a:lnTo>
                  <a:pt x="1237" y="0"/>
                </a:lnTo>
                <a:lnTo>
                  <a:pt x="1237" y="4"/>
                </a:lnTo>
                <a:lnTo>
                  <a:pt x="1218" y="4"/>
                </a:lnTo>
                <a:lnTo>
                  <a:pt x="1218" y="0"/>
                </a:lnTo>
                <a:close/>
                <a:moveTo>
                  <a:pt x="1251" y="0"/>
                </a:moveTo>
                <a:lnTo>
                  <a:pt x="1271" y="0"/>
                </a:lnTo>
                <a:lnTo>
                  <a:pt x="1271" y="4"/>
                </a:lnTo>
                <a:lnTo>
                  <a:pt x="1251" y="4"/>
                </a:lnTo>
                <a:lnTo>
                  <a:pt x="1251" y="0"/>
                </a:lnTo>
                <a:close/>
                <a:moveTo>
                  <a:pt x="1285" y="0"/>
                </a:moveTo>
                <a:lnTo>
                  <a:pt x="1305" y="0"/>
                </a:lnTo>
                <a:lnTo>
                  <a:pt x="1305" y="4"/>
                </a:lnTo>
                <a:lnTo>
                  <a:pt x="1285" y="4"/>
                </a:lnTo>
                <a:lnTo>
                  <a:pt x="1285" y="0"/>
                </a:lnTo>
                <a:close/>
                <a:moveTo>
                  <a:pt x="1319" y="0"/>
                </a:moveTo>
                <a:lnTo>
                  <a:pt x="1338" y="0"/>
                </a:lnTo>
                <a:lnTo>
                  <a:pt x="1338" y="4"/>
                </a:lnTo>
                <a:lnTo>
                  <a:pt x="1319" y="4"/>
                </a:lnTo>
                <a:lnTo>
                  <a:pt x="1319" y="0"/>
                </a:lnTo>
                <a:close/>
                <a:moveTo>
                  <a:pt x="1353" y="0"/>
                </a:moveTo>
                <a:lnTo>
                  <a:pt x="1372" y="0"/>
                </a:lnTo>
                <a:lnTo>
                  <a:pt x="1372" y="4"/>
                </a:lnTo>
                <a:lnTo>
                  <a:pt x="1353" y="4"/>
                </a:lnTo>
                <a:lnTo>
                  <a:pt x="1353" y="0"/>
                </a:lnTo>
                <a:close/>
                <a:moveTo>
                  <a:pt x="1386" y="0"/>
                </a:moveTo>
                <a:lnTo>
                  <a:pt x="1405" y="0"/>
                </a:lnTo>
                <a:lnTo>
                  <a:pt x="1405" y="4"/>
                </a:lnTo>
                <a:lnTo>
                  <a:pt x="1386" y="4"/>
                </a:lnTo>
                <a:lnTo>
                  <a:pt x="1386" y="0"/>
                </a:lnTo>
                <a:close/>
                <a:moveTo>
                  <a:pt x="1420" y="0"/>
                </a:moveTo>
                <a:lnTo>
                  <a:pt x="1439" y="0"/>
                </a:lnTo>
                <a:lnTo>
                  <a:pt x="1439" y="4"/>
                </a:lnTo>
                <a:lnTo>
                  <a:pt x="1420" y="4"/>
                </a:lnTo>
                <a:lnTo>
                  <a:pt x="1420" y="0"/>
                </a:lnTo>
                <a:close/>
                <a:moveTo>
                  <a:pt x="1453" y="0"/>
                </a:moveTo>
                <a:lnTo>
                  <a:pt x="1473" y="0"/>
                </a:lnTo>
                <a:lnTo>
                  <a:pt x="1473" y="4"/>
                </a:lnTo>
                <a:lnTo>
                  <a:pt x="1453" y="4"/>
                </a:lnTo>
                <a:lnTo>
                  <a:pt x="1453" y="0"/>
                </a:lnTo>
                <a:close/>
                <a:moveTo>
                  <a:pt x="1487" y="0"/>
                </a:moveTo>
                <a:lnTo>
                  <a:pt x="1506" y="0"/>
                </a:lnTo>
                <a:lnTo>
                  <a:pt x="1506" y="4"/>
                </a:lnTo>
                <a:lnTo>
                  <a:pt x="1487" y="4"/>
                </a:lnTo>
                <a:lnTo>
                  <a:pt x="1487" y="0"/>
                </a:lnTo>
                <a:close/>
                <a:moveTo>
                  <a:pt x="1521" y="0"/>
                </a:moveTo>
                <a:lnTo>
                  <a:pt x="1540" y="0"/>
                </a:lnTo>
                <a:lnTo>
                  <a:pt x="1540" y="4"/>
                </a:lnTo>
                <a:lnTo>
                  <a:pt x="1521" y="4"/>
                </a:lnTo>
                <a:lnTo>
                  <a:pt x="1521" y="0"/>
                </a:lnTo>
                <a:close/>
                <a:moveTo>
                  <a:pt x="1554" y="0"/>
                </a:moveTo>
                <a:lnTo>
                  <a:pt x="1573" y="0"/>
                </a:lnTo>
                <a:lnTo>
                  <a:pt x="1573" y="4"/>
                </a:lnTo>
                <a:lnTo>
                  <a:pt x="1554" y="4"/>
                </a:lnTo>
                <a:lnTo>
                  <a:pt x="1554" y="0"/>
                </a:lnTo>
                <a:close/>
                <a:moveTo>
                  <a:pt x="1588" y="0"/>
                </a:moveTo>
                <a:lnTo>
                  <a:pt x="1607" y="0"/>
                </a:lnTo>
                <a:lnTo>
                  <a:pt x="1607" y="4"/>
                </a:lnTo>
                <a:lnTo>
                  <a:pt x="1588" y="4"/>
                </a:lnTo>
                <a:lnTo>
                  <a:pt x="1588" y="0"/>
                </a:lnTo>
                <a:close/>
                <a:moveTo>
                  <a:pt x="1622" y="0"/>
                </a:moveTo>
                <a:lnTo>
                  <a:pt x="1641" y="0"/>
                </a:lnTo>
                <a:lnTo>
                  <a:pt x="1641" y="4"/>
                </a:lnTo>
                <a:lnTo>
                  <a:pt x="1622" y="4"/>
                </a:lnTo>
                <a:lnTo>
                  <a:pt x="1622" y="0"/>
                </a:lnTo>
                <a:close/>
                <a:moveTo>
                  <a:pt x="1655" y="0"/>
                </a:moveTo>
                <a:lnTo>
                  <a:pt x="1674" y="0"/>
                </a:lnTo>
                <a:lnTo>
                  <a:pt x="1674" y="4"/>
                </a:lnTo>
                <a:lnTo>
                  <a:pt x="1655" y="4"/>
                </a:lnTo>
                <a:lnTo>
                  <a:pt x="1655" y="0"/>
                </a:lnTo>
                <a:close/>
                <a:moveTo>
                  <a:pt x="1689" y="0"/>
                </a:moveTo>
                <a:lnTo>
                  <a:pt x="1708" y="0"/>
                </a:lnTo>
                <a:lnTo>
                  <a:pt x="1708" y="4"/>
                </a:lnTo>
                <a:lnTo>
                  <a:pt x="1689" y="4"/>
                </a:lnTo>
                <a:lnTo>
                  <a:pt x="1689" y="0"/>
                </a:lnTo>
                <a:close/>
                <a:moveTo>
                  <a:pt x="1722" y="0"/>
                </a:moveTo>
                <a:lnTo>
                  <a:pt x="1742" y="0"/>
                </a:lnTo>
                <a:lnTo>
                  <a:pt x="1742" y="4"/>
                </a:lnTo>
                <a:lnTo>
                  <a:pt x="1722" y="4"/>
                </a:lnTo>
                <a:lnTo>
                  <a:pt x="1722" y="0"/>
                </a:lnTo>
                <a:close/>
                <a:moveTo>
                  <a:pt x="1756" y="0"/>
                </a:moveTo>
                <a:lnTo>
                  <a:pt x="1775" y="0"/>
                </a:lnTo>
                <a:lnTo>
                  <a:pt x="1775" y="4"/>
                </a:lnTo>
                <a:lnTo>
                  <a:pt x="1756" y="4"/>
                </a:lnTo>
                <a:lnTo>
                  <a:pt x="1756" y="0"/>
                </a:lnTo>
                <a:close/>
                <a:moveTo>
                  <a:pt x="1790" y="0"/>
                </a:moveTo>
                <a:lnTo>
                  <a:pt x="1809" y="0"/>
                </a:lnTo>
                <a:lnTo>
                  <a:pt x="1809" y="4"/>
                </a:lnTo>
                <a:lnTo>
                  <a:pt x="1790" y="4"/>
                </a:lnTo>
                <a:lnTo>
                  <a:pt x="1790" y="0"/>
                </a:lnTo>
                <a:close/>
                <a:moveTo>
                  <a:pt x="1823" y="0"/>
                </a:moveTo>
                <a:lnTo>
                  <a:pt x="1842" y="0"/>
                </a:lnTo>
                <a:lnTo>
                  <a:pt x="1842" y="4"/>
                </a:lnTo>
                <a:lnTo>
                  <a:pt x="1823" y="4"/>
                </a:lnTo>
                <a:lnTo>
                  <a:pt x="1823" y="0"/>
                </a:lnTo>
                <a:close/>
                <a:moveTo>
                  <a:pt x="1857" y="0"/>
                </a:moveTo>
                <a:lnTo>
                  <a:pt x="1876" y="0"/>
                </a:lnTo>
                <a:lnTo>
                  <a:pt x="1876" y="4"/>
                </a:lnTo>
                <a:lnTo>
                  <a:pt x="1857" y="4"/>
                </a:lnTo>
                <a:lnTo>
                  <a:pt x="1857" y="0"/>
                </a:lnTo>
                <a:close/>
                <a:moveTo>
                  <a:pt x="1891" y="0"/>
                </a:moveTo>
                <a:lnTo>
                  <a:pt x="1910" y="0"/>
                </a:lnTo>
                <a:lnTo>
                  <a:pt x="1910" y="4"/>
                </a:lnTo>
                <a:lnTo>
                  <a:pt x="1891" y="4"/>
                </a:lnTo>
                <a:lnTo>
                  <a:pt x="1891" y="0"/>
                </a:lnTo>
                <a:close/>
                <a:moveTo>
                  <a:pt x="1924" y="0"/>
                </a:moveTo>
                <a:lnTo>
                  <a:pt x="1943" y="0"/>
                </a:lnTo>
                <a:lnTo>
                  <a:pt x="1943" y="4"/>
                </a:lnTo>
                <a:lnTo>
                  <a:pt x="1924" y="4"/>
                </a:lnTo>
                <a:lnTo>
                  <a:pt x="1924" y="0"/>
                </a:lnTo>
                <a:close/>
                <a:moveTo>
                  <a:pt x="1958" y="0"/>
                </a:moveTo>
                <a:lnTo>
                  <a:pt x="1977" y="0"/>
                </a:lnTo>
                <a:lnTo>
                  <a:pt x="1977" y="4"/>
                </a:lnTo>
                <a:lnTo>
                  <a:pt x="1958" y="4"/>
                </a:lnTo>
                <a:lnTo>
                  <a:pt x="1958" y="0"/>
                </a:lnTo>
                <a:close/>
                <a:moveTo>
                  <a:pt x="1991" y="0"/>
                </a:moveTo>
                <a:lnTo>
                  <a:pt x="2011" y="0"/>
                </a:lnTo>
                <a:lnTo>
                  <a:pt x="2011" y="4"/>
                </a:lnTo>
                <a:lnTo>
                  <a:pt x="1991" y="4"/>
                </a:lnTo>
                <a:lnTo>
                  <a:pt x="1991" y="0"/>
                </a:lnTo>
                <a:close/>
                <a:moveTo>
                  <a:pt x="2025" y="0"/>
                </a:moveTo>
                <a:lnTo>
                  <a:pt x="2044" y="0"/>
                </a:lnTo>
                <a:lnTo>
                  <a:pt x="2044" y="4"/>
                </a:lnTo>
                <a:lnTo>
                  <a:pt x="2025" y="4"/>
                </a:lnTo>
                <a:lnTo>
                  <a:pt x="2025" y="0"/>
                </a:lnTo>
                <a:close/>
                <a:moveTo>
                  <a:pt x="2059" y="0"/>
                </a:moveTo>
                <a:lnTo>
                  <a:pt x="2078" y="0"/>
                </a:lnTo>
                <a:lnTo>
                  <a:pt x="2078" y="4"/>
                </a:lnTo>
                <a:lnTo>
                  <a:pt x="2059" y="4"/>
                </a:lnTo>
                <a:lnTo>
                  <a:pt x="2059" y="0"/>
                </a:lnTo>
                <a:close/>
                <a:moveTo>
                  <a:pt x="2092" y="0"/>
                </a:moveTo>
                <a:lnTo>
                  <a:pt x="2111" y="0"/>
                </a:lnTo>
                <a:lnTo>
                  <a:pt x="2111" y="4"/>
                </a:lnTo>
                <a:lnTo>
                  <a:pt x="2092" y="4"/>
                </a:lnTo>
                <a:lnTo>
                  <a:pt x="2092" y="0"/>
                </a:lnTo>
                <a:close/>
                <a:moveTo>
                  <a:pt x="2126" y="0"/>
                </a:moveTo>
                <a:lnTo>
                  <a:pt x="2145" y="0"/>
                </a:lnTo>
                <a:lnTo>
                  <a:pt x="2145" y="4"/>
                </a:lnTo>
                <a:lnTo>
                  <a:pt x="2126" y="4"/>
                </a:lnTo>
                <a:lnTo>
                  <a:pt x="2126" y="0"/>
                </a:lnTo>
                <a:close/>
                <a:moveTo>
                  <a:pt x="2159" y="0"/>
                </a:moveTo>
                <a:lnTo>
                  <a:pt x="2179" y="0"/>
                </a:lnTo>
                <a:lnTo>
                  <a:pt x="2179" y="4"/>
                </a:lnTo>
                <a:lnTo>
                  <a:pt x="2159" y="4"/>
                </a:lnTo>
                <a:lnTo>
                  <a:pt x="2159" y="0"/>
                </a:lnTo>
                <a:close/>
                <a:moveTo>
                  <a:pt x="2193" y="0"/>
                </a:moveTo>
                <a:lnTo>
                  <a:pt x="2213" y="0"/>
                </a:lnTo>
                <a:lnTo>
                  <a:pt x="2213" y="4"/>
                </a:lnTo>
                <a:lnTo>
                  <a:pt x="2193" y="4"/>
                </a:lnTo>
                <a:lnTo>
                  <a:pt x="2193" y="0"/>
                </a:lnTo>
                <a:close/>
                <a:moveTo>
                  <a:pt x="2227" y="0"/>
                </a:moveTo>
                <a:lnTo>
                  <a:pt x="2246" y="0"/>
                </a:lnTo>
                <a:lnTo>
                  <a:pt x="2246" y="4"/>
                </a:lnTo>
                <a:lnTo>
                  <a:pt x="2227" y="4"/>
                </a:lnTo>
                <a:lnTo>
                  <a:pt x="2227" y="0"/>
                </a:lnTo>
                <a:close/>
                <a:moveTo>
                  <a:pt x="2261" y="0"/>
                </a:moveTo>
                <a:lnTo>
                  <a:pt x="2280" y="0"/>
                </a:lnTo>
                <a:lnTo>
                  <a:pt x="2280" y="4"/>
                </a:lnTo>
                <a:lnTo>
                  <a:pt x="2261" y="4"/>
                </a:lnTo>
                <a:lnTo>
                  <a:pt x="2261" y="0"/>
                </a:lnTo>
                <a:close/>
                <a:moveTo>
                  <a:pt x="2294" y="0"/>
                </a:moveTo>
                <a:lnTo>
                  <a:pt x="2313" y="0"/>
                </a:lnTo>
                <a:lnTo>
                  <a:pt x="2313" y="4"/>
                </a:lnTo>
                <a:lnTo>
                  <a:pt x="2294" y="4"/>
                </a:lnTo>
                <a:lnTo>
                  <a:pt x="2294" y="0"/>
                </a:lnTo>
                <a:close/>
                <a:moveTo>
                  <a:pt x="2328" y="0"/>
                </a:moveTo>
                <a:lnTo>
                  <a:pt x="2347" y="0"/>
                </a:lnTo>
                <a:lnTo>
                  <a:pt x="2347" y="4"/>
                </a:lnTo>
                <a:lnTo>
                  <a:pt x="2328" y="4"/>
                </a:lnTo>
                <a:lnTo>
                  <a:pt x="2328" y="0"/>
                </a:lnTo>
                <a:close/>
                <a:moveTo>
                  <a:pt x="2361" y="0"/>
                </a:moveTo>
                <a:lnTo>
                  <a:pt x="2381" y="0"/>
                </a:lnTo>
                <a:lnTo>
                  <a:pt x="2381" y="4"/>
                </a:lnTo>
                <a:lnTo>
                  <a:pt x="2361" y="4"/>
                </a:lnTo>
                <a:lnTo>
                  <a:pt x="2361" y="0"/>
                </a:lnTo>
                <a:close/>
                <a:moveTo>
                  <a:pt x="2395" y="0"/>
                </a:moveTo>
                <a:lnTo>
                  <a:pt x="2414" y="0"/>
                </a:lnTo>
                <a:lnTo>
                  <a:pt x="2414" y="4"/>
                </a:lnTo>
                <a:lnTo>
                  <a:pt x="2395" y="4"/>
                </a:lnTo>
                <a:lnTo>
                  <a:pt x="2395" y="0"/>
                </a:lnTo>
                <a:close/>
                <a:moveTo>
                  <a:pt x="2429" y="0"/>
                </a:moveTo>
                <a:lnTo>
                  <a:pt x="2448" y="0"/>
                </a:lnTo>
                <a:lnTo>
                  <a:pt x="2448" y="4"/>
                </a:lnTo>
                <a:lnTo>
                  <a:pt x="2429" y="4"/>
                </a:lnTo>
                <a:lnTo>
                  <a:pt x="2429" y="0"/>
                </a:lnTo>
                <a:close/>
                <a:moveTo>
                  <a:pt x="2462" y="0"/>
                </a:moveTo>
                <a:lnTo>
                  <a:pt x="2482" y="0"/>
                </a:lnTo>
                <a:lnTo>
                  <a:pt x="2482" y="4"/>
                </a:lnTo>
                <a:lnTo>
                  <a:pt x="2462" y="4"/>
                </a:lnTo>
                <a:lnTo>
                  <a:pt x="2462" y="0"/>
                </a:lnTo>
                <a:close/>
                <a:moveTo>
                  <a:pt x="2496" y="0"/>
                </a:moveTo>
                <a:lnTo>
                  <a:pt x="2515" y="0"/>
                </a:lnTo>
                <a:lnTo>
                  <a:pt x="2515" y="4"/>
                </a:lnTo>
                <a:lnTo>
                  <a:pt x="2496" y="4"/>
                </a:lnTo>
                <a:lnTo>
                  <a:pt x="2496" y="0"/>
                </a:lnTo>
                <a:close/>
                <a:moveTo>
                  <a:pt x="2530" y="0"/>
                </a:moveTo>
                <a:lnTo>
                  <a:pt x="2549" y="0"/>
                </a:lnTo>
                <a:lnTo>
                  <a:pt x="2549" y="4"/>
                </a:lnTo>
                <a:lnTo>
                  <a:pt x="2530" y="4"/>
                </a:lnTo>
                <a:lnTo>
                  <a:pt x="2530" y="0"/>
                </a:lnTo>
                <a:close/>
                <a:moveTo>
                  <a:pt x="2563" y="0"/>
                </a:moveTo>
                <a:lnTo>
                  <a:pt x="2582" y="0"/>
                </a:lnTo>
                <a:lnTo>
                  <a:pt x="2582" y="4"/>
                </a:lnTo>
                <a:lnTo>
                  <a:pt x="2563" y="4"/>
                </a:lnTo>
                <a:lnTo>
                  <a:pt x="2563" y="0"/>
                </a:lnTo>
                <a:close/>
                <a:moveTo>
                  <a:pt x="2597" y="0"/>
                </a:moveTo>
                <a:lnTo>
                  <a:pt x="2616" y="0"/>
                </a:lnTo>
                <a:lnTo>
                  <a:pt x="2616" y="4"/>
                </a:lnTo>
                <a:lnTo>
                  <a:pt x="2597" y="4"/>
                </a:lnTo>
                <a:lnTo>
                  <a:pt x="2597" y="0"/>
                </a:lnTo>
                <a:close/>
                <a:moveTo>
                  <a:pt x="2630" y="0"/>
                </a:moveTo>
                <a:lnTo>
                  <a:pt x="2650" y="0"/>
                </a:lnTo>
                <a:lnTo>
                  <a:pt x="2650" y="4"/>
                </a:lnTo>
                <a:lnTo>
                  <a:pt x="2630" y="4"/>
                </a:lnTo>
                <a:lnTo>
                  <a:pt x="2630" y="0"/>
                </a:lnTo>
                <a:close/>
                <a:moveTo>
                  <a:pt x="2664" y="0"/>
                </a:moveTo>
                <a:lnTo>
                  <a:pt x="2683" y="0"/>
                </a:lnTo>
                <a:lnTo>
                  <a:pt x="2683" y="4"/>
                </a:lnTo>
                <a:lnTo>
                  <a:pt x="2664" y="4"/>
                </a:lnTo>
                <a:lnTo>
                  <a:pt x="2664" y="0"/>
                </a:lnTo>
                <a:close/>
                <a:moveTo>
                  <a:pt x="2698" y="0"/>
                </a:moveTo>
                <a:lnTo>
                  <a:pt x="2717" y="0"/>
                </a:lnTo>
                <a:lnTo>
                  <a:pt x="2717" y="4"/>
                </a:lnTo>
                <a:lnTo>
                  <a:pt x="2698" y="4"/>
                </a:lnTo>
                <a:lnTo>
                  <a:pt x="2698" y="0"/>
                </a:lnTo>
                <a:close/>
                <a:moveTo>
                  <a:pt x="2731" y="0"/>
                </a:moveTo>
                <a:lnTo>
                  <a:pt x="2750" y="0"/>
                </a:lnTo>
                <a:lnTo>
                  <a:pt x="2750" y="4"/>
                </a:lnTo>
                <a:lnTo>
                  <a:pt x="2731" y="4"/>
                </a:lnTo>
                <a:lnTo>
                  <a:pt x="2731" y="0"/>
                </a:lnTo>
                <a:close/>
                <a:moveTo>
                  <a:pt x="2765" y="0"/>
                </a:moveTo>
                <a:lnTo>
                  <a:pt x="2784" y="0"/>
                </a:lnTo>
                <a:lnTo>
                  <a:pt x="2784" y="4"/>
                </a:lnTo>
                <a:lnTo>
                  <a:pt x="2765" y="4"/>
                </a:lnTo>
                <a:lnTo>
                  <a:pt x="2765" y="0"/>
                </a:lnTo>
                <a:close/>
                <a:moveTo>
                  <a:pt x="2799" y="0"/>
                </a:moveTo>
                <a:lnTo>
                  <a:pt x="2818" y="0"/>
                </a:lnTo>
                <a:lnTo>
                  <a:pt x="2818" y="4"/>
                </a:lnTo>
                <a:lnTo>
                  <a:pt x="2799" y="4"/>
                </a:lnTo>
                <a:lnTo>
                  <a:pt x="2799" y="0"/>
                </a:lnTo>
                <a:close/>
                <a:moveTo>
                  <a:pt x="2832" y="0"/>
                </a:moveTo>
                <a:lnTo>
                  <a:pt x="2852" y="0"/>
                </a:lnTo>
                <a:lnTo>
                  <a:pt x="2852" y="4"/>
                </a:lnTo>
                <a:lnTo>
                  <a:pt x="2832" y="4"/>
                </a:lnTo>
                <a:lnTo>
                  <a:pt x="2832" y="0"/>
                </a:lnTo>
                <a:close/>
                <a:moveTo>
                  <a:pt x="2866" y="0"/>
                </a:moveTo>
                <a:lnTo>
                  <a:pt x="2885" y="0"/>
                </a:lnTo>
                <a:lnTo>
                  <a:pt x="2885" y="4"/>
                </a:lnTo>
                <a:lnTo>
                  <a:pt x="2866" y="4"/>
                </a:lnTo>
                <a:lnTo>
                  <a:pt x="2866" y="0"/>
                </a:lnTo>
                <a:close/>
                <a:moveTo>
                  <a:pt x="2900" y="0"/>
                </a:moveTo>
                <a:lnTo>
                  <a:pt x="2919" y="0"/>
                </a:lnTo>
                <a:lnTo>
                  <a:pt x="2919" y="4"/>
                </a:lnTo>
                <a:lnTo>
                  <a:pt x="2900" y="4"/>
                </a:lnTo>
                <a:lnTo>
                  <a:pt x="2900" y="0"/>
                </a:lnTo>
                <a:close/>
                <a:moveTo>
                  <a:pt x="2933" y="0"/>
                </a:moveTo>
                <a:lnTo>
                  <a:pt x="2952" y="0"/>
                </a:lnTo>
                <a:lnTo>
                  <a:pt x="2952" y="4"/>
                </a:lnTo>
                <a:lnTo>
                  <a:pt x="2933" y="4"/>
                </a:lnTo>
                <a:lnTo>
                  <a:pt x="2933" y="0"/>
                </a:lnTo>
                <a:close/>
                <a:moveTo>
                  <a:pt x="2967" y="0"/>
                </a:moveTo>
                <a:lnTo>
                  <a:pt x="2986" y="0"/>
                </a:lnTo>
                <a:lnTo>
                  <a:pt x="2986" y="4"/>
                </a:lnTo>
                <a:lnTo>
                  <a:pt x="2967" y="4"/>
                </a:lnTo>
                <a:lnTo>
                  <a:pt x="2967" y="0"/>
                </a:lnTo>
                <a:close/>
                <a:moveTo>
                  <a:pt x="3000" y="0"/>
                </a:moveTo>
                <a:lnTo>
                  <a:pt x="3020" y="0"/>
                </a:lnTo>
                <a:lnTo>
                  <a:pt x="3020" y="4"/>
                </a:lnTo>
                <a:lnTo>
                  <a:pt x="3000" y="4"/>
                </a:lnTo>
                <a:lnTo>
                  <a:pt x="3000" y="0"/>
                </a:lnTo>
                <a:close/>
                <a:moveTo>
                  <a:pt x="3034" y="0"/>
                </a:moveTo>
                <a:lnTo>
                  <a:pt x="3053" y="0"/>
                </a:lnTo>
                <a:lnTo>
                  <a:pt x="3053" y="4"/>
                </a:lnTo>
                <a:lnTo>
                  <a:pt x="3034" y="4"/>
                </a:lnTo>
                <a:lnTo>
                  <a:pt x="3034" y="0"/>
                </a:lnTo>
                <a:close/>
                <a:moveTo>
                  <a:pt x="3068" y="0"/>
                </a:moveTo>
                <a:lnTo>
                  <a:pt x="3076" y="0"/>
                </a:lnTo>
                <a:lnTo>
                  <a:pt x="3076" y="15"/>
                </a:lnTo>
                <a:lnTo>
                  <a:pt x="3071" y="15"/>
                </a:lnTo>
                <a:lnTo>
                  <a:pt x="3071" y="2"/>
                </a:lnTo>
                <a:lnTo>
                  <a:pt x="3074" y="4"/>
                </a:lnTo>
                <a:lnTo>
                  <a:pt x="3068" y="4"/>
                </a:lnTo>
                <a:lnTo>
                  <a:pt x="3068" y="0"/>
                </a:lnTo>
                <a:close/>
                <a:moveTo>
                  <a:pt x="3076" y="30"/>
                </a:moveTo>
                <a:lnTo>
                  <a:pt x="3076" y="49"/>
                </a:lnTo>
                <a:lnTo>
                  <a:pt x="3071" y="49"/>
                </a:lnTo>
                <a:lnTo>
                  <a:pt x="3071" y="30"/>
                </a:lnTo>
                <a:lnTo>
                  <a:pt x="3076" y="30"/>
                </a:lnTo>
                <a:close/>
                <a:moveTo>
                  <a:pt x="3076" y="63"/>
                </a:moveTo>
                <a:lnTo>
                  <a:pt x="3076" y="82"/>
                </a:lnTo>
                <a:lnTo>
                  <a:pt x="3071" y="82"/>
                </a:lnTo>
                <a:lnTo>
                  <a:pt x="3071" y="63"/>
                </a:lnTo>
                <a:lnTo>
                  <a:pt x="3076" y="63"/>
                </a:lnTo>
                <a:close/>
                <a:moveTo>
                  <a:pt x="3076" y="97"/>
                </a:moveTo>
                <a:lnTo>
                  <a:pt x="3076" y="116"/>
                </a:lnTo>
                <a:lnTo>
                  <a:pt x="3071" y="116"/>
                </a:lnTo>
                <a:lnTo>
                  <a:pt x="3071" y="97"/>
                </a:lnTo>
                <a:lnTo>
                  <a:pt x="3076" y="97"/>
                </a:lnTo>
                <a:close/>
                <a:moveTo>
                  <a:pt x="3076" y="130"/>
                </a:moveTo>
                <a:lnTo>
                  <a:pt x="3076" y="150"/>
                </a:lnTo>
                <a:lnTo>
                  <a:pt x="3071" y="150"/>
                </a:lnTo>
                <a:lnTo>
                  <a:pt x="3071" y="130"/>
                </a:lnTo>
                <a:lnTo>
                  <a:pt x="3076" y="130"/>
                </a:lnTo>
                <a:close/>
                <a:moveTo>
                  <a:pt x="3076" y="164"/>
                </a:moveTo>
                <a:lnTo>
                  <a:pt x="3076" y="183"/>
                </a:lnTo>
                <a:lnTo>
                  <a:pt x="3071" y="183"/>
                </a:lnTo>
                <a:lnTo>
                  <a:pt x="3071" y="164"/>
                </a:lnTo>
                <a:lnTo>
                  <a:pt x="3076" y="164"/>
                </a:lnTo>
                <a:close/>
                <a:moveTo>
                  <a:pt x="3076" y="198"/>
                </a:moveTo>
                <a:lnTo>
                  <a:pt x="3076" y="217"/>
                </a:lnTo>
                <a:lnTo>
                  <a:pt x="3071" y="217"/>
                </a:lnTo>
                <a:lnTo>
                  <a:pt x="3071" y="198"/>
                </a:lnTo>
                <a:lnTo>
                  <a:pt x="3076" y="198"/>
                </a:lnTo>
                <a:close/>
                <a:moveTo>
                  <a:pt x="3076" y="231"/>
                </a:moveTo>
                <a:lnTo>
                  <a:pt x="3076" y="235"/>
                </a:lnTo>
                <a:lnTo>
                  <a:pt x="3056" y="235"/>
                </a:lnTo>
                <a:lnTo>
                  <a:pt x="3056" y="230"/>
                </a:lnTo>
                <a:lnTo>
                  <a:pt x="3074" y="230"/>
                </a:lnTo>
                <a:lnTo>
                  <a:pt x="3071" y="232"/>
                </a:lnTo>
                <a:lnTo>
                  <a:pt x="3071" y="231"/>
                </a:lnTo>
                <a:lnTo>
                  <a:pt x="3076" y="231"/>
                </a:lnTo>
                <a:close/>
                <a:moveTo>
                  <a:pt x="3042" y="235"/>
                </a:moveTo>
                <a:lnTo>
                  <a:pt x="3022" y="235"/>
                </a:lnTo>
                <a:lnTo>
                  <a:pt x="3022" y="230"/>
                </a:lnTo>
                <a:lnTo>
                  <a:pt x="3042" y="230"/>
                </a:lnTo>
                <a:lnTo>
                  <a:pt x="3042" y="235"/>
                </a:lnTo>
                <a:close/>
                <a:moveTo>
                  <a:pt x="3008" y="235"/>
                </a:moveTo>
                <a:lnTo>
                  <a:pt x="2989" y="235"/>
                </a:lnTo>
                <a:lnTo>
                  <a:pt x="2989" y="230"/>
                </a:lnTo>
                <a:lnTo>
                  <a:pt x="3008" y="230"/>
                </a:lnTo>
                <a:lnTo>
                  <a:pt x="3008" y="235"/>
                </a:lnTo>
                <a:close/>
                <a:moveTo>
                  <a:pt x="2974" y="235"/>
                </a:moveTo>
                <a:lnTo>
                  <a:pt x="2955" y="235"/>
                </a:lnTo>
                <a:lnTo>
                  <a:pt x="2955" y="230"/>
                </a:lnTo>
                <a:lnTo>
                  <a:pt x="2974" y="230"/>
                </a:lnTo>
                <a:lnTo>
                  <a:pt x="2974" y="235"/>
                </a:lnTo>
                <a:close/>
                <a:moveTo>
                  <a:pt x="2941" y="235"/>
                </a:moveTo>
                <a:lnTo>
                  <a:pt x="2921" y="235"/>
                </a:lnTo>
                <a:lnTo>
                  <a:pt x="2921" y="230"/>
                </a:lnTo>
                <a:lnTo>
                  <a:pt x="2941" y="230"/>
                </a:lnTo>
                <a:lnTo>
                  <a:pt x="2941" y="235"/>
                </a:lnTo>
                <a:close/>
                <a:moveTo>
                  <a:pt x="2907" y="235"/>
                </a:moveTo>
                <a:lnTo>
                  <a:pt x="2888" y="235"/>
                </a:lnTo>
                <a:lnTo>
                  <a:pt x="2888" y="230"/>
                </a:lnTo>
                <a:lnTo>
                  <a:pt x="2907" y="230"/>
                </a:lnTo>
                <a:lnTo>
                  <a:pt x="2907" y="235"/>
                </a:lnTo>
                <a:close/>
                <a:moveTo>
                  <a:pt x="2873" y="235"/>
                </a:moveTo>
                <a:lnTo>
                  <a:pt x="2854" y="235"/>
                </a:lnTo>
                <a:lnTo>
                  <a:pt x="2854" y="230"/>
                </a:lnTo>
                <a:lnTo>
                  <a:pt x="2873" y="230"/>
                </a:lnTo>
                <a:lnTo>
                  <a:pt x="2873" y="235"/>
                </a:lnTo>
                <a:close/>
                <a:moveTo>
                  <a:pt x="2840" y="235"/>
                </a:moveTo>
                <a:lnTo>
                  <a:pt x="2821" y="235"/>
                </a:lnTo>
                <a:lnTo>
                  <a:pt x="2821" y="230"/>
                </a:lnTo>
                <a:lnTo>
                  <a:pt x="2840" y="230"/>
                </a:lnTo>
                <a:lnTo>
                  <a:pt x="2840" y="235"/>
                </a:lnTo>
                <a:close/>
                <a:moveTo>
                  <a:pt x="2806" y="235"/>
                </a:moveTo>
                <a:lnTo>
                  <a:pt x="2787" y="235"/>
                </a:lnTo>
                <a:lnTo>
                  <a:pt x="2787" y="230"/>
                </a:lnTo>
                <a:lnTo>
                  <a:pt x="2806" y="230"/>
                </a:lnTo>
                <a:lnTo>
                  <a:pt x="2806" y="235"/>
                </a:lnTo>
                <a:close/>
                <a:moveTo>
                  <a:pt x="2773" y="235"/>
                </a:moveTo>
                <a:lnTo>
                  <a:pt x="2753" y="235"/>
                </a:lnTo>
                <a:lnTo>
                  <a:pt x="2753" y="230"/>
                </a:lnTo>
                <a:lnTo>
                  <a:pt x="2773" y="230"/>
                </a:lnTo>
                <a:lnTo>
                  <a:pt x="2773" y="235"/>
                </a:lnTo>
                <a:close/>
                <a:moveTo>
                  <a:pt x="2739" y="235"/>
                </a:moveTo>
                <a:lnTo>
                  <a:pt x="2720" y="235"/>
                </a:lnTo>
                <a:lnTo>
                  <a:pt x="2720" y="230"/>
                </a:lnTo>
                <a:lnTo>
                  <a:pt x="2739" y="230"/>
                </a:lnTo>
                <a:lnTo>
                  <a:pt x="2739" y="235"/>
                </a:lnTo>
                <a:close/>
                <a:moveTo>
                  <a:pt x="2705" y="235"/>
                </a:moveTo>
                <a:lnTo>
                  <a:pt x="2686" y="235"/>
                </a:lnTo>
                <a:lnTo>
                  <a:pt x="2686" y="230"/>
                </a:lnTo>
                <a:lnTo>
                  <a:pt x="2705" y="230"/>
                </a:lnTo>
                <a:lnTo>
                  <a:pt x="2705" y="235"/>
                </a:lnTo>
                <a:close/>
                <a:moveTo>
                  <a:pt x="2672" y="235"/>
                </a:moveTo>
                <a:lnTo>
                  <a:pt x="2652" y="235"/>
                </a:lnTo>
                <a:lnTo>
                  <a:pt x="2652" y="230"/>
                </a:lnTo>
                <a:lnTo>
                  <a:pt x="2672" y="230"/>
                </a:lnTo>
                <a:lnTo>
                  <a:pt x="2672" y="235"/>
                </a:lnTo>
                <a:close/>
                <a:moveTo>
                  <a:pt x="2638" y="235"/>
                </a:moveTo>
                <a:lnTo>
                  <a:pt x="2619" y="235"/>
                </a:lnTo>
                <a:lnTo>
                  <a:pt x="2619" y="230"/>
                </a:lnTo>
                <a:lnTo>
                  <a:pt x="2638" y="230"/>
                </a:lnTo>
                <a:lnTo>
                  <a:pt x="2638" y="235"/>
                </a:lnTo>
                <a:close/>
                <a:moveTo>
                  <a:pt x="2604" y="235"/>
                </a:moveTo>
                <a:lnTo>
                  <a:pt x="2585" y="235"/>
                </a:lnTo>
                <a:lnTo>
                  <a:pt x="2585" y="230"/>
                </a:lnTo>
                <a:lnTo>
                  <a:pt x="2604" y="230"/>
                </a:lnTo>
                <a:lnTo>
                  <a:pt x="2604" y="235"/>
                </a:lnTo>
                <a:close/>
                <a:moveTo>
                  <a:pt x="2571" y="235"/>
                </a:moveTo>
                <a:lnTo>
                  <a:pt x="2552" y="235"/>
                </a:lnTo>
                <a:lnTo>
                  <a:pt x="2552" y="230"/>
                </a:lnTo>
                <a:lnTo>
                  <a:pt x="2571" y="230"/>
                </a:lnTo>
                <a:lnTo>
                  <a:pt x="2571" y="235"/>
                </a:lnTo>
                <a:close/>
                <a:moveTo>
                  <a:pt x="2537" y="235"/>
                </a:moveTo>
                <a:lnTo>
                  <a:pt x="2518" y="235"/>
                </a:lnTo>
                <a:lnTo>
                  <a:pt x="2518" y="230"/>
                </a:lnTo>
                <a:lnTo>
                  <a:pt x="2537" y="230"/>
                </a:lnTo>
                <a:lnTo>
                  <a:pt x="2537" y="235"/>
                </a:lnTo>
                <a:close/>
                <a:moveTo>
                  <a:pt x="2504" y="235"/>
                </a:moveTo>
                <a:lnTo>
                  <a:pt x="2484" y="235"/>
                </a:lnTo>
                <a:lnTo>
                  <a:pt x="2484" y="230"/>
                </a:lnTo>
                <a:lnTo>
                  <a:pt x="2504" y="230"/>
                </a:lnTo>
                <a:lnTo>
                  <a:pt x="2504" y="235"/>
                </a:lnTo>
                <a:close/>
                <a:moveTo>
                  <a:pt x="2470" y="235"/>
                </a:moveTo>
                <a:lnTo>
                  <a:pt x="2451" y="235"/>
                </a:lnTo>
                <a:lnTo>
                  <a:pt x="2451" y="230"/>
                </a:lnTo>
                <a:lnTo>
                  <a:pt x="2470" y="230"/>
                </a:lnTo>
                <a:lnTo>
                  <a:pt x="2470" y="235"/>
                </a:lnTo>
                <a:close/>
                <a:moveTo>
                  <a:pt x="2436" y="235"/>
                </a:moveTo>
                <a:lnTo>
                  <a:pt x="2417" y="235"/>
                </a:lnTo>
                <a:lnTo>
                  <a:pt x="2417" y="230"/>
                </a:lnTo>
                <a:lnTo>
                  <a:pt x="2436" y="230"/>
                </a:lnTo>
                <a:lnTo>
                  <a:pt x="2436" y="235"/>
                </a:lnTo>
                <a:close/>
                <a:moveTo>
                  <a:pt x="2402" y="235"/>
                </a:moveTo>
                <a:lnTo>
                  <a:pt x="2383" y="235"/>
                </a:lnTo>
                <a:lnTo>
                  <a:pt x="2383" y="230"/>
                </a:lnTo>
                <a:lnTo>
                  <a:pt x="2402" y="230"/>
                </a:lnTo>
                <a:lnTo>
                  <a:pt x="2402" y="235"/>
                </a:lnTo>
                <a:close/>
                <a:moveTo>
                  <a:pt x="2369" y="235"/>
                </a:moveTo>
                <a:lnTo>
                  <a:pt x="2350" y="235"/>
                </a:lnTo>
                <a:lnTo>
                  <a:pt x="2350" y="230"/>
                </a:lnTo>
                <a:lnTo>
                  <a:pt x="2369" y="230"/>
                </a:lnTo>
                <a:lnTo>
                  <a:pt x="2369" y="235"/>
                </a:lnTo>
                <a:close/>
                <a:moveTo>
                  <a:pt x="2335" y="235"/>
                </a:moveTo>
                <a:lnTo>
                  <a:pt x="2316" y="235"/>
                </a:lnTo>
                <a:lnTo>
                  <a:pt x="2316" y="230"/>
                </a:lnTo>
                <a:lnTo>
                  <a:pt x="2335" y="230"/>
                </a:lnTo>
                <a:lnTo>
                  <a:pt x="2335" y="235"/>
                </a:lnTo>
                <a:close/>
                <a:moveTo>
                  <a:pt x="2302" y="235"/>
                </a:moveTo>
                <a:lnTo>
                  <a:pt x="2282" y="235"/>
                </a:lnTo>
                <a:lnTo>
                  <a:pt x="2282" y="230"/>
                </a:lnTo>
                <a:lnTo>
                  <a:pt x="2302" y="230"/>
                </a:lnTo>
                <a:lnTo>
                  <a:pt x="2302" y="235"/>
                </a:lnTo>
                <a:close/>
                <a:moveTo>
                  <a:pt x="2268" y="235"/>
                </a:moveTo>
                <a:lnTo>
                  <a:pt x="2249" y="235"/>
                </a:lnTo>
                <a:lnTo>
                  <a:pt x="2249" y="230"/>
                </a:lnTo>
                <a:lnTo>
                  <a:pt x="2268" y="230"/>
                </a:lnTo>
                <a:lnTo>
                  <a:pt x="2268" y="235"/>
                </a:lnTo>
                <a:close/>
                <a:moveTo>
                  <a:pt x="2234" y="235"/>
                </a:moveTo>
                <a:lnTo>
                  <a:pt x="2215" y="235"/>
                </a:lnTo>
                <a:lnTo>
                  <a:pt x="2215" y="230"/>
                </a:lnTo>
                <a:lnTo>
                  <a:pt x="2234" y="230"/>
                </a:lnTo>
                <a:lnTo>
                  <a:pt x="2234" y="235"/>
                </a:lnTo>
                <a:close/>
                <a:moveTo>
                  <a:pt x="2201" y="235"/>
                </a:moveTo>
                <a:lnTo>
                  <a:pt x="2182" y="235"/>
                </a:lnTo>
                <a:lnTo>
                  <a:pt x="2182" y="230"/>
                </a:lnTo>
                <a:lnTo>
                  <a:pt x="2201" y="230"/>
                </a:lnTo>
                <a:lnTo>
                  <a:pt x="2201" y="235"/>
                </a:lnTo>
                <a:close/>
                <a:moveTo>
                  <a:pt x="2167" y="235"/>
                </a:moveTo>
                <a:lnTo>
                  <a:pt x="2148" y="235"/>
                </a:lnTo>
                <a:lnTo>
                  <a:pt x="2148" y="230"/>
                </a:lnTo>
                <a:lnTo>
                  <a:pt x="2167" y="230"/>
                </a:lnTo>
                <a:lnTo>
                  <a:pt x="2167" y="235"/>
                </a:lnTo>
                <a:close/>
                <a:moveTo>
                  <a:pt x="2133" y="235"/>
                </a:moveTo>
                <a:lnTo>
                  <a:pt x="2114" y="235"/>
                </a:lnTo>
                <a:lnTo>
                  <a:pt x="2114" y="230"/>
                </a:lnTo>
                <a:lnTo>
                  <a:pt x="2133" y="230"/>
                </a:lnTo>
                <a:lnTo>
                  <a:pt x="2133" y="235"/>
                </a:lnTo>
                <a:close/>
                <a:moveTo>
                  <a:pt x="2100" y="235"/>
                </a:moveTo>
                <a:lnTo>
                  <a:pt x="2081" y="235"/>
                </a:lnTo>
                <a:lnTo>
                  <a:pt x="2081" y="230"/>
                </a:lnTo>
                <a:lnTo>
                  <a:pt x="2100" y="230"/>
                </a:lnTo>
                <a:lnTo>
                  <a:pt x="2100" y="235"/>
                </a:lnTo>
                <a:close/>
                <a:moveTo>
                  <a:pt x="2066" y="235"/>
                </a:moveTo>
                <a:lnTo>
                  <a:pt x="2047" y="235"/>
                </a:lnTo>
                <a:lnTo>
                  <a:pt x="2047" y="230"/>
                </a:lnTo>
                <a:lnTo>
                  <a:pt x="2066" y="230"/>
                </a:lnTo>
                <a:lnTo>
                  <a:pt x="2066" y="235"/>
                </a:lnTo>
                <a:close/>
                <a:moveTo>
                  <a:pt x="2033" y="235"/>
                </a:moveTo>
                <a:lnTo>
                  <a:pt x="2013" y="235"/>
                </a:lnTo>
                <a:lnTo>
                  <a:pt x="2013" y="230"/>
                </a:lnTo>
                <a:lnTo>
                  <a:pt x="2033" y="230"/>
                </a:lnTo>
                <a:lnTo>
                  <a:pt x="2033" y="235"/>
                </a:lnTo>
                <a:close/>
                <a:moveTo>
                  <a:pt x="1999" y="235"/>
                </a:moveTo>
                <a:lnTo>
                  <a:pt x="1980" y="235"/>
                </a:lnTo>
                <a:lnTo>
                  <a:pt x="1980" y="230"/>
                </a:lnTo>
                <a:lnTo>
                  <a:pt x="1999" y="230"/>
                </a:lnTo>
                <a:lnTo>
                  <a:pt x="1999" y="235"/>
                </a:lnTo>
                <a:close/>
                <a:moveTo>
                  <a:pt x="1965" y="235"/>
                </a:moveTo>
                <a:lnTo>
                  <a:pt x="1946" y="235"/>
                </a:lnTo>
                <a:lnTo>
                  <a:pt x="1946" y="230"/>
                </a:lnTo>
                <a:lnTo>
                  <a:pt x="1965" y="230"/>
                </a:lnTo>
                <a:lnTo>
                  <a:pt x="1965" y="235"/>
                </a:lnTo>
                <a:close/>
                <a:moveTo>
                  <a:pt x="1932" y="235"/>
                </a:moveTo>
                <a:lnTo>
                  <a:pt x="1913" y="235"/>
                </a:lnTo>
                <a:lnTo>
                  <a:pt x="1913" y="230"/>
                </a:lnTo>
                <a:lnTo>
                  <a:pt x="1932" y="230"/>
                </a:lnTo>
                <a:lnTo>
                  <a:pt x="1932" y="235"/>
                </a:lnTo>
                <a:close/>
                <a:moveTo>
                  <a:pt x="1898" y="235"/>
                </a:moveTo>
                <a:lnTo>
                  <a:pt x="1879" y="235"/>
                </a:lnTo>
                <a:lnTo>
                  <a:pt x="1879" y="230"/>
                </a:lnTo>
                <a:lnTo>
                  <a:pt x="1898" y="230"/>
                </a:lnTo>
                <a:lnTo>
                  <a:pt x="1898" y="235"/>
                </a:lnTo>
                <a:close/>
                <a:moveTo>
                  <a:pt x="1865" y="235"/>
                </a:moveTo>
                <a:lnTo>
                  <a:pt x="1845" y="235"/>
                </a:lnTo>
                <a:lnTo>
                  <a:pt x="1845" y="230"/>
                </a:lnTo>
                <a:lnTo>
                  <a:pt x="1865" y="230"/>
                </a:lnTo>
                <a:lnTo>
                  <a:pt x="1865" y="235"/>
                </a:lnTo>
                <a:close/>
                <a:moveTo>
                  <a:pt x="1831" y="235"/>
                </a:moveTo>
                <a:lnTo>
                  <a:pt x="1811" y="235"/>
                </a:lnTo>
                <a:lnTo>
                  <a:pt x="1811" y="230"/>
                </a:lnTo>
                <a:lnTo>
                  <a:pt x="1831" y="230"/>
                </a:lnTo>
                <a:lnTo>
                  <a:pt x="1831" y="235"/>
                </a:lnTo>
                <a:close/>
                <a:moveTo>
                  <a:pt x="1797" y="235"/>
                </a:moveTo>
                <a:lnTo>
                  <a:pt x="1778" y="235"/>
                </a:lnTo>
                <a:lnTo>
                  <a:pt x="1778" y="230"/>
                </a:lnTo>
                <a:lnTo>
                  <a:pt x="1797" y="230"/>
                </a:lnTo>
                <a:lnTo>
                  <a:pt x="1797" y="235"/>
                </a:lnTo>
                <a:close/>
                <a:moveTo>
                  <a:pt x="1763" y="235"/>
                </a:moveTo>
                <a:lnTo>
                  <a:pt x="1744" y="235"/>
                </a:lnTo>
                <a:lnTo>
                  <a:pt x="1744" y="230"/>
                </a:lnTo>
                <a:lnTo>
                  <a:pt x="1763" y="230"/>
                </a:lnTo>
                <a:lnTo>
                  <a:pt x="1763" y="235"/>
                </a:lnTo>
                <a:close/>
                <a:moveTo>
                  <a:pt x="1730" y="235"/>
                </a:moveTo>
                <a:lnTo>
                  <a:pt x="1711" y="235"/>
                </a:lnTo>
                <a:lnTo>
                  <a:pt x="1711" y="230"/>
                </a:lnTo>
                <a:lnTo>
                  <a:pt x="1730" y="230"/>
                </a:lnTo>
                <a:lnTo>
                  <a:pt x="1730" y="235"/>
                </a:lnTo>
                <a:close/>
                <a:moveTo>
                  <a:pt x="1696" y="235"/>
                </a:moveTo>
                <a:lnTo>
                  <a:pt x="1677" y="235"/>
                </a:lnTo>
                <a:lnTo>
                  <a:pt x="1677" y="230"/>
                </a:lnTo>
                <a:lnTo>
                  <a:pt x="1696" y="230"/>
                </a:lnTo>
                <a:lnTo>
                  <a:pt x="1696" y="235"/>
                </a:lnTo>
                <a:close/>
                <a:moveTo>
                  <a:pt x="1663" y="235"/>
                </a:moveTo>
                <a:lnTo>
                  <a:pt x="1643" y="235"/>
                </a:lnTo>
                <a:lnTo>
                  <a:pt x="1643" y="230"/>
                </a:lnTo>
                <a:lnTo>
                  <a:pt x="1663" y="230"/>
                </a:lnTo>
                <a:lnTo>
                  <a:pt x="1663" y="235"/>
                </a:lnTo>
                <a:close/>
                <a:moveTo>
                  <a:pt x="1629" y="235"/>
                </a:moveTo>
                <a:lnTo>
                  <a:pt x="1610" y="235"/>
                </a:lnTo>
                <a:lnTo>
                  <a:pt x="1610" y="230"/>
                </a:lnTo>
                <a:lnTo>
                  <a:pt x="1629" y="230"/>
                </a:lnTo>
                <a:lnTo>
                  <a:pt x="1629" y="235"/>
                </a:lnTo>
                <a:close/>
                <a:moveTo>
                  <a:pt x="1595" y="235"/>
                </a:moveTo>
                <a:lnTo>
                  <a:pt x="1576" y="235"/>
                </a:lnTo>
                <a:lnTo>
                  <a:pt x="1576" y="230"/>
                </a:lnTo>
                <a:lnTo>
                  <a:pt x="1595" y="230"/>
                </a:lnTo>
                <a:lnTo>
                  <a:pt x="1595" y="235"/>
                </a:lnTo>
                <a:close/>
                <a:moveTo>
                  <a:pt x="1562" y="235"/>
                </a:moveTo>
                <a:lnTo>
                  <a:pt x="1542" y="235"/>
                </a:lnTo>
                <a:lnTo>
                  <a:pt x="1542" y="230"/>
                </a:lnTo>
                <a:lnTo>
                  <a:pt x="1562" y="230"/>
                </a:lnTo>
                <a:lnTo>
                  <a:pt x="1562" y="235"/>
                </a:lnTo>
                <a:close/>
                <a:moveTo>
                  <a:pt x="1528" y="235"/>
                </a:moveTo>
                <a:lnTo>
                  <a:pt x="1509" y="235"/>
                </a:lnTo>
                <a:lnTo>
                  <a:pt x="1509" y="230"/>
                </a:lnTo>
                <a:lnTo>
                  <a:pt x="1528" y="230"/>
                </a:lnTo>
                <a:lnTo>
                  <a:pt x="1528" y="235"/>
                </a:lnTo>
                <a:close/>
                <a:moveTo>
                  <a:pt x="1494" y="235"/>
                </a:moveTo>
                <a:lnTo>
                  <a:pt x="1475" y="235"/>
                </a:lnTo>
                <a:lnTo>
                  <a:pt x="1475" y="230"/>
                </a:lnTo>
                <a:lnTo>
                  <a:pt x="1494" y="230"/>
                </a:lnTo>
                <a:lnTo>
                  <a:pt x="1494" y="235"/>
                </a:lnTo>
                <a:close/>
                <a:moveTo>
                  <a:pt x="1461" y="235"/>
                </a:moveTo>
                <a:lnTo>
                  <a:pt x="1442" y="235"/>
                </a:lnTo>
                <a:lnTo>
                  <a:pt x="1442" y="230"/>
                </a:lnTo>
                <a:lnTo>
                  <a:pt x="1461" y="230"/>
                </a:lnTo>
                <a:lnTo>
                  <a:pt x="1461" y="235"/>
                </a:lnTo>
                <a:close/>
                <a:moveTo>
                  <a:pt x="1427" y="235"/>
                </a:moveTo>
                <a:lnTo>
                  <a:pt x="1408" y="235"/>
                </a:lnTo>
                <a:lnTo>
                  <a:pt x="1408" y="230"/>
                </a:lnTo>
                <a:lnTo>
                  <a:pt x="1427" y="230"/>
                </a:lnTo>
                <a:lnTo>
                  <a:pt x="1427" y="235"/>
                </a:lnTo>
                <a:close/>
                <a:moveTo>
                  <a:pt x="1394" y="235"/>
                </a:moveTo>
                <a:lnTo>
                  <a:pt x="1374" y="235"/>
                </a:lnTo>
                <a:lnTo>
                  <a:pt x="1374" y="230"/>
                </a:lnTo>
                <a:lnTo>
                  <a:pt x="1394" y="230"/>
                </a:lnTo>
                <a:lnTo>
                  <a:pt x="1394" y="235"/>
                </a:lnTo>
                <a:close/>
                <a:moveTo>
                  <a:pt x="1360" y="235"/>
                </a:moveTo>
                <a:lnTo>
                  <a:pt x="1341" y="235"/>
                </a:lnTo>
                <a:lnTo>
                  <a:pt x="1341" y="230"/>
                </a:lnTo>
                <a:lnTo>
                  <a:pt x="1360" y="230"/>
                </a:lnTo>
                <a:lnTo>
                  <a:pt x="1360" y="235"/>
                </a:lnTo>
                <a:close/>
                <a:moveTo>
                  <a:pt x="1326" y="235"/>
                </a:moveTo>
                <a:lnTo>
                  <a:pt x="1307" y="235"/>
                </a:lnTo>
                <a:lnTo>
                  <a:pt x="1307" y="230"/>
                </a:lnTo>
                <a:lnTo>
                  <a:pt x="1326" y="230"/>
                </a:lnTo>
                <a:lnTo>
                  <a:pt x="1326" y="235"/>
                </a:lnTo>
                <a:close/>
                <a:moveTo>
                  <a:pt x="1293" y="235"/>
                </a:moveTo>
                <a:lnTo>
                  <a:pt x="1274" y="235"/>
                </a:lnTo>
                <a:lnTo>
                  <a:pt x="1274" y="230"/>
                </a:lnTo>
                <a:lnTo>
                  <a:pt x="1293" y="230"/>
                </a:lnTo>
                <a:lnTo>
                  <a:pt x="1293" y="235"/>
                </a:lnTo>
                <a:close/>
                <a:moveTo>
                  <a:pt x="1259" y="235"/>
                </a:moveTo>
                <a:lnTo>
                  <a:pt x="1240" y="235"/>
                </a:lnTo>
                <a:lnTo>
                  <a:pt x="1240" y="230"/>
                </a:lnTo>
                <a:lnTo>
                  <a:pt x="1259" y="230"/>
                </a:lnTo>
                <a:lnTo>
                  <a:pt x="1259" y="235"/>
                </a:lnTo>
                <a:close/>
                <a:moveTo>
                  <a:pt x="1225" y="235"/>
                </a:moveTo>
                <a:lnTo>
                  <a:pt x="1206" y="235"/>
                </a:lnTo>
                <a:lnTo>
                  <a:pt x="1206" y="230"/>
                </a:lnTo>
                <a:lnTo>
                  <a:pt x="1225" y="230"/>
                </a:lnTo>
                <a:lnTo>
                  <a:pt x="1225" y="235"/>
                </a:lnTo>
                <a:close/>
                <a:moveTo>
                  <a:pt x="1192" y="235"/>
                </a:moveTo>
                <a:lnTo>
                  <a:pt x="1173" y="235"/>
                </a:lnTo>
                <a:lnTo>
                  <a:pt x="1173" y="230"/>
                </a:lnTo>
                <a:lnTo>
                  <a:pt x="1192" y="230"/>
                </a:lnTo>
                <a:lnTo>
                  <a:pt x="1192" y="235"/>
                </a:lnTo>
                <a:close/>
                <a:moveTo>
                  <a:pt x="1158" y="235"/>
                </a:moveTo>
                <a:lnTo>
                  <a:pt x="1139" y="235"/>
                </a:lnTo>
                <a:lnTo>
                  <a:pt x="1139" y="230"/>
                </a:lnTo>
                <a:lnTo>
                  <a:pt x="1158" y="230"/>
                </a:lnTo>
                <a:lnTo>
                  <a:pt x="1158" y="235"/>
                </a:lnTo>
                <a:close/>
                <a:moveTo>
                  <a:pt x="1125" y="235"/>
                </a:moveTo>
                <a:lnTo>
                  <a:pt x="1105" y="235"/>
                </a:lnTo>
                <a:lnTo>
                  <a:pt x="1105" y="230"/>
                </a:lnTo>
                <a:lnTo>
                  <a:pt x="1125" y="230"/>
                </a:lnTo>
                <a:lnTo>
                  <a:pt x="1125" y="235"/>
                </a:lnTo>
                <a:close/>
                <a:moveTo>
                  <a:pt x="1091" y="235"/>
                </a:moveTo>
                <a:lnTo>
                  <a:pt x="1072" y="235"/>
                </a:lnTo>
                <a:lnTo>
                  <a:pt x="1072" y="230"/>
                </a:lnTo>
                <a:lnTo>
                  <a:pt x="1091" y="230"/>
                </a:lnTo>
                <a:lnTo>
                  <a:pt x="1091" y="235"/>
                </a:lnTo>
                <a:close/>
                <a:moveTo>
                  <a:pt x="1057" y="235"/>
                </a:moveTo>
                <a:lnTo>
                  <a:pt x="1038" y="235"/>
                </a:lnTo>
                <a:lnTo>
                  <a:pt x="1038" y="230"/>
                </a:lnTo>
                <a:lnTo>
                  <a:pt x="1057" y="230"/>
                </a:lnTo>
                <a:lnTo>
                  <a:pt x="1057" y="235"/>
                </a:lnTo>
                <a:close/>
                <a:moveTo>
                  <a:pt x="1024" y="235"/>
                </a:moveTo>
                <a:lnTo>
                  <a:pt x="1005" y="235"/>
                </a:lnTo>
                <a:lnTo>
                  <a:pt x="1005" y="230"/>
                </a:lnTo>
                <a:lnTo>
                  <a:pt x="1024" y="230"/>
                </a:lnTo>
                <a:lnTo>
                  <a:pt x="1024" y="235"/>
                </a:lnTo>
                <a:close/>
                <a:moveTo>
                  <a:pt x="990" y="235"/>
                </a:moveTo>
                <a:lnTo>
                  <a:pt x="971" y="235"/>
                </a:lnTo>
                <a:lnTo>
                  <a:pt x="971" y="230"/>
                </a:lnTo>
                <a:lnTo>
                  <a:pt x="990" y="230"/>
                </a:lnTo>
                <a:lnTo>
                  <a:pt x="990" y="235"/>
                </a:lnTo>
                <a:close/>
                <a:moveTo>
                  <a:pt x="957" y="235"/>
                </a:moveTo>
                <a:lnTo>
                  <a:pt x="937" y="235"/>
                </a:lnTo>
                <a:lnTo>
                  <a:pt x="937" y="230"/>
                </a:lnTo>
                <a:lnTo>
                  <a:pt x="957" y="230"/>
                </a:lnTo>
                <a:lnTo>
                  <a:pt x="957" y="235"/>
                </a:lnTo>
                <a:close/>
                <a:moveTo>
                  <a:pt x="923" y="235"/>
                </a:moveTo>
                <a:lnTo>
                  <a:pt x="903" y="235"/>
                </a:lnTo>
                <a:lnTo>
                  <a:pt x="903" y="230"/>
                </a:lnTo>
                <a:lnTo>
                  <a:pt x="923" y="230"/>
                </a:lnTo>
                <a:lnTo>
                  <a:pt x="923" y="235"/>
                </a:lnTo>
                <a:close/>
                <a:moveTo>
                  <a:pt x="889" y="235"/>
                </a:moveTo>
                <a:lnTo>
                  <a:pt x="870" y="235"/>
                </a:lnTo>
                <a:lnTo>
                  <a:pt x="870" y="230"/>
                </a:lnTo>
                <a:lnTo>
                  <a:pt x="889" y="230"/>
                </a:lnTo>
                <a:lnTo>
                  <a:pt x="889" y="235"/>
                </a:lnTo>
                <a:close/>
                <a:moveTo>
                  <a:pt x="855" y="235"/>
                </a:moveTo>
                <a:lnTo>
                  <a:pt x="836" y="235"/>
                </a:lnTo>
                <a:lnTo>
                  <a:pt x="836" y="230"/>
                </a:lnTo>
                <a:lnTo>
                  <a:pt x="855" y="230"/>
                </a:lnTo>
                <a:lnTo>
                  <a:pt x="855" y="235"/>
                </a:lnTo>
                <a:close/>
                <a:moveTo>
                  <a:pt x="822" y="235"/>
                </a:moveTo>
                <a:lnTo>
                  <a:pt x="803" y="235"/>
                </a:lnTo>
                <a:lnTo>
                  <a:pt x="803" y="230"/>
                </a:lnTo>
                <a:lnTo>
                  <a:pt x="822" y="230"/>
                </a:lnTo>
                <a:lnTo>
                  <a:pt x="822" y="235"/>
                </a:lnTo>
                <a:close/>
                <a:moveTo>
                  <a:pt x="788" y="235"/>
                </a:moveTo>
                <a:lnTo>
                  <a:pt x="769" y="235"/>
                </a:lnTo>
                <a:lnTo>
                  <a:pt x="769" y="230"/>
                </a:lnTo>
                <a:lnTo>
                  <a:pt x="788" y="230"/>
                </a:lnTo>
                <a:lnTo>
                  <a:pt x="788" y="235"/>
                </a:lnTo>
                <a:close/>
                <a:moveTo>
                  <a:pt x="755" y="235"/>
                </a:moveTo>
                <a:lnTo>
                  <a:pt x="735" y="235"/>
                </a:lnTo>
                <a:lnTo>
                  <a:pt x="735" y="230"/>
                </a:lnTo>
                <a:lnTo>
                  <a:pt x="755" y="230"/>
                </a:lnTo>
                <a:lnTo>
                  <a:pt x="755" y="235"/>
                </a:lnTo>
                <a:close/>
                <a:moveTo>
                  <a:pt x="721" y="235"/>
                </a:moveTo>
                <a:lnTo>
                  <a:pt x="702" y="235"/>
                </a:lnTo>
                <a:lnTo>
                  <a:pt x="702" y="230"/>
                </a:lnTo>
                <a:lnTo>
                  <a:pt x="721" y="230"/>
                </a:lnTo>
                <a:lnTo>
                  <a:pt x="721" y="235"/>
                </a:lnTo>
                <a:close/>
                <a:moveTo>
                  <a:pt x="687" y="235"/>
                </a:moveTo>
                <a:lnTo>
                  <a:pt x="668" y="235"/>
                </a:lnTo>
                <a:lnTo>
                  <a:pt x="668" y="230"/>
                </a:lnTo>
                <a:lnTo>
                  <a:pt x="687" y="230"/>
                </a:lnTo>
                <a:lnTo>
                  <a:pt x="687" y="235"/>
                </a:lnTo>
                <a:close/>
                <a:moveTo>
                  <a:pt x="654" y="235"/>
                </a:moveTo>
                <a:lnTo>
                  <a:pt x="634" y="235"/>
                </a:lnTo>
                <a:lnTo>
                  <a:pt x="634" y="230"/>
                </a:lnTo>
                <a:lnTo>
                  <a:pt x="654" y="230"/>
                </a:lnTo>
                <a:lnTo>
                  <a:pt x="654" y="235"/>
                </a:lnTo>
                <a:close/>
                <a:moveTo>
                  <a:pt x="620" y="235"/>
                </a:moveTo>
                <a:lnTo>
                  <a:pt x="601" y="235"/>
                </a:lnTo>
                <a:lnTo>
                  <a:pt x="601" y="230"/>
                </a:lnTo>
                <a:lnTo>
                  <a:pt x="620" y="230"/>
                </a:lnTo>
                <a:lnTo>
                  <a:pt x="620" y="235"/>
                </a:lnTo>
                <a:close/>
                <a:moveTo>
                  <a:pt x="586" y="235"/>
                </a:moveTo>
                <a:lnTo>
                  <a:pt x="567" y="235"/>
                </a:lnTo>
                <a:lnTo>
                  <a:pt x="567" y="230"/>
                </a:lnTo>
                <a:lnTo>
                  <a:pt x="586" y="230"/>
                </a:lnTo>
                <a:lnTo>
                  <a:pt x="586" y="235"/>
                </a:lnTo>
                <a:close/>
                <a:moveTo>
                  <a:pt x="553" y="235"/>
                </a:moveTo>
                <a:lnTo>
                  <a:pt x="534" y="235"/>
                </a:lnTo>
                <a:lnTo>
                  <a:pt x="534" y="230"/>
                </a:lnTo>
                <a:lnTo>
                  <a:pt x="553" y="230"/>
                </a:lnTo>
                <a:lnTo>
                  <a:pt x="553" y="235"/>
                </a:lnTo>
                <a:close/>
                <a:moveTo>
                  <a:pt x="519" y="235"/>
                </a:moveTo>
                <a:lnTo>
                  <a:pt x="500" y="235"/>
                </a:lnTo>
                <a:lnTo>
                  <a:pt x="500" y="230"/>
                </a:lnTo>
                <a:lnTo>
                  <a:pt x="519" y="230"/>
                </a:lnTo>
                <a:lnTo>
                  <a:pt x="519" y="235"/>
                </a:lnTo>
                <a:close/>
                <a:moveTo>
                  <a:pt x="486" y="235"/>
                </a:moveTo>
                <a:lnTo>
                  <a:pt x="466" y="235"/>
                </a:lnTo>
                <a:lnTo>
                  <a:pt x="466" y="230"/>
                </a:lnTo>
                <a:lnTo>
                  <a:pt x="486" y="230"/>
                </a:lnTo>
                <a:lnTo>
                  <a:pt x="486" y="235"/>
                </a:lnTo>
                <a:close/>
                <a:moveTo>
                  <a:pt x="452" y="235"/>
                </a:moveTo>
                <a:lnTo>
                  <a:pt x="433" y="235"/>
                </a:lnTo>
                <a:lnTo>
                  <a:pt x="433" y="230"/>
                </a:lnTo>
                <a:lnTo>
                  <a:pt x="452" y="230"/>
                </a:lnTo>
                <a:lnTo>
                  <a:pt x="452" y="235"/>
                </a:lnTo>
                <a:close/>
                <a:moveTo>
                  <a:pt x="418" y="235"/>
                </a:moveTo>
                <a:lnTo>
                  <a:pt x="399" y="235"/>
                </a:lnTo>
                <a:lnTo>
                  <a:pt x="399" y="230"/>
                </a:lnTo>
                <a:lnTo>
                  <a:pt x="418" y="230"/>
                </a:lnTo>
                <a:lnTo>
                  <a:pt x="418" y="235"/>
                </a:lnTo>
                <a:close/>
                <a:moveTo>
                  <a:pt x="385" y="235"/>
                </a:moveTo>
                <a:lnTo>
                  <a:pt x="366" y="235"/>
                </a:lnTo>
                <a:lnTo>
                  <a:pt x="366" y="230"/>
                </a:lnTo>
                <a:lnTo>
                  <a:pt x="385" y="230"/>
                </a:lnTo>
                <a:lnTo>
                  <a:pt x="385" y="235"/>
                </a:lnTo>
                <a:close/>
                <a:moveTo>
                  <a:pt x="351" y="235"/>
                </a:moveTo>
                <a:lnTo>
                  <a:pt x="332" y="235"/>
                </a:lnTo>
                <a:lnTo>
                  <a:pt x="332" y="230"/>
                </a:lnTo>
                <a:lnTo>
                  <a:pt x="351" y="230"/>
                </a:lnTo>
                <a:lnTo>
                  <a:pt x="351" y="235"/>
                </a:lnTo>
                <a:close/>
                <a:moveTo>
                  <a:pt x="317" y="235"/>
                </a:moveTo>
                <a:lnTo>
                  <a:pt x="298" y="235"/>
                </a:lnTo>
                <a:lnTo>
                  <a:pt x="298" y="230"/>
                </a:lnTo>
                <a:lnTo>
                  <a:pt x="317" y="230"/>
                </a:lnTo>
                <a:lnTo>
                  <a:pt x="317" y="235"/>
                </a:lnTo>
                <a:close/>
                <a:moveTo>
                  <a:pt x="284" y="235"/>
                </a:moveTo>
                <a:lnTo>
                  <a:pt x="264" y="235"/>
                </a:lnTo>
                <a:lnTo>
                  <a:pt x="264" y="230"/>
                </a:lnTo>
                <a:lnTo>
                  <a:pt x="284" y="230"/>
                </a:lnTo>
                <a:lnTo>
                  <a:pt x="284" y="235"/>
                </a:lnTo>
                <a:close/>
                <a:moveTo>
                  <a:pt x="250" y="235"/>
                </a:moveTo>
                <a:lnTo>
                  <a:pt x="231" y="235"/>
                </a:lnTo>
                <a:lnTo>
                  <a:pt x="231" y="230"/>
                </a:lnTo>
                <a:lnTo>
                  <a:pt x="250" y="230"/>
                </a:lnTo>
                <a:lnTo>
                  <a:pt x="250" y="235"/>
                </a:lnTo>
                <a:close/>
                <a:moveTo>
                  <a:pt x="216" y="235"/>
                </a:moveTo>
                <a:lnTo>
                  <a:pt x="197" y="235"/>
                </a:lnTo>
                <a:lnTo>
                  <a:pt x="197" y="230"/>
                </a:lnTo>
                <a:lnTo>
                  <a:pt x="216" y="230"/>
                </a:lnTo>
                <a:lnTo>
                  <a:pt x="216" y="235"/>
                </a:lnTo>
                <a:close/>
                <a:moveTo>
                  <a:pt x="183" y="235"/>
                </a:moveTo>
                <a:lnTo>
                  <a:pt x="164" y="235"/>
                </a:lnTo>
                <a:lnTo>
                  <a:pt x="164" y="230"/>
                </a:lnTo>
                <a:lnTo>
                  <a:pt x="183" y="230"/>
                </a:lnTo>
                <a:lnTo>
                  <a:pt x="183" y="235"/>
                </a:lnTo>
                <a:close/>
                <a:moveTo>
                  <a:pt x="149" y="235"/>
                </a:moveTo>
                <a:lnTo>
                  <a:pt x="130" y="235"/>
                </a:lnTo>
                <a:lnTo>
                  <a:pt x="130" y="230"/>
                </a:lnTo>
                <a:lnTo>
                  <a:pt x="149" y="230"/>
                </a:lnTo>
                <a:lnTo>
                  <a:pt x="149" y="235"/>
                </a:lnTo>
                <a:close/>
                <a:moveTo>
                  <a:pt x="116" y="235"/>
                </a:moveTo>
                <a:lnTo>
                  <a:pt x="96" y="235"/>
                </a:lnTo>
                <a:lnTo>
                  <a:pt x="96" y="230"/>
                </a:lnTo>
                <a:lnTo>
                  <a:pt x="116" y="230"/>
                </a:lnTo>
                <a:lnTo>
                  <a:pt x="116" y="235"/>
                </a:lnTo>
                <a:close/>
                <a:moveTo>
                  <a:pt x="82" y="235"/>
                </a:moveTo>
                <a:lnTo>
                  <a:pt x="63" y="235"/>
                </a:lnTo>
                <a:lnTo>
                  <a:pt x="63" y="230"/>
                </a:lnTo>
                <a:lnTo>
                  <a:pt x="82" y="230"/>
                </a:lnTo>
                <a:lnTo>
                  <a:pt x="82" y="235"/>
                </a:lnTo>
                <a:close/>
                <a:moveTo>
                  <a:pt x="48" y="235"/>
                </a:moveTo>
                <a:lnTo>
                  <a:pt x="29" y="235"/>
                </a:lnTo>
                <a:lnTo>
                  <a:pt x="29" y="230"/>
                </a:lnTo>
                <a:lnTo>
                  <a:pt x="48" y="230"/>
                </a:lnTo>
                <a:lnTo>
                  <a:pt x="48" y="235"/>
                </a:lnTo>
                <a:close/>
                <a:moveTo>
                  <a:pt x="15" y="235"/>
                </a:moveTo>
                <a:lnTo>
                  <a:pt x="2" y="235"/>
                </a:lnTo>
                <a:lnTo>
                  <a:pt x="2" y="230"/>
                </a:lnTo>
                <a:lnTo>
                  <a:pt x="15" y="230"/>
                </a:lnTo>
                <a:lnTo>
                  <a:pt x="15" y="235"/>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2" name="矩形 90"/>
          <p:cNvSpPr>
            <a:spLocks noChangeArrowheads="1"/>
          </p:cNvSpPr>
          <p:nvPr/>
        </p:nvSpPr>
        <p:spPr bwMode="auto">
          <a:xfrm>
            <a:off x="7265988" y="2185988"/>
            <a:ext cx="508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贸易管理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93" name="图片 91"/>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7072313" y="23542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94" name="图片 92"/>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7072313" y="23542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95" name="图片 93"/>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7056438" y="23399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96" name="图片 94"/>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7056438" y="23399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97" name="矩形 95"/>
          <p:cNvSpPr>
            <a:spLocks noChangeArrowheads="1"/>
          </p:cNvSpPr>
          <p:nvPr/>
        </p:nvSpPr>
        <p:spPr bwMode="auto">
          <a:xfrm>
            <a:off x="7067550" y="2351088"/>
            <a:ext cx="731838" cy="236537"/>
          </a:xfrm>
          <a:prstGeom prst="rect">
            <a:avLst/>
          </a:prstGeom>
          <a:solidFill>
            <a:srgbClr xmlns:mc="http://schemas.openxmlformats.org/markup-compatibility/2006" xmlns:a14="http://schemas.microsoft.com/office/drawing/2010/main" val="FFC0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8" name="矩形 96"/>
          <p:cNvSpPr>
            <a:spLocks noChangeArrowheads="1"/>
          </p:cNvSpPr>
          <p:nvPr/>
        </p:nvSpPr>
        <p:spPr bwMode="auto">
          <a:xfrm>
            <a:off x="7153275" y="24130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报关管理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99" name="图片 97"/>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7072313" y="3475038"/>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00" name="图片 98"/>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7072313" y="3475038"/>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01" name="图片 99"/>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7056438" y="34591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02" name="图片 100"/>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7056438" y="34591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03" name="矩形 101"/>
          <p:cNvSpPr>
            <a:spLocks noChangeArrowheads="1"/>
          </p:cNvSpPr>
          <p:nvPr/>
        </p:nvSpPr>
        <p:spPr bwMode="auto">
          <a:xfrm>
            <a:off x="7067550" y="3470275"/>
            <a:ext cx="731838" cy="236538"/>
          </a:xfrm>
          <a:prstGeom prst="rect">
            <a:avLst/>
          </a:prstGeom>
          <a:solidFill>
            <a:srgbClr xmlns:mc="http://schemas.openxmlformats.org/markup-compatibility/2006" xmlns:a14="http://schemas.microsoft.com/office/drawing/2010/main" val="FFC0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4" name="矩形 102"/>
          <p:cNvSpPr>
            <a:spLocks noChangeArrowheads="1"/>
          </p:cNvSpPr>
          <p:nvPr/>
        </p:nvSpPr>
        <p:spPr bwMode="auto">
          <a:xfrm>
            <a:off x="7153275" y="3532188"/>
            <a:ext cx="5715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许可证管理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05" name="图片 109"/>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7072313" y="29114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06" name="图片 110"/>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7072313" y="29114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07" name="图片 111"/>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7056438" y="2895600"/>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08" name="图片 112"/>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7056438" y="2895600"/>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09" name="矩形 113"/>
          <p:cNvSpPr>
            <a:spLocks noChangeArrowheads="1"/>
          </p:cNvSpPr>
          <p:nvPr/>
        </p:nvSpPr>
        <p:spPr bwMode="auto">
          <a:xfrm>
            <a:off x="7067550" y="2906713"/>
            <a:ext cx="731838" cy="236537"/>
          </a:xfrm>
          <a:prstGeom prst="rect">
            <a:avLst/>
          </a:prstGeom>
          <a:solidFill>
            <a:srgbClr xmlns:mc="http://schemas.openxmlformats.org/markup-compatibility/2006" xmlns:a14="http://schemas.microsoft.com/office/drawing/2010/main" val="FFC0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0" name="矩形 115"/>
          <p:cNvSpPr>
            <a:spLocks noChangeArrowheads="1"/>
          </p:cNvSpPr>
          <p:nvPr/>
        </p:nvSpPr>
        <p:spPr bwMode="auto">
          <a:xfrm>
            <a:off x="7162800" y="29718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报检管理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1" name="任意多边形 116"/>
          <p:cNvSpPr>
            <a:spLocks noEditPoints="1"/>
          </p:cNvSpPr>
          <p:nvPr/>
        </p:nvSpPr>
        <p:spPr bwMode="auto">
          <a:xfrm>
            <a:off x="5186363" y="3554413"/>
            <a:ext cx="1714500" cy="777875"/>
          </a:xfrm>
          <a:custGeom>
            <a:avLst/>
            <a:gdLst>
              <a:gd name="T0" fmla="*/ 4 w 1080"/>
              <a:gd name="T1" fmla="*/ 435 h 490"/>
              <a:gd name="T2" fmla="*/ 0 w 1080"/>
              <a:gd name="T3" fmla="*/ 387 h 490"/>
              <a:gd name="T4" fmla="*/ 4 w 1080"/>
              <a:gd name="T5" fmla="*/ 353 h 490"/>
              <a:gd name="T6" fmla="*/ 0 w 1080"/>
              <a:gd name="T7" fmla="*/ 267 h 490"/>
              <a:gd name="T8" fmla="*/ 0 w 1080"/>
              <a:gd name="T9" fmla="*/ 252 h 490"/>
              <a:gd name="T10" fmla="*/ 4 w 1080"/>
              <a:gd name="T11" fmla="*/ 165 h 490"/>
              <a:gd name="T12" fmla="*/ 0 w 1080"/>
              <a:gd name="T13" fmla="*/ 117 h 490"/>
              <a:gd name="T14" fmla="*/ 4 w 1080"/>
              <a:gd name="T15" fmla="*/ 84 h 490"/>
              <a:gd name="T16" fmla="*/ 0 w 1080"/>
              <a:gd name="T17" fmla="*/ 0 h 490"/>
              <a:gd name="T18" fmla="*/ 41 w 1080"/>
              <a:gd name="T19" fmla="*/ 0 h 490"/>
              <a:gd name="T20" fmla="*/ 55 w 1080"/>
              <a:gd name="T21" fmla="*/ 0 h 490"/>
              <a:gd name="T22" fmla="*/ 142 w 1080"/>
              <a:gd name="T23" fmla="*/ 5 h 490"/>
              <a:gd name="T24" fmla="*/ 190 w 1080"/>
              <a:gd name="T25" fmla="*/ 0 h 490"/>
              <a:gd name="T26" fmla="*/ 224 w 1080"/>
              <a:gd name="T27" fmla="*/ 5 h 490"/>
              <a:gd name="T28" fmla="*/ 310 w 1080"/>
              <a:gd name="T29" fmla="*/ 0 h 490"/>
              <a:gd name="T30" fmla="*/ 324 w 1080"/>
              <a:gd name="T31" fmla="*/ 0 h 490"/>
              <a:gd name="T32" fmla="*/ 411 w 1080"/>
              <a:gd name="T33" fmla="*/ 5 h 490"/>
              <a:gd name="T34" fmla="*/ 459 w 1080"/>
              <a:gd name="T35" fmla="*/ 0 h 490"/>
              <a:gd name="T36" fmla="*/ 493 w 1080"/>
              <a:gd name="T37" fmla="*/ 5 h 490"/>
              <a:gd name="T38" fmla="*/ 579 w 1080"/>
              <a:gd name="T39" fmla="*/ 0 h 490"/>
              <a:gd name="T40" fmla="*/ 594 w 1080"/>
              <a:gd name="T41" fmla="*/ 0 h 490"/>
              <a:gd name="T42" fmla="*/ 680 w 1080"/>
              <a:gd name="T43" fmla="*/ 5 h 490"/>
              <a:gd name="T44" fmla="*/ 728 w 1080"/>
              <a:gd name="T45" fmla="*/ 0 h 490"/>
              <a:gd name="T46" fmla="*/ 762 w 1080"/>
              <a:gd name="T47" fmla="*/ 5 h 490"/>
              <a:gd name="T48" fmla="*/ 848 w 1080"/>
              <a:gd name="T49" fmla="*/ 0 h 490"/>
              <a:gd name="T50" fmla="*/ 863 w 1080"/>
              <a:gd name="T51" fmla="*/ 0 h 490"/>
              <a:gd name="T52" fmla="*/ 949 w 1080"/>
              <a:gd name="T53" fmla="*/ 5 h 490"/>
              <a:gd name="T54" fmla="*/ 997 w 1080"/>
              <a:gd name="T55" fmla="*/ 0 h 490"/>
              <a:gd name="T56" fmla="*/ 1031 w 1080"/>
              <a:gd name="T57" fmla="*/ 5 h 490"/>
              <a:gd name="T58" fmla="*/ 1065 w 1080"/>
              <a:gd name="T59" fmla="*/ 5 h 490"/>
              <a:gd name="T60" fmla="*/ 1080 w 1080"/>
              <a:gd name="T61" fmla="*/ 76 h 490"/>
              <a:gd name="T62" fmla="*/ 1080 w 1080"/>
              <a:gd name="T63" fmla="*/ 91 h 490"/>
              <a:gd name="T64" fmla="*/ 1075 w 1080"/>
              <a:gd name="T65" fmla="*/ 177 h 490"/>
              <a:gd name="T66" fmla="*/ 1080 w 1080"/>
              <a:gd name="T67" fmla="*/ 225 h 490"/>
              <a:gd name="T68" fmla="*/ 1075 w 1080"/>
              <a:gd name="T69" fmla="*/ 259 h 490"/>
              <a:gd name="T70" fmla="*/ 1080 w 1080"/>
              <a:gd name="T71" fmla="*/ 345 h 490"/>
              <a:gd name="T72" fmla="*/ 1080 w 1080"/>
              <a:gd name="T73" fmla="*/ 360 h 490"/>
              <a:gd name="T74" fmla="*/ 1075 w 1080"/>
              <a:gd name="T75" fmla="*/ 446 h 490"/>
              <a:gd name="T76" fmla="*/ 1071 w 1080"/>
              <a:gd name="T77" fmla="*/ 490 h 490"/>
              <a:gd name="T78" fmla="*/ 1037 w 1080"/>
              <a:gd name="T79" fmla="*/ 485 h 490"/>
              <a:gd name="T80" fmla="*/ 950 w 1080"/>
              <a:gd name="T81" fmla="*/ 490 h 490"/>
              <a:gd name="T82" fmla="*/ 936 w 1080"/>
              <a:gd name="T83" fmla="*/ 490 h 490"/>
              <a:gd name="T84" fmla="*/ 849 w 1080"/>
              <a:gd name="T85" fmla="*/ 485 h 490"/>
              <a:gd name="T86" fmla="*/ 801 w 1080"/>
              <a:gd name="T87" fmla="*/ 490 h 490"/>
              <a:gd name="T88" fmla="*/ 768 w 1080"/>
              <a:gd name="T89" fmla="*/ 485 h 490"/>
              <a:gd name="T90" fmla="*/ 681 w 1080"/>
              <a:gd name="T91" fmla="*/ 490 h 490"/>
              <a:gd name="T92" fmla="*/ 667 w 1080"/>
              <a:gd name="T93" fmla="*/ 490 h 490"/>
              <a:gd name="T94" fmla="*/ 580 w 1080"/>
              <a:gd name="T95" fmla="*/ 485 h 490"/>
              <a:gd name="T96" fmla="*/ 532 w 1080"/>
              <a:gd name="T97" fmla="*/ 490 h 490"/>
              <a:gd name="T98" fmla="*/ 499 w 1080"/>
              <a:gd name="T99" fmla="*/ 485 h 490"/>
              <a:gd name="T100" fmla="*/ 412 w 1080"/>
              <a:gd name="T101" fmla="*/ 490 h 490"/>
              <a:gd name="T102" fmla="*/ 398 w 1080"/>
              <a:gd name="T103" fmla="*/ 490 h 490"/>
              <a:gd name="T104" fmla="*/ 311 w 1080"/>
              <a:gd name="T105" fmla="*/ 485 h 490"/>
              <a:gd name="T106" fmla="*/ 263 w 1080"/>
              <a:gd name="T107" fmla="*/ 490 h 490"/>
              <a:gd name="T108" fmla="*/ 230 w 1080"/>
              <a:gd name="T109" fmla="*/ 485 h 490"/>
              <a:gd name="T110" fmla="*/ 143 w 1080"/>
              <a:gd name="T111" fmla="*/ 490 h 490"/>
              <a:gd name="T112" fmla="*/ 129 w 1080"/>
              <a:gd name="T113" fmla="*/ 490 h 490"/>
              <a:gd name="T114" fmla="*/ 42 w 1080"/>
              <a:gd name="T115" fmla="*/ 485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0" h="490">
                <a:moveTo>
                  <a:pt x="0" y="487"/>
                </a:moveTo>
                <a:lnTo>
                  <a:pt x="0" y="468"/>
                </a:lnTo>
                <a:lnTo>
                  <a:pt x="4" y="468"/>
                </a:lnTo>
                <a:lnTo>
                  <a:pt x="4" y="487"/>
                </a:lnTo>
                <a:lnTo>
                  <a:pt x="0" y="487"/>
                </a:lnTo>
                <a:close/>
                <a:moveTo>
                  <a:pt x="0" y="454"/>
                </a:moveTo>
                <a:lnTo>
                  <a:pt x="0" y="435"/>
                </a:lnTo>
                <a:lnTo>
                  <a:pt x="4" y="435"/>
                </a:lnTo>
                <a:lnTo>
                  <a:pt x="4" y="454"/>
                </a:lnTo>
                <a:lnTo>
                  <a:pt x="0" y="454"/>
                </a:lnTo>
                <a:close/>
                <a:moveTo>
                  <a:pt x="0" y="420"/>
                </a:moveTo>
                <a:lnTo>
                  <a:pt x="0" y="401"/>
                </a:lnTo>
                <a:lnTo>
                  <a:pt x="4" y="401"/>
                </a:lnTo>
                <a:lnTo>
                  <a:pt x="4" y="420"/>
                </a:lnTo>
                <a:lnTo>
                  <a:pt x="0" y="420"/>
                </a:lnTo>
                <a:close/>
                <a:moveTo>
                  <a:pt x="0" y="387"/>
                </a:moveTo>
                <a:lnTo>
                  <a:pt x="0" y="367"/>
                </a:lnTo>
                <a:lnTo>
                  <a:pt x="4" y="367"/>
                </a:lnTo>
                <a:lnTo>
                  <a:pt x="4" y="387"/>
                </a:lnTo>
                <a:lnTo>
                  <a:pt x="0" y="387"/>
                </a:lnTo>
                <a:close/>
                <a:moveTo>
                  <a:pt x="0" y="353"/>
                </a:moveTo>
                <a:lnTo>
                  <a:pt x="0" y="334"/>
                </a:lnTo>
                <a:lnTo>
                  <a:pt x="4" y="334"/>
                </a:lnTo>
                <a:lnTo>
                  <a:pt x="4" y="353"/>
                </a:lnTo>
                <a:lnTo>
                  <a:pt x="0" y="353"/>
                </a:lnTo>
                <a:close/>
                <a:moveTo>
                  <a:pt x="0" y="319"/>
                </a:moveTo>
                <a:lnTo>
                  <a:pt x="0" y="300"/>
                </a:lnTo>
                <a:lnTo>
                  <a:pt x="4" y="300"/>
                </a:lnTo>
                <a:lnTo>
                  <a:pt x="4" y="319"/>
                </a:lnTo>
                <a:lnTo>
                  <a:pt x="0" y="319"/>
                </a:lnTo>
                <a:close/>
                <a:moveTo>
                  <a:pt x="0" y="286"/>
                </a:moveTo>
                <a:lnTo>
                  <a:pt x="0" y="267"/>
                </a:lnTo>
                <a:lnTo>
                  <a:pt x="4" y="267"/>
                </a:lnTo>
                <a:lnTo>
                  <a:pt x="4" y="286"/>
                </a:lnTo>
                <a:lnTo>
                  <a:pt x="0" y="286"/>
                </a:lnTo>
                <a:close/>
                <a:moveTo>
                  <a:pt x="0" y="252"/>
                </a:moveTo>
                <a:lnTo>
                  <a:pt x="0" y="233"/>
                </a:lnTo>
                <a:lnTo>
                  <a:pt x="4" y="233"/>
                </a:lnTo>
                <a:lnTo>
                  <a:pt x="4" y="252"/>
                </a:lnTo>
                <a:lnTo>
                  <a:pt x="0" y="252"/>
                </a:lnTo>
                <a:close/>
                <a:moveTo>
                  <a:pt x="0" y="219"/>
                </a:moveTo>
                <a:lnTo>
                  <a:pt x="0" y="199"/>
                </a:lnTo>
                <a:lnTo>
                  <a:pt x="4" y="199"/>
                </a:lnTo>
                <a:lnTo>
                  <a:pt x="4" y="219"/>
                </a:lnTo>
                <a:lnTo>
                  <a:pt x="0" y="219"/>
                </a:lnTo>
                <a:close/>
                <a:moveTo>
                  <a:pt x="0" y="185"/>
                </a:moveTo>
                <a:lnTo>
                  <a:pt x="0" y="165"/>
                </a:lnTo>
                <a:lnTo>
                  <a:pt x="4" y="165"/>
                </a:lnTo>
                <a:lnTo>
                  <a:pt x="4" y="185"/>
                </a:lnTo>
                <a:lnTo>
                  <a:pt x="0" y="185"/>
                </a:lnTo>
                <a:close/>
                <a:moveTo>
                  <a:pt x="0" y="151"/>
                </a:moveTo>
                <a:lnTo>
                  <a:pt x="0" y="132"/>
                </a:lnTo>
                <a:lnTo>
                  <a:pt x="4" y="132"/>
                </a:lnTo>
                <a:lnTo>
                  <a:pt x="4" y="151"/>
                </a:lnTo>
                <a:lnTo>
                  <a:pt x="0" y="151"/>
                </a:lnTo>
                <a:close/>
                <a:moveTo>
                  <a:pt x="0" y="117"/>
                </a:moveTo>
                <a:lnTo>
                  <a:pt x="0" y="98"/>
                </a:lnTo>
                <a:lnTo>
                  <a:pt x="4" y="98"/>
                </a:lnTo>
                <a:lnTo>
                  <a:pt x="4" y="117"/>
                </a:lnTo>
                <a:lnTo>
                  <a:pt x="0" y="117"/>
                </a:lnTo>
                <a:close/>
                <a:moveTo>
                  <a:pt x="0" y="84"/>
                </a:moveTo>
                <a:lnTo>
                  <a:pt x="0" y="65"/>
                </a:lnTo>
                <a:lnTo>
                  <a:pt x="4" y="65"/>
                </a:lnTo>
                <a:lnTo>
                  <a:pt x="4" y="84"/>
                </a:lnTo>
                <a:lnTo>
                  <a:pt x="0" y="84"/>
                </a:lnTo>
                <a:close/>
                <a:moveTo>
                  <a:pt x="0" y="50"/>
                </a:moveTo>
                <a:lnTo>
                  <a:pt x="0" y="31"/>
                </a:lnTo>
                <a:lnTo>
                  <a:pt x="4" y="31"/>
                </a:lnTo>
                <a:lnTo>
                  <a:pt x="4" y="50"/>
                </a:lnTo>
                <a:lnTo>
                  <a:pt x="0" y="50"/>
                </a:lnTo>
                <a:close/>
                <a:moveTo>
                  <a:pt x="0" y="17"/>
                </a:moveTo>
                <a:lnTo>
                  <a:pt x="0" y="0"/>
                </a:lnTo>
                <a:lnTo>
                  <a:pt x="7" y="0"/>
                </a:lnTo>
                <a:lnTo>
                  <a:pt x="7" y="5"/>
                </a:lnTo>
                <a:lnTo>
                  <a:pt x="2" y="5"/>
                </a:lnTo>
                <a:lnTo>
                  <a:pt x="4" y="3"/>
                </a:lnTo>
                <a:lnTo>
                  <a:pt x="4" y="17"/>
                </a:lnTo>
                <a:lnTo>
                  <a:pt x="0" y="17"/>
                </a:lnTo>
                <a:close/>
                <a:moveTo>
                  <a:pt x="22" y="0"/>
                </a:moveTo>
                <a:lnTo>
                  <a:pt x="41" y="0"/>
                </a:lnTo>
                <a:lnTo>
                  <a:pt x="41" y="5"/>
                </a:lnTo>
                <a:lnTo>
                  <a:pt x="22" y="5"/>
                </a:lnTo>
                <a:lnTo>
                  <a:pt x="22" y="0"/>
                </a:lnTo>
                <a:close/>
                <a:moveTo>
                  <a:pt x="55" y="0"/>
                </a:moveTo>
                <a:lnTo>
                  <a:pt x="75" y="0"/>
                </a:lnTo>
                <a:lnTo>
                  <a:pt x="75" y="5"/>
                </a:lnTo>
                <a:lnTo>
                  <a:pt x="55" y="5"/>
                </a:lnTo>
                <a:lnTo>
                  <a:pt x="55" y="0"/>
                </a:lnTo>
                <a:close/>
                <a:moveTo>
                  <a:pt x="89" y="0"/>
                </a:moveTo>
                <a:lnTo>
                  <a:pt x="108" y="0"/>
                </a:lnTo>
                <a:lnTo>
                  <a:pt x="108" y="5"/>
                </a:lnTo>
                <a:lnTo>
                  <a:pt x="89" y="5"/>
                </a:lnTo>
                <a:lnTo>
                  <a:pt x="89" y="0"/>
                </a:lnTo>
                <a:close/>
                <a:moveTo>
                  <a:pt x="123" y="0"/>
                </a:moveTo>
                <a:lnTo>
                  <a:pt x="142" y="0"/>
                </a:lnTo>
                <a:lnTo>
                  <a:pt x="142" y="5"/>
                </a:lnTo>
                <a:lnTo>
                  <a:pt x="123" y="5"/>
                </a:lnTo>
                <a:lnTo>
                  <a:pt x="123" y="0"/>
                </a:lnTo>
                <a:close/>
                <a:moveTo>
                  <a:pt x="156" y="0"/>
                </a:moveTo>
                <a:lnTo>
                  <a:pt x="176" y="0"/>
                </a:lnTo>
                <a:lnTo>
                  <a:pt x="176" y="5"/>
                </a:lnTo>
                <a:lnTo>
                  <a:pt x="156" y="5"/>
                </a:lnTo>
                <a:lnTo>
                  <a:pt x="156" y="0"/>
                </a:lnTo>
                <a:close/>
                <a:moveTo>
                  <a:pt x="190" y="0"/>
                </a:moveTo>
                <a:lnTo>
                  <a:pt x="209" y="0"/>
                </a:lnTo>
                <a:lnTo>
                  <a:pt x="209" y="5"/>
                </a:lnTo>
                <a:lnTo>
                  <a:pt x="190" y="5"/>
                </a:lnTo>
                <a:lnTo>
                  <a:pt x="190" y="0"/>
                </a:lnTo>
                <a:close/>
                <a:moveTo>
                  <a:pt x="224" y="0"/>
                </a:moveTo>
                <a:lnTo>
                  <a:pt x="243" y="0"/>
                </a:lnTo>
                <a:lnTo>
                  <a:pt x="243" y="5"/>
                </a:lnTo>
                <a:lnTo>
                  <a:pt x="224" y="5"/>
                </a:lnTo>
                <a:lnTo>
                  <a:pt x="224" y="0"/>
                </a:lnTo>
                <a:close/>
                <a:moveTo>
                  <a:pt x="257" y="0"/>
                </a:moveTo>
                <a:lnTo>
                  <a:pt x="276" y="0"/>
                </a:lnTo>
                <a:lnTo>
                  <a:pt x="276" y="5"/>
                </a:lnTo>
                <a:lnTo>
                  <a:pt x="257" y="5"/>
                </a:lnTo>
                <a:lnTo>
                  <a:pt x="257" y="0"/>
                </a:lnTo>
                <a:close/>
                <a:moveTo>
                  <a:pt x="291" y="0"/>
                </a:moveTo>
                <a:lnTo>
                  <a:pt x="310" y="0"/>
                </a:lnTo>
                <a:lnTo>
                  <a:pt x="310" y="5"/>
                </a:lnTo>
                <a:lnTo>
                  <a:pt x="291" y="5"/>
                </a:lnTo>
                <a:lnTo>
                  <a:pt x="291" y="0"/>
                </a:lnTo>
                <a:close/>
                <a:moveTo>
                  <a:pt x="324" y="0"/>
                </a:moveTo>
                <a:lnTo>
                  <a:pt x="344" y="0"/>
                </a:lnTo>
                <a:lnTo>
                  <a:pt x="344" y="5"/>
                </a:lnTo>
                <a:lnTo>
                  <a:pt x="324" y="5"/>
                </a:lnTo>
                <a:lnTo>
                  <a:pt x="324" y="0"/>
                </a:lnTo>
                <a:close/>
                <a:moveTo>
                  <a:pt x="358" y="0"/>
                </a:moveTo>
                <a:lnTo>
                  <a:pt x="377" y="0"/>
                </a:lnTo>
                <a:lnTo>
                  <a:pt x="377" y="5"/>
                </a:lnTo>
                <a:lnTo>
                  <a:pt x="358" y="5"/>
                </a:lnTo>
                <a:lnTo>
                  <a:pt x="358" y="0"/>
                </a:lnTo>
                <a:close/>
                <a:moveTo>
                  <a:pt x="392" y="0"/>
                </a:moveTo>
                <a:lnTo>
                  <a:pt x="411" y="0"/>
                </a:lnTo>
                <a:lnTo>
                  <a:pt x="411" y="5"/>
                </a:lnTo>
                <a:lnTo>
                  <a:pt x="392" y="5"/>
                </a:lnTo>
                <a:lnTo>
                  <a:pt x="392" y="0"/>
                </a:lnTo>
                <a:close/>
                <a:moveTo>
                  <a:pt x="425" y="0"/>
                </a:moveTo>
                <a:lnTo>
                  <a:pt x="445" y="0"/>
                </a:lnTo>
                <a:lnTo>
                  <a:pt x="445" y="5"/>
                </a:lnTo>
                <a:lnTo>
                  <a:pt x="425" y="5"/>
                </a:lnTo>
                <a:lnTo>
                  <a:pt x="425" y="0"/>
                </a:lnTo>
                <a:close/>
                <a:moveTo>
                  <a:pt x="459" y="0"/>
                </a:moveTo>
                <a:lnTo>
                  <a:pt x="478" y="0"/>
                </a:lnTo>
                <a:lnTo>
                  <a:pt x="478" y="5"/>
                </a:lnTo>
                <a:lnTo>
                  <a:pt x="459" y="5"/>
                </a:lnTo>
                <a:lnTo>
                  <a:pt x="459" y="0"/>
                </a:lnTo>
                <a:close/>
                <a:moveTo>
                  <a:pt x="493" y="0"/>
                </a:moveTo>
                <a:lnTo>
                  <a:pt x="512" y="0"/>
                </a:lnTo>
                <a:lnTo>
                  <a:pt x="512" y="5"/>
                </a:lnTo>
                <a:lnTo>
                  <a:pt x="493" y="5"/>
                </a:lnTo>
                <a:lnTo>
                  <a:pt x="493" y="0"/>
                </a:lnTo>
                <a:close/>
                <a:moveTo>
                  <a:pt x="526" y="0"/>
                </a:moveTo>
                <a:lnTo>
                  <a:pt x="546" y="0"/>
                </a:lnTo>
                <a:lnTo>
                  <a:pt x="546" y="5"/>
                </a:lnTo>
                <a:lnTo>
                  <a:pt x="526" y="5"/>
                </a:lnTo>
                <a:lnTo>
                  <a:pt x="526" y="0"/>
                </a:lnTo>
                <a:close/>
                <a:moveTo>
                  <a:pt x="560" y="0"/>
                </a:moveTo>
                <a:lnTo>
                  <a:pt x="579" y="0"/>
                </a:lnTo>
                <a:lnTo>
                  <a:pt x="579" y="5"/>
                </a:lnTo>
                <a:lnTo>
                  <a:pt x="560" y="5"/>
                </a:lnTo>
                <a:lnTo>
                  <a:pt x="560" y="0"/>
                </a:lnTo>
                <a:close/>
                <a:moveTo>
                  <a:pt x="594" y="0"/>
                </a:moveTo>
                <a:lnTo>
                  <a:pt x="613" y="0"/>
                </a:lnTo>
                <a:lnTo>
                  <a:pt x="613" y="5"/>
                </a:lnTo>
                <a:lnTo>
                  <a:pt x="594" y="5"/>
                </a:lnTo>
                <a:lnTo>
                  <a:pt x="594" y="0"/>
                </a:lnTo>
                <a:close/>
                <a:moveTo>
                  <a:pt x="627" y="0"/>
                </a:moveTo>
                <a:lnTo>
                  <a:pt x="646" y="0"/>
                </a:lnTo>
                <a:lnTo>
                  <a:pt x="646" y="5"/>
                </a:lnTo>
                <a:lnTo>
                  <a:pt x="627" y="5"/>
                </a:lnTo>
                <a:lnTo>
                  <a:pt x="627" y="0"/>
                </a:lnTo>
                <a:close/>
                <a:moveTo>
                  <a:pt x="661" y="0"/>
                </a:moveTo>
                <a:lnTo>
                  <a:pt x="680" y="0"/>
                </a:lnTo>
                <a:lnTo>
                  <a:pt x="680" y="5"/>
                </a:lnTo>
                <a:lnTo>
                  <a:pt x="661" y="5"/>
                </a:lnTo>
                <a:lnTo>
                  <a:pt x="661" y="0"/>
                </a:lnTo>
                <a:close/>
                <a:moveTo>
                  <a:pt x="694" y="0"/>
                </a:moveTo>
                <a:lnTo>
                  <a:pt x="714" y="0"/>
                </a:lnTo>
                <a:lnTo>
                  <a:pt x="714" y="5"/>
                </a:lnTo>
                <a:lnTo>
                  <a:pt x="694" y="5"/>
                </a:lnTo>
                <a:lnTo>
                  <a:pt x="694" y="0"/>
                </a:lnTo>
                <a:close/>
                <a:moveTo>
                  <a:pt x="728" y="0"/>
                </a:moveTo>
                <a:lnTo>
                  <a:pt x="747" y="0"/>
                </a:lnTo>
                <a:lnTo>
                  <a:pt x="747" y="5"/>
                </a:lnTo>
                <a:lnTo>
                  <a:pt x="728" y="5"/>
                </a:lnTo>
                <a:lnTo>
                  <a:pt x="728" y="0"/>
                </a:lnTo>
                <a:close/>
                <a:moveTo>
                  <a:pt x="762" y="0"/>
                </a:moveTo>
                <a:lnTo>
                  <a:pt x="781" y="0"/>
                </a:lnTo>
                <a:lnTo>
                  <a:pt x="781" y="5"/>
                </a:lnTo>
                <a:lnTo>
                  <a:pt x="762" y="5"/>
                </a:lnTo>
                <a:lnTo>
                  <a:pt x="762" y="0"/>
                </a:lnTo>
                <a:close/>
                <a:moveTo>
                  <a:pt x="795" y="0"/>
                </a:moveTo>
                <a:lnTo>
                  <a:pt x="815" y="0"/>
                </a:lnTo>
                <a:lnTo>
                  <a:pt x="815" y="5"/>
                </a:lnTo>
                <a:lnTo>
                  <a:pt x="795" y="5"/>
                </a:lnTo>
                <a:lnTo>
                  <a:pt x="795" y="0"/>
                </a:lnTo>
                <a:close/>
                <a:moveTo>
                  <a:pt x="829" y="0"/>
                </a:moveTo>
                <a:lnTo>
                  <a:pt x="848" y="0"/>
                </a:lnTo>
                <a:lnTo>
                  <a:pt x="848" y="5"/>
                </a:lnTo>
                <a:lnTo>
                  <a:pt x="829" y="5"/>
                </a:lnTo>
                <a:lnTo>
                  <a:pt x="829" y="0"/>
                </a:lnTo>
                <a:close/>
                <a:moveTo>
                  <a:pt x="863" y="0"/>
                </a:moveTo>
                <a:lnTo>
                  <a:pt x="882" y="0"/>
                </a:lnTo>
                <a:lnTo>
                  <a:pt x="882" y="5"/>
                </a:lnTo>
                <a:lnTo>
                  <a:pt x="863" y="5"/>
                </a:lnTo>
                <a:lnTo>
                  <a:pt x="863" y="0"/>
                </a:lnTo>
                <a:close/>
                <a:moveTo>
                  <a:pt x="896" y="0"/>
                </a:moveTo>
                <a:lnTo>
                  <a:pt x="915" y="0"/>
                </a:lnTo>
                <a:lnTo>
                  <a:pt x="915" y="5"/>
                </a:lnTo>
                <a:lnTo>
                  <a:pt x="896" y="5"/>
                </a:lnTo>
                <a:lnTo>
                  <a:pt x="896" y="0"/>
                </a:lnTo>
                <a:close/>
                <a:moveTo>
                  <a:pt x="930" y="0"/>
                </a:moveTo>
                <a:lnTo>
                  <a:pt x="949" y="0"/>
                </a:lnTo>
                <a:lnTo>
                  <a:pt x="949" y="5"/>
                </a:lnTo>
                <a:lnTo>
                  <a:pt x="930" y="5"/>
                </a:lnTo>
                <a:lnTo>
                  <a:pt x="930" y="0"/>
                </a:lnTo>
                <a:close/>
                <a:moveTo>
                  <a:pt x="963" y="0"/>
                </a:moveTo>
                <a:lnTo>
                  <a:pt x="983" y="0"/>
                </a:lnTo>
                <a:lnTo>
                  <a:pt x="983" y="5"/>
                </a:lnTo>
                <a:lnTo>
                  <a:pt x="963" y="5"/>
                </a:lnTo>
                <a:lnTo>
                  <a:pt x="963" y="0"/>
                </a:lnTo>
                <a:close/>
                <a:moveTo>
                  <a:pt x="997" y="0"/>
                </a:moveTo>
                <a:lnTo>
                  <a:pt x="1016" y="0"/>
                </a:lnTo>
                <a:lnTo>
                  <a:pt x="1016" y="5"/>
                </a:lnTo>
                <a:lnTo>
                  <a:pt x="997" y="5"/>
                </a:lnTo>
                <a:lnTo>
                  <a:pt x="997" y="0"/>
                </a:lnTo>
                <a:close/>
                <a:moveTo>
                  <a:pt x="1031" y="0"/>
                </a:moveTo>
                <a:lnTo>
                  <a:pt x="1050" y="0"/>
                </a:lnTo>
                <a:lnTo>
                  <a:pt x="1050" y="5"/>
                </a:lnTo>
                <a:lnTo>
                  <a:pt x="1031" y="5"/>
                </a:lnTo>
                <a:lnTo>
                  <a:pt x="1031" y="0"/>
                </a:lnTo>
                <a:close/>
                <a:moveTo>
                  <a:pt x="1065" y="0"/>
                </a:moveTo>
                <a:lnTo>
                  <a:pt x="1080" y="0"/>
                </a:lnTo>
                <a:lnTo>
                  <a:pt x="1080" y="9"/>
                </a:lnTo>
                <a:lnTo>
                  <a:pt x="1075" y="9"/>
                </a:lnTo>
                <a:lnTo>
                  <a:pt x="1075" y="3"/>
                </a:lnTo>
                <a:lnTo>
                  <a:pt x="1077" y="5"/>
                </a:lnTo>
                <a:lnTo>
                  <a:pt x="1065" y="5"/>
                </a:lnTo>
                <a:lnTo>
                  <a:pt x="1065" y="0"/>
                </a:lnTo>
                <a:close/>
                <a:moveTo>
                  <a:pt x="1080" y="24"/>
                </a:moveTo>
                <a:lnTo>
                  <a:pt x="1080" y="43"/>
                </a:lnTo>
                <a:lnTo>
                  <a:pt x="1075" y="43"/>
                </a:lnTo>
                <a:lnTo>
                  <a:pt x="1075" y="24"/>
                </a:lnTo>
                <a:lnTo>
                  <a:pt x="1080" y="24"/>
                </a:lnTo>
                <a:close/>
                <a:moveTo>
                  <a:pt x="1080" y="57"/>
                </a:moveTo>
                <a:lnTo>
                  <a:pt x="1080" y="76"/>
                </a:lnTo>
                <a:lnTo>
                  <a:pt x="1075" y="76"/>
                </a:lnTo>
                <a:lnTo>
                  <a:pt x="1075" y="57"/>
                </a:lnTo>
                <a:lnTo>
                  <a:pt x="1080" y="57"/>
                </a:lnTo>
                <a:close/>
                <a:moveTo>
                  <a:pt x="1080" y="91"/>
                </a:moveTo>
                <a:lnTo>
                  <a:pt x="1080" y="110"/>
                </a:lnTo>
                <a:lnTo>
                  <a:pt x="1075" y="110"/>
                </a:lnTo>
                <a:lnTo>
                  <a:pt x="1075" y="91"/>
                </a:lnTo>
                <a:lnTo>
                  <a:pt x="1080" y="91"/>
                </a:lnTo>
                <a:close/>
                <a:moveTo>
                  <a:pt x="1080" y="124"/>
                </a:moveTo>
                <a:lnTo>
                  <a:pt x="1080" y="144"/>
                </a:lnTo>
                <a:lnTo>
                  <a:pt x="1075" y="144"/>
                </a:lnTo>
                <a:lnTo>
                  <a:pt x="1075" y="124"/>
                </a:lnTo>
                <a:lnTo>
                  <a:pt x="1080" y="124"/>
                </a:lnTo>
                <a:close/>
                <a:moveTo>
                  <a:pt x="1080" y="158"/>
                </a:moveTo>
                <a:lnTo>
                  <a:pt x="1080" y="177"/>
                </a:lnTo>
                <a:lnTo>
                  <a:pt x="1075" y="177"/>
                </a:lnTo>
                <a:lnTo>
                  <a:pt x="1075" y="158"/>
                </a:lnTo>
                <a:lnTo>
                  <a:pt x="1080" y="158"/>
                </a:lnTo>
                <a:close/>
                <a:moveTo>
                  <a:pt x="1080" y="192"/>
                </a:moveTo>
                <a:lnTo>
                  <a:pt x="1080" y="211"/>
                </a:lnTo>
                <a:lnTo>
                  <a:pt x="1075" y="211"/>
                </a:lnTo>
                <a:lnTo>
                  <a:pt x="1075" y="192"/>
                </a:lnTo>
                <a:lnTo>
                  <a:pt x="1080" y="192"/>
                </a:lnTo>
                <a:close/>
                <a:moveTo>
                  <a:pt x="1080" y="225"/>
                </a:moveTo>
                <a:lnTo>
                  <a:pt x="1080" y="244"/>
                </a:lnTo>
                <a:lnTo>
                  <a:pt x="1075" y="244"/>
                </a:lnTo>
                <a:lnTo>
                  <a:pt x="1075" y="225"/>
                </a:lnTo>
                <a:lnTo>
                  <a:pt x="1080" y="225"/>
                </a:lnTo>
                <a:close/>
                <a:moveTo>
                  <a:pt x="1080" y="259"/>
                </a:moveTo>
                <a:lnTo>
                  <a:pt x="1080" y="278"/>
                </a:lnTo>
                <a:lnTo>
                  <a:pt x="1075" y="278"/>
                </a:lnTo>
                <a:lnTo>
                  <a:pt x="1075" y="259"/>
                </a:lnTo>
                <a:lnTo>
                  <a:pt x="1080" y="259"/>
                </a:lnTo>
                <a:close/>
                <a:moveTo>
                  <a:pt x="1080" y="293"/>
                </a:moveTo>
                <a:lnTo>
                  <a:pt x="1080" y="312"/>
                </a:lnTo>
                <a:lnTo>
                  <a:pt x="1075" y="312"/>
                </a:lnTo>
                <a:lnTo>
                  <a:pt x="1075" y="293"/>
                </a:lnTo>
                <a:lnTo>
                  <a:pt x="1080" y="293"/>
                </a:lnTo>
                <a:close/>
                <a:moveTo>
                  <a:pt x="1080" y="326"/>
                </a:moveTo>
                <a:lnTo>
                  <a:pt x="1080" y="345"/>
                </a:lnTo>
                <a:lnTo>
                  <a:pt x="1075" y="345"/>
                </a:lnTo>
                <a:lnTo>
                  <a:pt x="1075" y="326"/>
                </a:lnTo>
                <a:lnTo>
                  <a:pt x="1080" y="326"/>
                </a:lnTo>
                <a:close/>
                <a:moveTo>
                  <a:pt x="1080" y="360"/>
                </a:moveTo>
                <a:lnTo>
                  <a:pt x="1080" y="379"/>
                </a:lnTo>
                <a:lnTo>
                  <a:pt x="1075" y="379"/>
                </a:lnTo>
                <a:lnTo>
                  <a:pt x="1075" y="360"/>
                </a:lnTo>
                <a:lnTo>
                  <a:pt x="1080" y="360"/>
                </a:lnTo>
                <a:close/>
                <a:moveTo>
                  <a:pt x="1080" y="393"/>
                </a:moveTo>
                <a:lnTo>
                  <a:pt x="1080" y="413"/>
                </a:lnTo>
                <a:lnTo>
                  <a:pt x="1075" y="413"/>
                </a:lnTo>
                <a:lnTo>
                  <a:pt x="1075" y="393"/>
                </a:lnTo>
                <a:lnTo>
                  <a:pt x="1080" y="393"/>
                </a:lnTo>
                <a:close/>
                <a:moveTo>
                  <a:pt x="1080" y="427"/>
                </a:moveTo>
                <a:lnTo>
                  <a:pt x="1080" y="446"/>
                </a:lnTo>
                <a:lnTo>
                  <a:pt x="1075" y="446"/>
                </a:lnTo>
                <a:lnTo>
                  <a:pt x="1075" y="427"/>
                </a:lnTo>
                <a:lnTo>
                  <a:pt x="1080" y="427"/>
                </a:lnTo>
                <a:close/>
                <a:moveTo>
                  <a:pt x="1080" y="461"/>
                </a:moveTo>
                <a:lnTo>
                  <a:pt x="1080" y="480"/>
                </a:lnTo>
                <a:lnTo>
                  <a:pt x="1075" y="480"/>
                </a:lnTo>
                <a:lnTo>
                  <a:pt x="1075" y="461"/>
                </a:lnTo>
                <a:lnTo>
                  <a:pt x="1080" y="461"/>
                </a:lnTo>
                <a:close/>
                <a:moveTo>
                  <a:pt x="1071" y="490"/>
                </a:moveTo>
                <a:lnTo>
                  <a:pt x="1051" y="490"/>
                </a:lnTo>
                <a:lnTo>
                  <a:pt x="1051" y="485"/>
                </a:lnTo>
                <a:lnTo>
                  <a:pt x="1071" y="485"/>
                </a:lnTo>
                <a:lnTo>
                  <a:pt x="1071" y="490"/>
                </a:lnTo>
                <a:close/>
                <a:moveTo>
                  <a:pt x="1037" y="490"/>
                </a:moveTo>
                <a:lnTo>
                  <a:pt x="1017" y="490"/>
                </a:lnTo>
                <a:lnTo>
                  <a:pt x="1017" y="485"/>
                </a:lnTo>
                <a:lnTo>
                  <a:pt x="1037" y="485"/>
                </a:lnTo>
                <a:lnTo>
                  <a:pt x="1037" y="490"/>
                </a:lnTo>
                <a:close/>
                <a:moveTo>
                  <a:pt x="1003" y="490"/>
                </a:moveTo>
                <a:lnTo>
                  <a:pt x="984" y="490"/>
                </a:lnTo>
                <a:lnTo>
                  <a:pt x="984" y="485"/>
                </a:lnTo>
                <a:lnTo>
                  <a:pt x="1003" y="485"/>
                </a:lnTo>
                <a:lnTo>
                  <a:pt x="1003" y="490"/>
                </a:lnTo>
                <a:close/>
                <a:moveTo>
                  <a:pt x="969" y="490"/>
                </a:moveTo>
                <a:lnTo>
                  <a:pt x="950" y="490"/>
                </a:lnTo>
                <a:lnTo>
                  <a:pt x="950" y="485"/>
                </a:lnTo>
                <a:lnTo>
                  <a:pt x="969" y="485"/>
                </a:lnTo>
                <a:lnTo>
                  <a:pt x="969" y="490"/>
                </a:lnTo>
                <a:close/>
                <a:moveTo>
                  <a:pt x="936" y="490"/>
                </a:moveTo>
                <a:lnTo>
                  <a:pt x="917" y="490"/>
                </a:lnTo>
                <a:lnTo>
                  <a:pt x="917" y="485"/>
                </a:lnTo>
                <a:lnTo>
                  <a:pt x="936" y="485"/>
                </a:lnTo>
                <a:lnTo>
                  <a:pt x="936" y="490"/>
                </a:lnTo>
                <a:close/>
                <a:moveTo>
                  <a:pt x="902" y="490"/>
                </a:moveTo>
                <a:lnTo>
                  <a:pt x="883" y="490"/>
                </a:lnTo>
                <a:lnTo>
                  <a:pt x="883" y="485"/>
                </a:lnTo>
                <a:lnTo>
                  <a:pt x="902" y="485"/>
                </a:lnTo>
                <a:lnTo>
                  <a:pt x="902" y="490"/>
                </a:lnTo>
                <a:close/>
                <a:moveTo>
                  <a:pt x="869" y="490"/>
                </a:moveTo>
                <a:lnTo>
                  <a:pt x="849" y="490"/>
                </a:lnTo>
                <a:lnTo>
                  <a:pt x="849" y="485"/>
                </a:lnTo>
                <a:lnTo>
                  <a:pt x="869" y="485"/>
                </a:lnTo>
                <a:lnTo>
                  <a:pt x="869" y="490"/>
                </a:lnTo>
                <a:close/>
                <a:moveTo>
                  <a:pt x="835" y="490"/>
                </a:moveTo>
                <a:lnTo>
                  <a:pt x="816" y="490"/>
                </a:lnTo>
                <a:lnTo>
                  <a:pt x="816" y="485"/>
                </a:lnTo>
                <a:lnTo>
                  <a:pt x="835" y="485"/>
                </a:lnTo>
                <a:lnTo>
                  <a:pt x="835" y="490"/>
                </a:lnTo>
                <a:close/>
                <a:moveTo>
                  <a:pt x="801" y="490"/>
                </a:moveTo>
                <a:lnTo>
                  <a:pt x="782" y="490"/>
                </a:lnTo>
                <a:lnTo>
                  <a:pt x="782" y="485"/>
                </a:lnTo>
                <a:lnTo>
                  <a:pt x="801" y="485"/>
                </a:lnTo>
                <a:lnTo>
                  <a:pt x="801" y="490"/>
                </a:lnTo>
                <a:close/>
                <a:moveTo>
                  <a:pt x="768" y="490"/>
                </a:moveTo>
                <a:lnTo>
                  <a:pt x="749" y="490"/>
                </a:lnTo>
                <a:lnTo>
                  <a:pt x="749" y="485"/>
                </a:lnTo>
                <a:lnTo>
                  <a:pt x="768" y="485"/>
                </a:lnTo>
                <a:lnTo>
                  <a:pt x="768" y="490"/>
                </a:lnTo>
                <a:close/>
                <a:moveTo>
                  <a:pt x="734" y="490"/>
                </a:moveTo>
                <a:lnTo>
                  <a:pt x="715" y="490"/>
                </a:lnTo>
                <a:lnTo>
                  <a:pt x="715" y="485"/>
                </a:lnTo>
                <a:lnTo>
                  <a:pt x="734" y="485"/>
                </a:lnTo>
                <a:lnTo>
                  <a:pt x="734" y="490"/>
                </a:lnTo>
                <a:close/>
                <a:moveTo>
                  <a:pt x="700" y="490"/>
                </a:moveTo>
                <a:lnTo>
                  <a:pt x="681" y="490"/>
                </a:lnTo>
                <a:lnTo>
                  <a:pt x="681" y="485"/>
                </a:lnTo>
                <a:lnTo>
                  <a:pt x="700" y="485"/>
                </a:lnTo>
                <a:lnTo>
                  <a:pt x="700" y="490"/>
                </a:lnTo>
                <a:close/>
                <a:moveTo>
                  <a:pt x="667" y="490"/>
                </a:moveTo>
                <a:lnTo>
                  <a:pt x="648" y="490"/>
                </a:lnTo>
                <a:lnTo>
                  <a:pt x="648" y="485"/>
                </a:lnTo>
                <a:lnTo>
                  <a:pt x="667" y="485"/>
                </a:lnTo>
                <a:lnTo>
                  <a:pt x="667" y="490"/>
                </a:lnTo>
                <a:close/>
                <a:moveTo>
                  <a:pt x="633" y="490"/>
                </a:moveTo>
                <a:lnTo>
                  <a:pt x="614" y="490"/>
                </a:lnTo>
                <a:lnTo>
                  <a:pt x="614" y="485"/>
                </a:lnTo>
                <a:lnTo>
                  <a:pt x="633" y="485"/>
                </a:lnTo>
                <a:lnTo>
                  <a:pt x="633" y="490"/>
                </a:lnTo>
                <a:close/>
                <a:moveTo>
                  <a:pt x="600" y="490"/>
                </a:moveTo>
                <a:lnTo>
                  <a:pt x="580" y="490"/>
                </a:lnTo>
                <a:lnTo>
                  <a:pt x="580" y="485"/>
                </a:lnTo>
                <a:lnTo>
                  <a:pt x="600" y="485"/>
                </a:lnTo>
                <a:lnTo>
                  <a:pt x="600" y="490"/>
                </a:lnTo>
                <a:close/>
                <a:moveTo>
                  <a:pt x="566" y="490"/>
                </a:moveTo>
                <a:lnTo>
                  <a:pt x="547" y="490"/>
                </a:lnTo>
                <a:lnTo>
                  <a:pt x="547" y="485"/>
                </a:lnTo>
                <a:lnTo>
                  <a:pt x="566" y="485"/>
                </a:lnTo>
                <a:lnTo>
                  <a:pt x="566" y="490"/>
                </a:lnTo>
                <a:close/>
                <a:moveTo>
                  <a:pt x="532" y="490"/>
                </a:moveTo>
                <a:lnTo>
                  <a:pt x="513" y="490"/>
                </a:lnTo>
                <a:lnTo>
                  <a:pt x="513" y="485"/>
                </a:lnTo>
                <a:lnTo>
                  <a:pt x="532" y="485"/>
                </a:lnTo>
                <a:lnTo>
                  <a:pt x="532" y="490"/>
                </a:lnTo>
                <a:close/>
                <a:moveTo>
                  <a:pt x="499" y="490"/>
                </a:moveTo>
                <a:lnTo>
                  <a:pt x="480" y="490"/>
                </a:lnTo>
                <a:lnTo>
                  <a:pt x="480" y="485"/>
                </a:lnTo>
                <a:lnTo>
                  <a:pt x="499" y="485"/>
                </a:lnTo>
                <a:lnTo>
                  <a:pt x="499" y="490"/>
                </a:lnTo>
                <a:close/>
                <a:moveTo>
                  <a:pt x="465" y="490"/>
                </a:moveTo>
                <a:lnTo>
                  <a:pt x="446" y="490"/>
                </a:lnTo>
                <a:lnTo>
                  <a:pt x="446" y="485"/>
                </a:lnTo>
                <a:lnTo>
                  <a:pt x="465" y="485"/>
                </a:lnTo>
                <a:lnTo>
                  <a:pt x="465" y="490"/>
                </a:lnTo>
                <a:close/>
                <a:moveTo>
                  <a:pt x="431" y="490"/>
                </a:moveTo>
                <a:lnTo>
                  <a:pt x="412" y="490"/>
                </a:lnTo>
                <a:lnTo>
                  <a:pt x="412" y="485"/>
                </a:lnTo>
                <a:lnTo>
                  <a:pt x="431" y="485"/>
                </a:lnTo>
                <a:lnTo>
                  <a:pt x="431" y="490"/>
                </a:lnTo>
                <a:close/>
                <a:moveTo>
                  <a:pt x="398" y="490"/>
                </a:moveTo>
                <a:lnTo>
                  <a:pt x="378" y="490"/>
                </a:lnTo>
                <a:lnTo>
                  <a:pt x="378" y="485"/>
                </a:lnTo>
                <a:lnTo>
                  <a:pt x="398" y="485"/>
                </a:lnTo>
                <a:lnTo>
                  <a:pt x="398" y="490"/>
                </a:lnTo>
                <a:close/>
                <a:moveTo>
                  <a:pt x="364" y="490"/>
                </a:moveTo>
                <a:lnTo>
                  <a:pt x="345" y="490"/>
                </a:lnTo>
                <a:lnTo>
                  <a:pt x="345" y="485"/>
                </a:lnTo>
                <a:lnTo>
                  <a:pt x="364" y="485"/>
                </a:lnTo>
                <a:lnTo>
                  <a:pt x="364" y="490"/>
                </a:lnTo>
                <a:close/>
                <a:moveTo>
                  <a:pt x="330" y="490"/>
                </a:moveTo>
                <a:lnTo>
                  <a:pt x="311" y="490"/>
                </a:lnTo>
                <a:lnTo>
                  <a:pt x="311" y="485"/>
                </a:lnTo>
                <a:lnTo>
                  <a:pt x="330" y="485"/>
                </a:lnTo>
                <a:lnTo>
                  <a:pt x="330" y="490"/>
                </a:lnTo>
                <a:close/>
                <a:moveTo>
                  <a:pt x="297" y="490"/>
                </a:moveTo>
                <a:lnTo>
                  <a:pt x="278" y="490"/>
                </a:lnTo>
                <a:lnTo>
                  <a:pt x="278" y="485"/>
                </a:lnTo>
                <a:lnTo>
                  <a:pt x="297" y="485"/>
                </a:lnTo>
                <a:lnTo>
                  <a:pt x="297" y="490"/>
                </a:lnTo>
                <a:close/>
                <a:moveTo>
                  <a:pt x="263" y="490"/>
                </a:moveTo>
                <a:lnTo>
                  <a:pt x="244" y="490"/>
                </a:lnTo>
                <a:lnTo>
                  <a:pt x="244" y="485"/>
                </a:lnTo>
                <a:lnTo>
                  <a:pt x="263" y="485"/>
                </a:lnTo>
                <a:lnTo>
                  <a:pt x="263" y="490"/>
                </a:lnTo>
                <a:close/>
                <a:moveTo>
                  <a:pt x="230" y="490"/>
                </a:moveTo>
                <a:lnTo>
                  <a:pt x="210" y="490"/>
                </a:lnTo>
                <a:lnTo>
                  <a:pt x="210" y="485"/>
                </a:lnTo>
                <a:lnTo>
                  <a:pt x="230" y="485"/>
                </a:lnTo>
                <a:lnTo>
                  <a:pt x="230" y="490"/>
                </a:lnTo>
                <a:close/>
                <a:moveTo>
                  <a:pt x="196" y="490"/>
                </a:moveTo>
                <a:lnTo>
                  <a:pt x="177" y="490"/>
                </a:lnTo>
                <a:lnTo>
                  <a:pt x="177" y="485"/>
                </a:lnTo>
                <a:lnTo>
                  <a:pt x="196" y="485"/>
                </a:lnTo>
                <a:lnTo>
                  <a:pt x="196" y="490"/>
                </a:lnTo>
                <a:close/>
                <a:moveTo>
                  <a:pt x="162" y="490"/>
                </a:moveTo>
                <a:lnTo>
                  <a:pt x="143" y="490"/>
                </a:lnTo>
                <a:lnTo>
                  <a:pt x="143" y="485"/>
                </a:lnTo>
                <a:lnTo>
                  <a:pt x="162" y="485"/>
                </a:lnTo>
                <a:lnTo>
                  <a:pt x="162" y="490"/>
                </a:lnTo>
                <a:close/>
                <a:moveTo>
                  <a:pt x="129" y="490"/>
                </a:moveTo>
                <a:lnTo>
                  <a:pt x="109" y="490"/>
                </a:lnTo>
                <a:lnTo>
                  <a:pt x="109" y="485"/>
                </a:lnTo>
                <a:lnTo>
                  <a:pt x="129" y="485"/>
                </a:lnTo>
                <a:lnTo>
                  <a:pt x="129" y="490"/>
                </a:lnTo>
                <a:close/>
                <a:moveTo>
                  <a:pt x="95" y="490"/>
                </a:moveTo>
                <a:lnTo>
                  <a:pt x="76" y="490"/>
                </a:lnTo>
                <a:lnTo>
                  <a:pt x="76" y="485"/>
                </a:lnTo>
                <a:lnTo>
                  <a:pt x="95" y="485"/>
                </a:lnTo>
                <a:lnTo>
                  <a:pt x="95" y="490"/>
                </a:lnTo>
                <a:close/>
                <a:moveTo>
                  <a:pt x="61" y="490"/>
                </a:moveTo>
                <a:lnTo>
                  <a:pt x="42" y="490"/>
                </a:lnTo>
                <a:lnTo>
                  <a:pt x="42" y="485"/>
                </a:lnTo>
                <a:lnTo>
                  <a:pt x="61" y="485"/>
                </a:lnTo>
                <a:lnTo>
                  <a:pt x="61" y="490"/>
                </a:lnTo>
                <a:close/>
                <a:moveTo>
                  <a:pt x="28" y="490"/>
                </a:moveTo>
                <a:lnTo>
                  <a:pt x="9" y="490"/>
                </a:lnTo>
                <a:lnTo>
                  <a:pt x="9" y="485"/>
                </a:lnTo>
                <a:lnTo>
                  <a:pt x="28" y="485"/>
                </a:lnTo>
                <a:lnTo>
                  <a:pt x="28" y="490"/>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12" name="图片 117"/>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2432050" y="3086100"/>
            <a:ext cx="874713"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13" name="图片 118"/>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2432050" y="3086100"/>
            <a:ext cx="874713"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14" name="图片 119"/>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2416175" y="3070225"/>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15" name="图片 120"/>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2416175" y="3070225"/>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16" name="矩形 121"/>
          <p:cNvSpPr>
            <a:spLocks noChangeArrowheads="1"/>
          </p:cNvSpPr>
          <p:nvPr/>
        </p:nvSpPr>
        <p:spPr bwMode="auto">
          <a:xfrm>
            <a:off x="2427288" y="3082925"/>
            <a:ext cx="860425"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7" name="矩形 122"/>
          <p:cNvSpPr>
            <a:spLocks noChangeArrowheads="1"/>
          </p:cNvSpPr>
          <p:nvPr/>
        </p:nvSpPr>
        <p:spPr bwMode="auto">
          <a:xfrm>
            <a:off x="2632075" y="3122613"/>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装车管理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18" name="图片 123"/>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2438400" y="33448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19" name="图片 124"/>
          <p:cNvPicPr>
            <a:picLocks noChangeAspect="1" noChangeArrowheads="1"/>
          </p:cNvPicPr>
          <p:nvPr/>
        </p:nvPicPr>
        <p:blipFill>
          <a:blip r:embed="rId61">
            <a:extLst>
              <a:ext uri="{28A0092B-C50C-407E-A947-70E740481C1C}">
                <a14:useLocalDpi xmlns:a14="http://schemas.microsoft.com/office/drawing/2010/main" val="0"/>
              </a:ext>
            </a:extLst>
          </a:blip>
          <a:srcRect/>
          <a:stretch>
            <a:fillRect/>
          </a:stretch>
        </p:blipFill>
        <p:spPr bwMode="auto">
          <a:xfrm>
            <a:off x="2438400" y="33448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20" name="图片 125"/>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2424113" y="33305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21" name="图片 126"/>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2424113" y="33305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22" name="矩形 127"/>
          <p:cNvSpPr>
            <a:spLocks noChangeArrowheads="1"/>
          </p:cNvSpPr>
          <p:nvPr/>
        </p:nvSpPr>
        <p:spPr bwMode="auto">
          <a:xfrm>
            <a:off x="2435225" y="3341688"/>
            <a:ext cx="860425"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矩形 128"/>
          <p:cNvSpPr>
            <a:spLocks noChangeArrowheads="1"/>
          </p:cNvSpPr>
          <p:nvPr/>
        </p:nvSpPr>
        <p:spPr bwMode="auto">
          <a:xfrm>
            <a:off x="2641600" y="33782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装船管理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24" name="图片 129"/>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2438400" y="35972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25" name="图片 130"/>
          <p:cNvPicPr>
            <a:picLocks noChangeAspect="1" noChangeArrowheads="1"/>
          </p:cNvPicPr>
          <p:nvPr/>
        </p:nvPicPr>
        <p:blipFill>
          <a:blip r:embed="rId65">
            <a:extLst>
              <a:ext uri="{28A0092B-C50C-407E-A947-70E740481C1C}">
                <a14:useLocalDpi xmlns:a14="http://schemas.microsoft.com/office/drawing/2010/main" val="0"/>
              </a:ext>
            </a:extLst>
          </a:blip>
          <a:srcRect/>
          <a:stretch>
            <a:fillRect/>
          </a:stretch>
        </p:blipFill>
        <p:spPr bwMode="auto">
          <a:xfrm>
            <a:off x="2438400" y="35972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26" name="图片 131"/>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2424113" y="3581400"/>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27" name="图片 132"/>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2424113" y="3581400"/>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28" name="图片 133"/>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2432050" y="3589338"/>
            <a:ext cx="860425" cy="1905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29" name="矩形 134"/>
          <p:cNvSpPr>
            <a:spLocks noChangeArrowheads="1"/>
          </p:cNvSpPr>
          <p:nvPr/>
        </p:nvSpPr>
        <p:spPr bwMode="auto">
          <a:xfrm>
            <a:off x="2641600" y="36353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配煤管理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30" name="图片 135"/>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4321175" y="23161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31" name="图片 136"/>
          <p:cNvPicPr>
            <a:picLocks noChangeAspect="1" noChangeArrowheads="1"/>
          </p:cNvPicPr>
          <p:nvPr/>
        </p:nvPicPr>
        <p:blipFill>
          <a:blip r:embed="rId70">
            <a:extLst>
              <a:ext uri="{28A0092B-C50C-407E-A947-70E740481C1C}">
                <a14:useLocalDpi xmlns:a14="http://schemas.microsoft.com/office/drawing/2010/main" val="0"/>
              </a:ext>
            </a:extLst>
          </a:blip>
          <a:srcRect/>
          <a:stretch>
            <a:fillRect/>
          </a:stretch>
        </p:blipFill>
        <p:spPr bwMode="auto">
          <a:xfrm>
            <a:off x="4321175" y="23161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32" name="图片 137"/>
          <p:cNvPicPr>
            <a:picLocks noChangeAspect="1" noChangeArrowheads="1"/>
          </p:cNvPicPr>
          <p:nvPr/>
        </p:nvPicPr>
        <p:blipFill>
          <a:blip r:embed="rId71">
            <a:extLst>
              <a:ext uri="{28A0092B-C50C-407E-A947-70E740481C1C}">
                <a14:useLocalDpi xmlns:a14="http://schemas.microsoft.com/office/drawing/2010/main" val="0"/>
              </a:ext>
            </a:extLst>
          </a:blip>
          <a:srcRect/>
          <a:stretch>
            <a:fillRect/>
          </a:stretch>
        </p:blipFill>
        <p:spPr bwMode="auto">
          <a:xfrm>
            <a:off x="4305300" y="2301875"/>
            <a:ext cx="747713"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33" name="图片 138"/>
          <p:cNvPicPr>
            <a:picLocks noChangeAspect="1" noChangeArrowheads="1"/>
          </p:cNvPicPr>
          <p:nvPr/>
        </p:nvPicPr>
        <p:blipFill>
          <a:blip r:embed="rId72">
            <a:extLst>
              <a:ext uri="{28A0092B-C50C-407E-A947-70E740481C1C}">
                <a14:useLocalDpi xmlns:a14="http://schemas.microsoft.com/office/drawing/2010/main" val="0"/>
              </a:ext>
            </a:extLst>
          </a:blip>
          <a:srcRect/>
          <a:stretch>
            <a:fillRect/>
          </a:stretch>
        </p:blipFill>
        <p:spPr bwMode="auto">
          <a:xfrm>
            <a:off x="4305300" y="2301875"/>
            <a:ext cx="747713"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34" name="矩形 139"/>
          <p:cNvSpPr>
            <a:spLocks noChangeArrowheads="1"/>
          </p:cNvSpPr>
          <p:nvPr/>
        </p:nvSpPr>
        <p:spPr bwMode="auto">
          <a:xfrm>
            <a:off x="4316413" y="2312988"/>
            <a:ext cx="731837"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5" name="矩形 140"/>
          <p:cNvSpPr>
            <a:spLocks noChangeArrowheads="1"/>
          </p:cNvSpPr>
          <p:nvPr/>
        </p:nvSpPr>
        <p:spPr bwMode="auto">
          <a:xfrm>
            <a:off x="4452938" y="23780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出库管理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36" name="图片 141"/>
          <p:cNvPicPr>
            <a:picLocks noChangeAspect="1" noChangeArrowheads="1"/>
          </p:cNvPicPr>
          <p:nvPr/>
        </p:nvPicPr>
        <p:blipFill>
          <a:blip r:embed="rId73">
            <a:extLst>
              <a:ext uri="{28A0092B-C50C-407E-A947-70E740481C1C}">
                <a14:useLocalDpi xmlns:a14="http://schemas.microsoft.com/office/drawing/2010/main" val="0"/>
              </a:ext>
            </a:extLst>
          </a:blip>
          <a:srcRect/>
          <a:stretch>
            <a:fillRect/>
          </a:stretch>
        </p:blipFill>
        <p:spPr bwMode="auto">
          <a:xfrm>
            <a:off x="3535363" y="2933700"/>
            <a:ext cx="1531937"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37" name="图片 142"/>
          <p:cNvPicPr>
            <a:picLocks noChangeAspect="1" noChangeArrowheads="1"/>
          </p:cNvPicPr>
          <p:nvPr/>
        </p:nvPicPr>
        <p:blipFill>
          <a:blip r:embed="rId74">
            <a:extLst>
              <a:ext uri="{28A0092B-C50C-407E-A947-70E740481C1C}">
                <a14:useLocalDpi xmlns:a14="http://schemas.microsoft.com/office/drawing/2010/main" val="0"/>
              </a:ext>
            </a:extLst>
          </a:blip>
          <a:srcRect/>
          <a:stretch>
            <a:fillRect/>
          </a:stretch>
        </p:blipFill>
        <p:spPr bwMode="auto">
          <a:xfrm>
            <a:off x="3535363" y="2933700"/>
            <a:ext cx="1531937"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38" name="图片 143"/>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3521075" y="2917825"/>
            <a:ext cx="1531938"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39" name="图片 144"/>
          <p:cNvPicPr>
            <a:picLocks noChangeAspect="1" noChangeArrowheads="1"/>
          </p:cNvPicPr>
          <p:nvPr/>
        </p:nvPicPr>
        <p:blipFill>
          <a:blip r:embed="rId76">
            <a:extLst>
              <a:ext uri="{28A0092B-C50C-407E-A947-70E740481C1C}">
                <a14:useLocalDpi xmlns:a14="http://schemas.microsoft.com/office/drawing/2010/main" val="0"/>
              </a:ext>
            </a:extLst>
          </a:blip>
          <a:srcRect/>
          <a:stretch>
            <a:fillRect/>
          </a:stretch>
        </p:blipFill>
        <p:spPr bwMode="auto">
          <a:xfrm>
            <a:off x="3521075" y="2917825"/>
            <a:ext cx="1531938" cy="244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40" name="矩形 145"/>
          <p:cNvSpPr>
            <a:spLocks noChangeArrowheads="1"/>
          </p:cNvSpPr>
          <p:nvPr/>
        </p:nvSpPr>
        <p:spPr bwMode="auto">
          <a:xfrm>
            <a:off x="3532188" y="2930525"/>
            <a:ext cx="1516062" cy="2286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1" name="矩形 146"/>
          <p:cNvSpPr>
            <a:spLocks noChangeArrowheads="1"/>
          </p:cNvSpPr>
          <p:nvPr/>
        </p:nvSpPr>
        <p:spPr bwMode="auto">
          <a:xfrm>
            <a:off x="4059238" y="29876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盘点管理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42" name="图片 147"/>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3535363" y="3543300"/>
            <a:ext cx="1517650"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43" name="图片 148"/>
          <p:cNvPicPr>
            <a:picLocks noChangeAspect="1" noChangeArrowheads="1"/>
          </p:cNvPicPr>
          <p:nvPr/>
        </p:nvPicPr>
        <p:blipFill>
          <a:blip r:embed="rId78">
            <a:extLst>
              <a:ext uri="{28A0092B-C50C-407E-A947-70E740481C1C}">
                <a14:useLocalDpi xmlns:a14="http://schemas.microsoft.com/office/drawing/2010/main" val="0"/>
              </a:ext>
            </a:extLst>
          </a:blip>
          <a:srcRect/>
          <a:stretch>
            <a:fillRect/>
          </a:stretch>
        </p:blipFill>
        <p:spPr bwMode="auto">
          <a:xfrm>
            <a:off x="3535363" y="3543300"/>
            <a:ext cx="1517650"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44" name="图片 149"/>
          <p:cNvPicPr>
            <a:picLocks noChangeAspect="1" noChangeArrowheads="1"/>
          </p:cNvPicPr>
          <p:nvPr/>
        </p:nvPicPr>
        <p:blipFill>
          <a:blip r:embed="rId79">
            <a:extLst>
              <a:ext uri="{28A0092B-C50C-407E-A947-70E740481C1C}">
                <a14:useLocalDpi xmlns:a14="http://schemas.microsoft.com/office/drawing/2010/main" val="0"/>
              </a:ext>
            </a:extLst>
          </a:blip>
          <a:srcRect/>
          <a:stretch>
            <a:fillRect/>
          </a:stretch>
        </p:blipFill>
        <p:spPr bwMode="auto">
          <a:xfrm>
            <a:off x="3521075" y="3527425"/>
            <a:ext cx="1516063" cy="2524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45" name="图片 150"/>
          <p:cNvPicPr>
            <a:picLocks noChangeAspect="1"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3521075" y="3527425"/>
            <a:ext cx="1516063" cy="2524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46" name="矩形 151"/>
          <p:cNvSpPr>
            <a:spLocks noChangeArrowheads="1"/>
          </p:cNvSpPr>
          <p:nvPr/>
        </p:nvSpPr>
        <p:spPr bwMode="auto">
          <a:xfrm>
            <a:off x="3532188" y="3540125"/>
            <a:ext cx="1501775" cy="23495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7" name="矩形 152"/>
          <p:cNvSpPr>
            <a:spLocks noChangeArrowheads="1"/>
          </p:cNvSpPr>
          <p:nvPr/>
        </p:nvSpPr>
        <p:spPr bwMode="auto">
          <a:xfrm>
            <a:off x="3944938" y="3602038"/>
            <a:ext cx="2286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库存</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8" name="矩形 153"/>
          <p:cNvSpPr>
            <a:spLocks noChangeArrowheads="1"/>
          </p:cNvSpPr>
          <p:nvPr/>
        </p:nvSpPr>
        <p:spPr bwMode="auto">
          <a:xfrm>
            <a:off x="4173538" y="3602038"/>
            <a:ext cx="2286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信息</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9" name="矩形 154"/>
          <p:cNvSpPr>
            <a:spLocks noChangeArrowheads="1"/>
          </p:cNvSpPr>
          <p:nvPr/>
        </p:nvSpPr>
        <p:spPr bwMode="auto">
          <a:xfrm>
            <a:off x="4402138" y="3602038"/>
            <a:ext cx="2286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查询</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50" name="图片 155"/>
          <p:cNvPicPr>
            <a:picLocks noChangeAspect="1" noChangeArrowheads="1"/>
          </p:cNvPicPr>
          <p:nvPr/>
        </p:nvPicPr>
        <p:blipFill>
          <a:blip r:embed="rId81">
            <a:extLst>
              <a:ext uri="{28A0092B-C50C-407E-A947-70E740481C1C}">
                <a14:useLocalDpi xmlns:a14="http://schemas.microsoft.com/office/drawing/2010/main" val="0"/>
              </a:ext>
            </a:extLst>
          </a:blip>
          <a:srcRect/>
          <a:stretch>
            <a:fillRect/>
          </a:stretch>
        </p:blipFill>
        <p:spPr bwMode="auto">
          <a:xfrm>
            <a:off x="3535363" y="3238500"/>
            <a:ext cx="1517650"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51" name="图片 156"/>
          <p:cNvPicPr>
            <a:picLocks noChangeAspect="1" noChangeArrowheads="1"/>
          </p:cNvPicPr>
          <p:nvPr/>
        </p:nvPicPr>
        <p:blipFill>
          <a:blip r:embed="rId82">
            <a:extLst>
              <a:ext uri="{28A0092B-C50C-407E-A947-70E740481C1C}">
                <a14:useLocalDpi xmlns:a14="http://schemas.microsoft.com/office/drawing/2010/main" val="0"/>
              </a:ext>
            </a:extLst>
          </a:blip>
          <a:srcRect/>
          <a:stretch>
            <a:fillRect/>
          </a:stretch>
        </p:blipFill>
        <p:spPr bwMode="auto">
          <a:xfrm>
            <a:off x="3535363" y="3238500"/>
            <a:ext cx="1517650"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52" name="图片 157"/>
          <p:cNvPicPr>
            <a:picLocks noChangeAspect="1" noChangeArrowheads="1"/>
          </p:cNvPicPr>
          <p:nvPr/>
        </p:nvPicPr>
        <p:blipFill>
          <a:blip r:embed="rId83">
            <a:extLst>
              <a:ext uri="{28A0092B-C50C-407E-A947-70E740481C1C}">
                <a14:useLocalDpi xmlns:a14="http://schemas.microsoft.com/office/drawing/2010/main" val="0"/>
              </a:ext>
            </a:extLst>
          </a:blip>
          <a:srcRect/>
          <a:stretch>
            <a:fillRect/>
          </a:stretch>
        </p:blipFill>
        <p:spPr bwMode="auto">
          <a:xfrm>
            <a:off x="3521075" y="3222625"/>
            <a:ext cx="1516063" cy="2524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53" name="图片 158"/>
          <p:cNvPicPr>
            <a:picLocks noChangeAspect="1" noChangeArrowheads="1"/>
          </p:cNvPicPr>
          <p:nvPr/>
        </p:nvPicPr>
        <p:blipFill>
          <a:blip r:embed="rId84">
            <a:extLst>
              <a:ext uri="{28A0092B-C50C-407E-A947-70E740481C1C}">
                <a14:useLocalDpi xmlns:a14="http://schemas.microsoft.com/office/drawing/2010/main" val="0"/>
              </a:ext>
            </a:extLst>
          </a:blip>
          <a:srcRect/>
          <a:stretch>
            <a:fillRect/>
          </a:stretch>
        </p:blipFill>
        <p:spPr bwMode="auto">
          <a:xfrm>
            <a:off x="3521075" y="3222625"/>
            <a:ext cx="1516063" cy="2524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54" name="矩形 159"/>
          <p:cNvSpPr>
            <a:spLocks noChangeArrowheads="1"/>
          </p:cNvSpPr>
          <p:nvPr/>
        </p:nvSpPr>
        <p:spPr bwMode="auto">
          <a:xfrm>
            <a:off x="3532188" y="3235325"/>
            <a:ext cx="1501775" cy="23495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5" name="矩形 160"/>
          <p:cNvSpPr>
            <a:spLocks noChangeArrowheads="1"/>
          </p:cNvSpPr>
          <p:nvPr/>
        </p:nvSpPr>
        <p:spPr bwMode="auto">
          <a:xfrm>
            <a:off x="3944938" y="329565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堆场信息管理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6" name="矩形 161"/>
          <p:cNvSpPr>
            <a:spLocks noChangeArrowheads="1"/>
          </p:cNvSpPr>
          <p:nvPr/>
        </p:nvSpPr>
        <p:spPr bwMode="auto">
          <a:xfrm>
            <a:off x="5651500" y="2136775"/>
            <a:ext cx="508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结算管理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57" name="图片 162"/>
          <p:cNvPicPr>
            <a:picLocks noChangeAspect="1" noChangeArrowheads="1"/>
          </p:cNvPicPr>
          <p:nvPr/>
        </p:nvPicPr>
        <p:blipFill>
          <a:blip r:embed="rId85">
            <a:extLst>
              <a:ext uri="{28A0092B-C50C-407E-A947-70E740481C1C}">
                <a14:useLocalDpi xmlns:a14="http://schemas.microsoft.com/office/drawing/2010/main" val="0"/>
              </a:ext>
            </a:extLst>
          </a:blip>
          <a:srcRect/>
          <a:stretch>
            <a:fillRect/>
          </a:stretch>
        </p:blipFill>
        <p:spPr bwMode="auto">
          <a:xfrm>
            <a:off x="5273675" y="23018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58" name="图片 163"/>
          <p:cNvPicPr>
            <a:picLocks noChangeAspect="1" noChangeArrowheads="1"/>
          </p:cNvPicPr>
          <p:nvPr/>
        </p:nvPicPr>
        <p:blipFill>
          <a:blip r:embed="rId86">
            <a:extLst>
              <a:ext uri="{28A0092B-C50C-407E-A947-70E740481C1C}">
                <a14:useLocalDpi xmlns:a14="http://schemas.microsoft.com/office/drawing/2010/main" val="0"/>
              </a:ext>
            </a:extLst>
          </a:blip>
          <a:srcRect/>
          <a:stretch>
            <a:fillRect/>
          </a:stretch>
        </p:blipFill>
        <p:spPr bwMode="auto">
          <a:xfrm>
            <a:off x="5273675" y="23018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59" name="图片 164"/>
          <p:cNvPicPr>
            <a:picLocks noChangeAspect="1" noChangeArrowheads="1"/>
          </p:cNvPicPr>
          <p:nvPr/>
        </p:nvPicPr>
        <p:blipFill>
          <a:blip r:embed="rId87">
            <a:extLst>
              <a:ext uri="{28A0092B-C50C-407E-A947-70E740481C1C}">
                <a14:useLocalDpi xmlns:a14="http://schemas.microsoft.com/office/drawing/2010/main" val="0"/>
              </a:ext>
            </a:extLst>
          </a:blip>
          <a:srcRect/>
          <a:stretch>
            <a:fillRect/>
          </a:stretch>
        </p:blipFill>
        <p:spPr bwMode="auto">
          <a:xfrm>
            <a:off x="5257800" y="2286000"/>
            <a:ext cx="747713"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60" name="图片 165"/>
          <p:cNvPicPr>
            <a:picLocks noChangeAspect="1" noChangeArrowheads="1"/>
          </p:cNvPicPr>
          <p:nvPr/>
        </p:nvPicPr>
        <p:blipFill>
          <a:blip r:embed="rId88">
            <a:extLst>
              <a:ext uri="{28A0092B-C50C-407E-A947-70E740481C1C}">
                <a14:useLocalDpi xmlns:a14="http://schemas.microsoft.com/office/drawing/2010/main" val="0"/>
              </a:ext>
            </a:extLst>
          </a:blip>
          <a:srcRect/>
          <a:stretch>
            <a:fillRect/>
          </a:stretch>
        </p:blipFill>
        <p:spPr bwMode="auto">
          <a:xfrm>
            <a:off x="5257800" y="2286000"/>
            <a:ext cx="747713"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61" name="矩形 166"/>
          <p:cNvSpPr>
            <a:spLocks noChangeArrowheads="1"/>
          </p:cNvSpPr>
          <p:nvPr/>
        </p:nvSpPr>
        <p:spPr bwMode="auto">
          <a:xfrm>
            <a:off x="5268913" y="2297113"/>
            <a:ext cx="731837"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2" name="矩形 167"/>
          <p:cNvSpPr>
            <a:spLocks noChangeArrowheads="1"/>
          </p:cNvSpPr>
          <p:nvPr/>
        </p:nvSpPr>
        <p:spPr bwMode="auto">
          <a:xfrm>
            <a:off x="5354638" y="2360613"/>
            <a:ext cx="5715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预收款管理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63" name="图片 168"/>
          <p:cNvPicPr>
            <a:picLocks noChangeAspect="1" noChangeArrowheads="1"/>
          </p:cNvPicPr>
          <p:nvPr/>
        </p:nvPicPr>
        <p:blipFill>
          <a:blip r:embed="rId89">
            <a:extLst>
              <a:ext uri="{28A0092B-C50C-407E-A947-70E740481C1C}">
                <a14:useLocalDpi xmlns:a14="http://schemas.microsoft.com/office/drawing/2010/main" val="0"/>
              </a:ext>
            </a:extLst>
          </a:blip>
          <a:srcRect/>
          <a:stretch>
            <a:fillRect/>
          </a:stretch>
        </p:blipFill>
        <p:spPr bwMode="auto">
          <a:xfrm>
            <a:off x="6096000" y="2301875"/>
            <a:ext cx="747713"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64" name="图片 169"/>
          <p:cNvPicPr>
            <a:picLocks noChangeAspect="1" noChangeArrowheads="1"/>
          </p:cNvPicPr>
          <p:nvPr/>
        </p:nvPicPr>
        <p:blipFill>
          <a:blip r:embed="rId90">
            <a:extLst>
              <a:ext uri="{28A0092B-C50C-407E-A947-70E740481C1C}">
                <a14:useLocalDpi xmlns:a14="http://schemas.microsoft.com/office/drawing/2010/main" val="0"/>
              </a:ext>
            </a:extLst>
          </a:blip>
          <a:srcRect/>
          <a:stretch>
            <a:fillRect/>
          </a:stretch>
        </p:blipFill>
        <p:spPr bwMode="auto">
          <a:xfrm>
            <a:off x="6096000" y="2301875"/>
            <a:ext cx="747713"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65" name="图片 170"/>
          <p:cNvPicPr>
            <a:picLocks noChangeAspect="1" noChangeArrowheads="1"/>
          </p:cNvPicPr>
          <p:nvPr/>
        </p:nvPicPr>
        <p:blipFill>
          <a:blip r:embed="rId91">
            <a:extLst>
              <a:ext uri="{28A0092B-C50C-407E-A947-70E740481C1C}">
                <a14:useLocalDpi xmlns:a14="http://schemas.microsoft.com/office/drawing/2010/main" val="0"/>
              </a:ext>
            </a:extLst>
          </a:blip>
          <a:srcRect/>
          <a:stretch>
            <a:fillRect/>
          </a:stretch>
        </p:blipFill>
        <p:spPr bwMode="auto">
          <a:xfrm>
            <a:off x="6081713" y="2286000"/>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66" name="图片 171"/>
          <p:cNvPicPr>
            <a:picLocks noChangeAspect="1" noChangeArrowheads="1"/>
          </p:cNvPicPr>
          <p:nvPr/>
        </p:nvPicPr>
        <p:blipFill>
          <a:blip r:embed="rId92">
            <a:extLst>
              <a:ext uri="{28A0092B-C50C-407E-A947-70E740481C1C}">
                <a14:useLocalDpi xmlns:a14="http://schemas.microsoft.com/office/drawing/2010/main" val="0"/>
              </a:ext>
            </a:extLst>
          </a:blip>
          <a:srcRect/>
          <a:stretch>
            <a:fillRect/>
          </a:stretch>
        </p:blipFill>
        <p:spPr bwMode="auto">
          <a:xfrm>
            <a:off x="6081713" y="2286000"/>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67" name="矩形 172"/>
          <p:cNvSpPr>
            <a:spLocks noChangeArrowheads="1"/>
          </p:cNvSpPr>
          <p:nvPr/>
        </p:nvSpPr>
        <p:spPr bwMode="auto">
          <a:xfrm>
            <a:off x="6092825" y="2297113"/>
            <a:ext cx="731838"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8" name="矩形 173"/>
          <p:cNvSpPr>
            <a:spLocks noChangeArrowheads="1"/>
          </p:cNvSpPr>
          <p:nvPr/>
        </p:nvSpPr>
        <p:spPr bwMode="auto">
          <a:xfrm>
            <a:off x="6176963" y="2360613"/>
            <a:ext cx="5715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预付款管理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69" name="图片 174"/>
          <p:cNvPicPr>
            <a:picLocks noChangeAspect="1" noChangeArrowheads="1"/>
          </p:cNvPicPr>
          <p:nvPr/>
        </p:nvPicPr>
        <p:blipFill>
          <a:blip r:embed="rId93">
            <a:extLst>
              <a:ext uri="{28A0092B-C50C-407E-A947-70E740481C1C}">
                <a14:useLocalDpi xmlns:a14="http://schemas.microsoft.com/office/drawing/2010/main" val="0"/>
              </a:ext>
            </a:extLst>
          </a:blip>
          <a:srcRect/>
          <a:stretch>
            <a:fillRect/>
          </a:stretch>
        </p:blipFill>
        <p:spPr bwMode="auto">
          <a:xfrm>
            <a:off x="5273675" y="2590800"/>
            <a:ext cx="1570038"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70" name="图片 175"/>
          <p:cNvPicPr>
            <a:picLocks noChangeAspect="1" noChangeArrowheads="1"/>
          </p:cNvPicPr>
          <p:nvPr/>
        </p:nvPicPr>
        <p:blipFill>
          <a:blip r:embed="rId94">
            <a:extLst>
              <a:ext uri="{28A0092B-C50C-407E-A947-70E740481C1C}">
                <a14:useLocalDpi xmlns:a14="http://schemas.microsoft.com/office/drawing/2010/main" val="0"/>
              </a:ext>
            </a:extLst>
          </a:blip>
          <a:srcRect/>
          <a:stretch>
            <a:fillRect/>
          </a:stretch>
        </p:blipFill>
        <p:spPr bwMode="auto">
          <a:xfrm>
            <a:off x="5273675" y="2590800"/>
            <a:ext cx="1570038"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71" name="图片 176"/>
          <p:cNvPicPr>
            <a:picLocks noChangeAspect="1" noChangeArrowheads="1"/>
          </p:cNvPicPr>
          <p:nvPr/>
        </p:nvPicPr>
        <p:blipFill>
          <a:blip r:embed="rId95">
            <a:extLst>
              <a:ext uri="{28A0092B-C50C-407E-A947-70E740481C1C}">
                <a14:useLocalDpi xmlns:a14="http://schemas.microsoft.com/office/drawing/2010/main" val="0"/>
              </a:ext>
            </a:extLst>
          </a:blip>
          <a:srcRect/>
          <a:stretch>
            <a:fillRect/>
          </a:stretch>
        </p:blipFill>
        <p:spPr bwMode="auto">
          <a:xfrm>
            <a:off x="5257800" y="2574925"/>
            <a:ext cx="1570038" cy="2524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72" name="图片 177"/>
          <p:cNvPicPr>
            <a:picLocks noChangeAspect="1" noChangeArrowheads="1"/>
          </p:cNvPicPr>
          <p:nvPr/>
        </p:nvPicPr>
        <p:blipFill>
          <a:blip r:embed="rId96">
            <a:extLst>
              <a:ext uri="{28A0092B-C50C-407E-A947-70E740481C1C}">
                <a14:useLocalDpi xmlns:a14="http://schemas.microsoft.com/office/drawing/2010/main" val="0"/>
              </a:ext>
            </a:extLst>
          </a:blip>
          <a:srcRect/>
          <a:stretch>
            <a:fillRect/>
          </a:stretch>
        </p:blipFill>
        <p:spPr bwMode="auto">
          <a:xfrm>
            <a:off x="5257800" y="2574925"/>
            <a:ext cx="1570038" cy="2524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73" name="矩形 178"/>
          <p:cNvSpPr>
            <a:spLocks noChangeArrowheads="1"/>
          </p:cNvSpPr>
          <p:nvPr/>
        </p:nvSpPr>
        <p:spPr bwMode="auto">
          <a:xfrm>
            <a:off x="5268913" y="2587625"/>
            <a:ext cx="1555750" cy="23495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4" name="矩形 179"/>
          <p:cNvSpPr>
            <a:spLocks noChangeArrowheads="1"/>
          </p:cNvSpPr>
          <p:nvPr/>
        </p:nvSpPr>
        <p:spPr bwMode="auto">
          <a:xfrm>
            <a:off x="5765800" y="2649538"/>
            <a:ext cx="5715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应收款管理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5" name="任意多边形 180"/>
          <p:cNvSpPr>
            <a:spLocks noEditPoints="1"/>
          </p:cNvSpPr>
          <p:nvPr/>
        </p:nvSpPr>
        <p:spPr bwMode="auto">
          <a:xfrm>
            <a:off x="5186363" y="2076450"/>
            <a:ext cx="1714500" cy="1401763"/>
          </a:xfrm>
          <a:custGeom>
            <a:avLst/>
            <a:gdLst>
              <a:gd name="T0" fmla="*/ 0 w 1080"/>
              <a:gd name="T1" fmla="*/ 847 h 883"/>
              <a:gd name="T2" fmla="*/ 0 w 1080"/>
              <a:gd name="T3" fmla="*/ 780 h 883"/>
              <a:gd name="T4" fmla="*/ 0 w 1080"/>
              <a:gd name="T5" fmla="*/ 713 h 883"/>
              <a:gd name="T6" fmla="*/ 0 w 1080"/>
              <a:gd name="T7" fmla="*/ 646 h 883"/>
              <a:gd name="T8" fmla="*/ 0 w 1080"/>
              <a:gd name="T9" fmla="*/ 578 h 883"/>
              <a:gd name="T10" fmla="*/ 0 w 1080"/>
              <a:gd name="T11" fmla="*/ 511 h 883"/>
              <a:gd name="T12" fmla="*/ 0 w 1080"/>
              <a:gd name="T13" fmla="*/ 444 h 883"/>
              <a:gd name="T14" fmla="*/ 0 w 1080"/>
              <a:gd name="T15" fmla="*/ 376 h 883"/>
              <a:gd name="T16" fmla="*/ 0 w 1080"/>
              <a:gd name="T17" fmla="*/ 309 h 883"/>
              <a:gd name="T18" fmla="*/ 0 w 1080"/>
              <a:gd name="T19" fmla="*/ 242 h 883"/>
              <a:gd name="T20" fmla="*/ 0 w 1080"/>
              <a:gd name="T21" fmla="*/ 175 h 883"/>
              <a:gd name="T22" fmla="*/ 0 w 1080"/>
              <a:gd name="T23" fmla="*/ 107 h 883"/>
              <a:gd name="T24" fmla="*/ 0 w 1080"/>
              <a:gd name="T25" fmla="*/ 40 h 883"/>
              <a:gd name="T26" fmla="*/ 51 w 1080"/>
              <a:gd name="T27" fmla="*/ 0 h 883"/>
              <a:gd name="T28" fmla="*/ 118 w 1080"/>
              <a:gd name="T29" fmla="*/ 0 h 883"/>
              <a:gd name="T30" fmla="*/ 186 w 1080"/>
              <a:gd name="T31" fmla="*/ 0 h 883"/>
              <a:gd name="T32" fmla="*/ 253 w 1080"/>
              <a:gd name="T33" fmla="*/ 0 h 883"/>
              <a:gd name="T34" fmla="*/ 320 w 1080"/>
              <a:gd name="T35" fmla="*/ 0 h 883"/>
              <a:gd name="T36" fmla="*/ 387 w 1080"/>
              <a:gd name="T37" fmla="*/ 0 h 883"/>
              <a:gd name="T38" fmla="*/ 455 w 1080"/>
              <a:gd name="T39" fmla="*/ 0 h 883"/>
              <a:gd name="T40" fmla="*/ 522 w 1080"/>
              <a:gd name="T41" fmla="*/ 0 h 883"/>
              <a:gd name="T42" fmla="*/ 589 w 1080"/>
              <a:gd name="T43" fmla="*/ 0 h 883"/>
              <a:gd name="T44" fmla="*/ 657 w 1080"/>
              <a:gd name="T45" fmla="*/ 0 h 883"/>
              <a:gd name="T46" fmla="*/ 724 w 1080"/>
              <a:gd name="T47" fmla="*/ 0 h 883"/>
              <a:gd name="T48" fmla="*/ 791 w 1080"/>
              <a:gd name="T49" fmla="*/ 0 h 883"/>
              <a:gd name="T50" fmla="*/ 858 w 1080"/>
              <a:gd name="T51" fmla="*/ 0 h 883"/>
              <a:gd name="T52" fmla="*/ 925 w 1080"/>
              <a:gd name="T53" fmla="*/ 0 h 883"/>
              <a:gd name="T54" fmla="*/ 993 w 1080"/>
              <a:gd name="T55" fmla="*/ 0 h 883"/>
              <a:gd name="T56" fmla="*/ 1060 w 1080"/>
              <a:gd name="T57" fmla="*/ 0 h 883"/>
              <a:gd name="T58" fmla="*/ 1074 w 1080"/>
              <a:gd name="T59" fmla="*/ 5 h 883"/>
              <a:gd name="T60" fmla="*/ 1075 w 1080"/>
              <a:gd name="T61" fmla="*/ 67 h 883"/>
              <a:gd name="T62" fmla="*/ 1075 w 1080"/>
              <a:gd name="T63" fmla="*/ 134 h 883"/>
              <a:gd name="T64" fmla="*/ 1075 w 1080"/>
              <a:gd name="T65" fmla="*/ 202 h 883"/>
              <a:gd name="T66" fmla="*/ 1075 w 1080"/>
              <a:gd name="T67" fmla="*/ 269 h 883"/>
              <a:gd name="T68" fmla="*/ 1075 w 1080"/>
              <a:gd name="T69" fmla="*/ 336 h 883"/>
              <a:gd name="T70" fmla="*/ 1075 w 1080"/>
              <a:gd name="T71" fmla="*/ 403 h 883"/>
              <a:gd name="T72" fmla="*/ 1075 w 1080"/>
              <a:gd name="T73" fmla="*/ 471 h 883"/>
              <a:gd name="T74" fmla="*/ 1075 w 1080"/>
              <a:gd name="T75" fmla="*/ 538 h 883"/>
              <a:gd name="T76" fmla="*/ 1075 w 1080"/>
              <a:gd name="T77" fmla="*/ 605 h 883"/>
              <a:gd name="T78" fmla="*/ 1075 w 1080"/>
              <a:gd name="T79" fmla="*/ 672 h 883"/>
              <a:gd name="T80" fmla="*/ 1075 w 1080"/>
              <a:gd name="T81" fmla="*/ 739 h 883"/>
              <a:gd name="T82" fmla="*/ 1075 w 1080"/>
              <a:gd name="T83" fmla="*/ 807 h 883"/>
              <a:gd name="T84" fmla="*/ 1065 w 1080"/>
              <a:gd name="T85" fmla="*/ 878 h 883"/>
              <a:gd name="T86" fmla="*/ 1017 w 1080"/>
              <a:gd name="T87" fmla="*/ 883 h 883"/>
              <a:gd name="T88" fmla="*/ 950 w 1080"/>
              <a:gd name="T89" fmla="*/ 883 h 883"/>
              <a:gd name="T90" fmla="*/ 882 w 1080"/>
              <a:gd name="T91" fmla="*/ 883 h 883"/>
              <a:gd name="T92" fmla="*/ 815 w 1080"/>
              <a:gd name="T93" fmla="*/ 883 h 883"/>
              <a:gd name="T94" fmla="*/ 748 w 1080"/>
              <a:gd name="T95" fmla="*/ 883 h 883"/>
              <a:gd name="T96" fmla="*/ 681 w 1080"/>
              <a:gd name="T97" fmla="*/ 883 h 883"/>
              <a:gd name="T98" fmla="*/ 613 w 1080"/>
              <a:gd name="T99" fmla="*/ 883 h 883"/>
              <a:gd name="T100" fmla="*/ 546 w 1080"/>
              <a:gd name="T101" fmla="*/ 883 h 883"/>
              <a:gd name="T102" fmla="*/ 479 w 1080"/>
              <a:gd name="T103" fmla="*/ 883 h 883"/>
              <a:gd name="T104" fmla="*/ 411 w 1080"/>
              <a:gd name="T105" fmla="*/ 883 h 883"/>
              <a:gd name="T106" fmla="*/ 344 w 1080"/>
              <a:gd name="T107" fmla="*/ 883 h 883"/>
              <a:gd name="T108" fmla="*/ 277 w 1080"/>
              <a:gd name="T109" fmla="*/ 883 h 883"/>
              <a:gd name="T110" fmla="*/ 210 w 1080"/>
              <a:gd name="T111" fmla="*/ 883 h 883"/>
              <a:gd name="T112" fmla="*/ 142 w 1080"/>
              <a:gd name="T113" fmla="*/ 883 h 883"/>
              <a:gd name="T114" fmla="*/ 75 w 1080"/>
              <a:gd name="T115" fmla="*/ 883 h 883"/>
              <a:gd name="T116" fmla="*/ 8 w 1080"/>
              <a:gd name="T117" fmla="*/ 883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80" h="883">
                <a:moveTo>
                  <a:pt x="0" y="881"/>
                </a:moveTo>
                <a:lnTo>
                  <a:pt x="0" y="862"/>
                </a:lnTo>
                <a:lnTo>
                  <a:pt x="4" y="862"/>
                </a:lnTo>
                <a:lnTo>
                  <a:pt x="4" y="881"/>
                </a:lnTo>
                <a:lnTo>
                  <a:pt x="0" y="881"/>
                </a:lnTo>
                <a:close/>
                <a:moveTo>
                  <a:pt x="0" y="847"/>
                </a:moveTo>
                <a:lnTo>
                  <a:pt x="0" y="828"/>
                </a:lnTo>
                <a:lnTo>
                  <a:pt x="4" y="828"/>
                </a:lnTo>
                <a:lnTo>
                  <a:pt x="4" y="847"/>
                </a:lnTo>
                <a:lnTo>
                  <a:pt x="0" y="847"/>
                </a:lnTo>
                <a:close/>
                <a:moveTo>
                  <a:pt x="0" y="814"/>
                </a:moveTo>
                <a:lnTo>
                  <a:pt x="0" y="794"/>
                </a:lnTo>
                <a:lnTo>
                  <a:pt x="4" y="794"/>
                </a:lnTo>
                <a:lnTo>
                  <a:pt x="4" y="814"/>
                </a:lnTo>
                <a:lnTo>
                  <a:pt x="0" y="814"/>
                </a:lnTo>
                <a:close/>
                <a:moveTo>
                  <a:pt x="0" y="780"/>
                </a:moveTo>
                <a:lnTo>
                  <a:pt x="0" y="761"/>
                </a:lnTo>
                <a:lnTo>
                  <a:pt x="4" y="761"/>
                </a:lnTo>
                <a:lnTo>
                  <a:pt x="4" y="780"/>
                </a:lnTo>
                <a:lnTo>
                  <a:pt x="0" y="780"/>
                </a:lnTo>
                <a:close/>
                <a:moveTo>
                  <a:pt x="0" y="746"/>
                </a:moveTo>
                <a:lnTo>
                  <a:pt x="0" y="727"/>
                </a:lnTo>
                <a:lnTo>
                  <a:pt x="4" y="727"/>
                </a:lnTo>
                <a:lnTo>
                  <a:pt x="4" y="746"/>
                </a:lnTo>
                <a:lnTo>
                  <a:pt x="0" y="746"/>
                </a:lnTo>
                <a:close/>
                <a:moveTo>
                  <a:pt x="0" y="713"/>
                </a:moveTo>
                <a:lnTo>
                  <a:pt x="0" y="694"/>
                </a:lnTo>
                <a:lnTo>
                  <a:pt x="4" y="694"/>
                </a:lnTo>
                <a:lnTo>
                  <a:pt x="4" y="713"/>
                </a:lnTo>
                <a:lnTo>
                  <a:pt x="0" y="713"/>
                </a:lnTo>
                <a:close/>
                <a:moveTo>
                  <a:pt x="0" y="679"/>
                </a:moveTo>
                <a:lnTo>
                  <a:pt x="0" y="660"/>
                </a:lnTo>
                <a:lnTo>
                  <a:pt x="4" y="660"/>
                </a:lnTo>
                <a:lnTo>
                  <a:pt x="4" y="679"/>
                </a:lnTo>
                <a:lnTo>
                  <a:pt x="0" y="679"/>
                </a:lnTo>
                <a:close/>
                <a:moveTo>
                  <a:pt x="0" y="646"/>
                </a:moveTo>
                <a:lnTo>
                  <a:pt x="0" y="626"/>
                </a:lnTo>
                <a:lnTo>
                  <a:pt x="4" y="626"/>
                </a:lnTo>
                <a:lnTo>
                  <a:pt x="4" y="646"/>
                </a:lnTo>
                <a:lnTo>
                  <a:pt x="0" y="646"/>
                </a:lnTo>
                <a:close/>
                <a:moveTo>
                  <a:pt x="0" y="612"/>
                </a:moveTo>
                <a:lnTo>
                  <a:pt x="0" y="593"/>
                </a:lnTo>
                <a:lnTo>
                  <a:pt x="4" y="593"/>
                </a:lnTo>
                <a:lnTo>
                  <a:pt x="4" y="612"/>
                </a:lnTo>
                <a:lnTo>
                  <a:pt x="0" y="612"/>
                </a:lnTo>
                <a:close/>
                <a:moveTo>
                  <a:pt x="0" y="578"/>
                </a:moveTo>
                <a:lnTo>
                  <a:pt x="0" y="559"/>
                </a:lnTo>
                <a:lnTo>
                  <a:pt x="4" y="559"/>
                </a:lnTo>
                <a:lnTo>
                  <a:pt x="4" y="578"/>
                </a:lnTo>
                <a:lnTo>
                  <a:pt x="0" y="578"/>
                </a:lnTo>
                <a:close/>
                <a:moveTo>
                  <a:pt x="0" y="544"/>
                </a:moveTo>
                <a:lnTo>
                  <a:pt x="0" y="525"/>
                </a:lnTo>
                <a:lnTo>
                  <a:pt x="4" y="525"/>
                </a:lnTo>
                <a:lnTo>
                  <a:pt x="4" y="544"/>
                </a:lnTo>
                <a:lnTo>
                  <a:pt x="0" y="544"/>
                </a:lnTo>
                <a:close/>
                <a:moveTo>
                  <a:pt x="0" y="511"/>
                </a:moveTo>
                <a:lnTo>
                  <a:pt x="0" y="492"/>
                </a:lnTo>
                <a:lnTo>
                  <a:pt x="4" y="492"/>
                </a:lnTo>
                <a:lnTo>
                  <a:pt x="4" y="511"/>
                </a:lnTo>
                <a:lnTo>
                  <a:pt x="0" y="511"/>
                </a:lnTo>
                <a:close/>
                <a:moveTo>
                  <a:pt x="0" y="477"/>
                </a:moveTo>
                <a:lnTo>
                  <a:pt x="0" y="458"/>
                </a:lnTo>
                <a:lnTo>
                  <a:pt x="4" y="458"/>
                </a:lnTo>
                <a:lnTo>
                  <a:pt x="4" y="477"/>
                </a:lnTo>
                <a:lnTo>
                  <a:pt x="0" y="477"/>
                </a:lnTo>
                <a:close/>
                <a:moveTo>
                  <a:pt x="0" y="444"/>
                </a:moveTo>
                <a:lnTo>
                  <a:pt x="0" y="424"/>
                </a:lnTo>
                <a:lnTo>
                  <a:pt x="4" y="424"/>
                </a:lnTo>
                <a:lnTo>
                  <a:pt x="4" y="444"/>
                </a:lnTo>
                <a:lnTo>
                  <a:pt x="0" y="444"/>
                </a:lnTo>
                <a:close/>
                <a:moveTo>
                  <a:pt x="0" y="410"/>
                </a:moveTo>
                <a:lnTo>
                  <a:pt x="0" y="391"/>
                </a:lnTo>
                <a:lnTo>
                  <a:pt x="4" y="391"/>
                </a:lnTo>
                <a:lnTo>
                  <a:pt x="4" y="410"/>
                </a:lnTo>
                <a:lnTo>
                  <a:pt x="0" y="410"/>
                </a:lnTo>
                <a:close/>
                <a:moveTo>
                  <a:pt x="0" y="376"/>
                </a:moveTo>
                <a:lnTo>
                  <a:pt x="0" y="357"/>
                </a:lnTo>
                <a:lnTo>
                  <a:pt x="4" y="357"/>
                </a:lnTo>
                <a:lnTo>
                  <a:pt x="4" y="376"/>
                </a:lnTo>
                <a:lnTo>
                  <a:pt x="0" y="376"/>
                </a:lnTo>
                <a:close/>
                <a:moveTo>
                  <a:pt x="0" y="343"/>
                </a:moveTo>
                <a:lnTo>
                  <a:pt x="0" y="324"/>
                </a:lnTo>
                <a:lnTo>
                  <a:pt x="4" y="324"/>
                </a:lnTo>
                <a:lnTo>
                  <a:pt x="4" y="343"/>
                </a:lnTo>
                <a:lnTo>
                  <a:pt x="0" y="343"/>
                </a:lnTo>
                <a:close/>
                <a:moveTo>
                  <a:pt x="0" y="309"/>
                </a:moveTo>
                <a:lnTo>
                  <a:pt x="0" y="290"/>
                </a:lnTo>
                <a:lnTo>
                  <a:pt x="4" y="290"/>
                </a:lnTo>
                <a:lnTo>
                  <a:pt x="4" y="309"/>
                </a:lnTo>
                <a:lnTo>
                  <a:pt x="0" y="309"/>
                </a:lnTo>
                <a:close/>
                <a:moveTo>
                  <a:pt x="0" y="275"/>
                </a:moveTo>
                <a:lnTo>
                  <a:pt x="0" y="256"/>
                </a:lnTo>
                <a:lnTo>
                  <a:pt x="4" y="256"/>
                </a:lnTo>
                <a:lnTo>
                  <a:pt x="4" y="275"/>
                </a:lnTo>
                <a:lnTo>
                  <a:pt x="0" y="275"/>
                </a:lnTo>
                <a:close/>
                <a:moveTo>
                  <a:pt x="0" y="242"/>
                </a:moveTo>
                <a:lnTo>
                  <a:pt x="0" y="223"/>
                </a:lnTo>
                <a:lnTo>
                  <a:pt x="4" y="223"/>
                </a:lnTo>
                <a:lnTo>
                  <a:pt x="4" y="242"/>
                </a:lnTo>
                <a:lnTo>
                  <a:pt x="0" y="242"/>
                </a:lnTo>
                <a:close/>
                <a:moveTo>
                  <a:pt x="0" y="208"/>
                </a:moveTo>
                <a:lnTo>
                  <a:pt x="0" y="189"/>
                </a:lnTo>
                <a:lnTo>
                  <a:pt x="4" y="189"/>
                </a:lnTo>
                <a:lnTo>
                  <a:pt x="4" y="208"/>
                </a:lnTo>
                <a:lnTo>
                  <a:pt x="0" y="208"/>
                </a:lnTo>
                <a:close/>
                <a:moveTo>
                  <a:pt x="0" y="175"/>
                </a:moveTo>
                <a:lnTo>
                  <a:pt x="0" y="155"/>
                </a:lnTo>
                <a:lnTo>
                  <a:pt x="4" y="155"/>
                </a:lnTo>
                <a:lnTo>
                  <a:pt x="4" y="175"/>
                </a:lnTo>
                <a:lnTo>
                  <a:pt x="0" y="175"/>
                </a:lnTo>
                <a:close/>
                <a:moveTo>
                  <a:pt x="0" y="141"/>
                </a:moveTo>
                <a:lnTo>
                  <a:pt x="0" y="122"/>
                </a:lnTo>
                <a:lnTo>
                  <a:pt x="4" y="122"/>
                </a:lnTo>
                <a:lnTo>
                  <a:pt x="4" y="141"/>
                </a:lnTo>
                <a:lnTo>
                  <a:pt x="0" y="141"/>
                </a:lnTo>
                <a:close/>
                <a:moveTo>
                  <a:pt x="0" y="107"/>
                </a:moveTo>
                <a:lnTo>
                  <a:pt x="0" y="88"/>
                </a:lnTo>
                <a:lnTo>
                  <a:pt x="4" y="88"/>
                </a:lnTo>
                <a:lnTo>
                  <a:pt x="4" y="107"/>
                </a:lnTo>
                <a:lnTo>
                  <a:pt x="0" y="107"/>
                </a:lnTo>
                <a:close/>
                <a:moveTo>
                  <a:pt x="0" y="74"/>
                </a:moveTo>
                <a:lnTo>
                  <a:pt x="0" y="55"/>
                </a:lnTo>
                <a:lnTo>
                  <a:pt x="4" y="55"/>
                </a:lnTo>
                <a:lnTo>
                  <a:pt x="4" y="74"/>
                </a:lnTo>
                <a:lnTo>
                  <a:pt x="0" y="74"/>
                </a:lnTo>
                <a:close/>
                <a:moveTo>
                  <a:pt x="0" y="40"/>
                </a:moveTo>
                <a:lnTo>
                  <a:pt x="0" y="21"/>
                </a:lnTo>
                <a:lnTo>
                  <a:pt x="4" y="21"/>
                </a:lnTo>
                <a:lnTo>
                  <a:pt x="4" y="40"/>
                </a:lnTo>
                <a:lnTo>
                  <a:pt x="0" y="40"/>
                </a:lnTo>
                <a:close/>
                <a:moveTo>
                  <a:pt x="0" y="7"/>
                </a:moveTo>
                <a:lnTo>
                  <a:pt x="0" y="0"/>
                </a:lnTo>
                <a:lnTo>
                  <a:pt x="17" y="0"/>
                </a:lnTo>
                <a:lnTo>
                  <a:pt x="17" y="5"/>
                </a:lnTo>
                <a:lnTo>
                  <a:pt x="2" y="5"/>
                </a:lnTo>
                <a:lnTo>
                  <a:pt x="4" y="2"/>
                </a:lnTo>
                <a:lnTo>
                  <a:pt x="4" y="7"/>
                </a:lnTo>
                <a:lnTo>
                  <a:pt x="0" y="7"/>
                </a:lnTo>
                <a:close/>
                <a:moveTo>
                  <a:pt x="32" y="0"/>
                </a:moveTo>
                <a:lnTo>
                  <a:pt x="51" y="0"/>
                </a:lnTo>
                <a:lnTo>
                  <a:pt x="51" y="5"/>
                </a:lnTo>
                <a:lnTo>
                  <a:pt x="32" y="5"/>
                </a:lnTo>
                <a:lnTo>
                  <a:pt x="32" y="0"/>
                </a:lnTo>
                <a:close/>
                <a:moveTo>
                  <a:pt x="66" y="0"/>
                </a:moveTo>
                <a:lnTo>
                  <a:pt x="85" y="0"/>
                </a:lnTo>
                <a:lnTo>
                  <a:pt x="85" y="5"/>
                </a:lnTo>
                <a:lnTo>
                  <a:pt x="66" y="5"/>
                </a:lnTo>
                <a:lnTo>
                  <a:pt x="66" y="0"/>
                </a:lnTo>
                <a:close/>
                <a:moveTo>
                  <a:pt x="99" y="0"/>
                </a:moveTo>
                <a:lnTo>
                  <a:pt x="118" y="0"/>
                </a:lnTo>
                <a:lnTo>
                  <a:pt x="118" y="5"/>
                </a:lnTo>
                <a:lnTo>
                  <a:pt x="99" y="5"/>
                </a:lnTo>
                <a:lnTo>
                  <a:pt x="99" y="0"/>
                </a:lnTo>
                <a:close/>
                <a:moveTo>
                  <a:pt x="133" y="0"/>
                </a:moveTo>
                <a:lnTo>
                  <a:pt x="152" y="0"/>
                </a:lnTo>
                <a:lnTo>
                  <a:pt x="152" y="5"/>
                </a:lnTo>
                <a:lnTo>
                  <a:pt x="133" y="5"/>
                </a:lnTo>
                <a:lnTo>
                  <a:pt x="133" y="0"/>
                </a:lnTo>
                <a:close/>
                <a:moveTo>
                  <a:pt x="166" y="0"/>
                </a:moveTo>
                <a:lnTo>
                  <a:pt x="186" y="0"/>
                </a:lnTo>
                <a:lnTo>
                  <a:pt x="186" y="5"/>
                </a:lnTo>
                <a:lnTo>
                  <a:pt x="166" y="5"/>
                </a:lnTo>
                <a:lnTo>
                  <a:pt x="166" y="0"/>
                </a:lnTo>
                <a:close/>
                <a:moveTo>
                  <a:pt x="200" y="0"/>
                </a:moveTo>
                <a:lnTo>
                  <a:pt x="219" y="0"/>
                </a:lnTo>
                <a:lnTo>
                  <a:pt x="219" y="5"/>
                </a:lnTo>
                <a:lnTo>
                  <a:pt x="200" y="5"/>
                </a:lnTo>
                <a:lnTo>
                  <a:pt x="200" y="0"/>
                </a:lnTo>
                <a:close/>
                <a:moveTo>
                  <a:pt x="234" y="0"/>
                </a:moveTo>
                <a:lnTo>
                  <a:pt x="253" y="0"/>
                </a:lnTo>
                <a:lnTo>
                  <a:pt x="253" y="5"/>
                </a:lnTo>
                <a:lnTo>
                  <a:pt x="234" y="5"/>
                </a:lnTo>
                <a:lnTo>
                  <a:pt x="234" y="0"/>
                </a:lnTo>
                <a:close/>
                <a:moveTo>
                  <a:pt x="267" y="0"/>
                </a:moveTo>
                <a:lnTo>
                  <a:pt x="286" y="0"/>
                </a:lnTo>
                <a:lnTo>
                  <a:pt x="286" y="5"/>
                </a:lnTo>
                <a:lnTo>
                  <a:pt x="267" y="5"/>
                </a:lnTo>
                <a:lnTo>
                  <a:pt x="267" y="0"/>
                </a:lnTo>
                <a:close/>
                <a:moveTo>
                  <a:pt x="301" y="0"/>
                </a:moveTo>
                <a:lnTo>
                  <a:pt x="320" y="0"/>
                </a:lnTo>
                <a:lnTo>
                  <a:pt x="320" y="5"/>
                </a:lnTo>
                <a:lnTo>
                  <a:pt x="301" y="5"/>
                </a:lnTo>
                <a:lnTo>
                  <a:pt x="301" y="0"/>
                </a:lnTo>
                <a:close/>
                <a:moveTo>
                  <a:pt x="334" y="0"/>
                </a:moveTo>
                <a:lnTo>
                  <a:pt x="354" y="0"/>
                </a:lnTo>
                <a:lnTo>
                  <a:pt x="354" y="5"/>
                </a:lnTo>
                <a:lnTo>
                  <a:pt x="334" y="5"/>
                </a:lnTo>
                <a:lnTo>
                  <a:pt x="334" y="0"/>
                </a:lnTo>
                <a:close/>
                <a:moveTo>
                  <a:pt x="368" y="0"/>
                </a:moveTo>
                <a:lnTo>
                  <a:pt x="387" y="0"/>
                </a:lnTo>
                <a:lnTo>
                  <a:pt x="387" y="5"/>
                </a:lnTo>
                <a:lnTo>
                  <a:pt x="368" y="5"/>
                </a:lnTo>
                <a:lnTo>
                  <a:pt x="368" y="0"/>
                </a:lnTo>
                <a:close/>
                <a:moveTo>
                  <a:pt x="402" y="0"/>
                </a:moveTo>
                <a:lnTo>
                  <a:pt x="421" y="0"/>
                </a:lnTo>
                <a:lnTo>
                  <a:pt x="421" y="5"/>
                </a:lnTo>
                <a:lnTo>
                  <a:pt x="402" y="5"/>
                </a:lnTo>
                <a:lnTo>
                  <a:pt x="402" y="0"/>
                </a:lnTo>
                <a:close/>
                <a:moveTo>
                  <a:pt x="435" y="0"/>
                </a:moveTo>
                <a:lnTo>
                  <a:pt x="455" y="0"/>
                </a:lnTo>
                <a:lnTo>
                  <a:pt x="455" y="5"/>
                </a:lnTo>
                <a:lnTo>
                  <a:pt x="435" y="5"/>
                </a:lnTo>
                <a:lnTo>
                  <a:pt x="435" y="0"/>
                </a:lnTo>
                <a:close/>
                <a:moveTo>
                  <a:pt x="469" y="0"/>
                </a:moveTo>
                <a:lnTo>
                  <a:pt x="488" y="0"/>
                </a:lnTo>
                <a:lnTo>
                  <a:pt x="488" y="5"/>
                </a:lnTo>
                <a:lnTo>
                  <a:pt x="469" y="5"/>
                </a:lnTo>
                <a:lnTo>
                  <a:pt x="469" y="0"/>
                </a:lnTo>
                <a:close/>
                <a:moveTo>
                  <a:pt x="503" y="0"/>
                </a:moveTo>
                <a:lnTo>
                  <a:pt x="522" y="0"/>
                </a:lnTo>
                <a:lnTo>
                  <a:pt x="522" y="5"/>
                </a:lnTo>
                <a:lnTo>
                  <a:pt x="503" y="5"/>
                </a:lnTo>
                <a:lnTo>
                  <a:pt x="503" y="0"/>
                </a:lnTo>
                <a:close/>
                <a:moveTo>
                  <a:pt x="536" y="0"/>
                </a:moveTo>
                <a:lnTo>
                  <a:pt x="555" y="0"/>
                </a:lnTo>
                <a:lnTo>
                  <a:pt x="555" y="5"/>
                </a:lnTo>
                <a:lnTo>
                  <a:pt x="536" y="5"/>
                </a:lnTo>
                <a:lnTo>
                  <a:pt x="536" y="0"/>
                </a:lnTo>
                <a:close/>
                <a:moveTo>
                  <a:pt x="570" y="0"/>
                </a:moveTo>
                <a:lnTo>
                  <a:pt x="589" y="0"/>
                </a:lnTo>
                <a:lnTo>
                  <a:pt x="589" y="5"/>
                </a:lnTo>
                <a:lnTo>
                  <a:pt x="570" y="5"/>
                </a:lnTo>
                <a:lnTo>
                  <a:pt x="570" y="0"/>
                </a:lnTo>
                <a:close/>
                <a:moveTo>
                  <a:pt x="603" y="0"/>
                </a:moveTo>
                <a:lnTo>
                  <a:pt x="623" y="0"/>
                </a:lnTo>
                <a:lnTo>
                  <a:pt x="623" y="5"/>
                </a:lnTo>
                <a:lnTo>
                  <a:pt x="603" y="5"/>
                </a:lnTo>
                <a:lnTo>
                  <a:pt x="603" y="0"/>
                </a:lnTo>
                <a:close/>
                <a:moveTo>
                  <a:pt x="637" y="0"/>
                </a:moveTo>
                <a:lnTo>
                  <a:pt x="657" y="0"/>
                </a:lnTo>
                <a:lnTo>
                  <a:pt x="657" y="5"/>
                </a:lnTo>
                <a:lnTo>
                  <a:pt x="637" y="5"/>
                </a:lnTo>
                <a:lnTo>
                  <a:pt x="637" y="0"/>
                </a:lnTo>
                <a:close/>
                <a:moveTo>
                  <a:pt x="671" y="0"/>
                </a:moveTo>
                <a:lnTo>
                  <a:pt x="690" y="0"/>
                </a:lnTo>
                <a:lnTo>
                  <a:pt x="690" y="5"/>
                </a:lnTo>
                <a:lnTo>
                  <a:pt x="671" y="5"/>
                </a:lnTo>
                <a:lnTo>
                  <a:pt x="671" y="0"/>
                </a:lnTo>
                <a:close/>
                <a:moveTo>
                  <a:pt x="705" y="0"/>
                </a:moveTo>
                <a:lnTo>
                  <a:pt x="724" y="0"/>
                </a:lnTo>
                <a:lnTo>
                  <a:pt x="724" y="5"/>
                </a:lnTo>
                <a:lnTo>
                  <a:pt x="705" y="5"/>
                </a:lnTo>
                <a:lnTo>
                  <a:pt x="705" y="0"/>
                </a:lnTo>
                <a:close/>
                <a:moveTo>
                  <a:pt x="738" y="0"/>
                </a:moveTo>
                <a:lnTo>
                  <a:pt x="757" y="0"/>
                </a:lnTo>
                <a:lnTo>
                  <a:pt x="757" y="5"/>
                </a:lnTo>
                <a:lnTo>
                  <a:pt x="738" y="5"/>
                </a:lnTo>
                <a:lnTo>
                  <a:pt x="738" y="0"/>
                </a:lnTo>
                <a:close/>
                <a:moveTo>
                  <a:pt x="772" y="0"/>
                </a:moveTo>
                <a:lnTo>
                  <a:pt x="791" y="0"/>
                </a:lnTo>
                <a:lnTo>
                  <a:pt x="791" y="5"/>
                </a:lnTo>
                <a:lnTo>
                  <a:pt x="772" y="5"/>
                </a:lnTo>
                <a:lnTo>
                  <a:pt x="772" y="0"/>
                </a:lnTo>
                <a:close/>
                <a:moveTo>
                  <a:pt x="805" y="0"/>
                </a:moveTo>
                <a:lnTo>
                  <a:pt x="825" y="0"/>
                </a:lnTo>
                <a:lnTo>
                  <a:pt x="825" y="5"/>
                </a:lnTo>
                <a:lnTo>
                  <a:pt x="805" y="5"/>
                </a:lnTo>
                <a:lnTo>
                  <a:pt x="805" y="0"/>
                </a:lnTo>
                <a:close/>
                <a:moveTo>
                  <a:pt x="839" y="0"/>
                </a:moveTo>
                <a:lnTo>
                  <a:pt x="858" y="0"/>
                </a:lnTo>
                <a:lnTo>
                  <a:pt x="858" y="5"/>
                </a:lnTo>
                <a:lnTo>
                  <a:pt x="839" y="5"/>
                </a:lnTo>
                <a:lnTo>
                  <a:pt x="839" y="0"/>
                </a:lnTo>
                <a:close/>
                <a:moveTo>
                  <a:pt x="873" y="0"/>
                </a:moveTo>
                <a:lnTo>
                  <a:pt x="892" y="0"/>
                </a:lnTo>
                <a:lnTo>
                  <a:pt x="892" y="5"/>
                </a:lnTo>
                <a:lnTo>
                  <a:pt x="873" y="5"/>
                </a:lnTo>
                <a:lnTo>
                  <a:pt x="873" y="0"/>
                </a:lnTo>
                <a:close/>
                <a:moveTo>
                  <a:pt x="906" y="0"/>
                </a:moveTo>
                <a:lnTo>
                  <a:pt x="925" y="0"/>
                </a:lnTo>
                <a:lnTo>
                  <a:pt x="925" y="5"/>
                </a:lnTo>
                <a:lnTo>
                  <a:pt x="906" y="5"/>
                </a:lnTo>
                <a:lnTo>
                  <a:pt x="906" y="0"/>
                </a:lnTo>
                <a:close/>
                <a:moveTo>
                  <a:pt x="940" y="0"/>
                </a:moveTo>
                <a:lnTo>
                  <a:pt x="959" y="0"/>
                </a:lnTo>
                <a:lnTo>
                  <a:pt x="959" y="5"/>
                </a:lnTo>
                <a:lnTo>
                  <a:pt x="940" y="5"/>
                </a:lnTo>
                <a:lnTo>
                  <a:pt x="940" y="0"/>
                </a:lnTo>
                <a:close/>
                <a:moveTo>
                  <a:pt x="974" y="0"/>
                </a:moveTo>
                <a:lnTo>
                  <a:pt x="993" y="0"/>
                </a:lnTo>
                <a:lnTo>
                  <a:pt x="993" y="5"/>
                </a:lnTo>
                <a:lnTo>
                  <a:pt x="974" y="5"/>
                </a:lnTo>
                <a:lnTo>
                  <a:pt x="974" y="0"/>
                </a:lnTo>
                <a:close/>
                <a:moveTo>
                  <a:pt x="1007" y="0"/>
                </a:moveTo>
                <a:lnTo>
                  <a:pt x="1026" y="0"/>
                </a:lnTo>
                <a:lnTo>
                  <a:pt x="1026" y="5"/>
                </a:lnTo>
                <a:lnTo>
                  <a:pt x="1007" y="5"/>
                </a:lnTo>
                <a:lnTo>
                  <a:pt x="1007" y="0"/>
                </a:lnTo>
                <a:close/>
                <a:moveTo>
                  <a:pt x="1041" y="0"/>
                </a:moveTo>
                <a:lnTo>
                  <a:pt x="1060" y="0"/>
                </a:lnTo>
                <a:lnTo>
                  <a:pt x="1060" y="5"/>
                </a:lnTo>
                <a:lnTo>
                  <a:pt x="1041" y="5"/>
                </a:lnTo>
                <a:lnTo>
                  <a:pt x="1041" y="0"/>
                </a:lnTo>
                <a:close/>
                <a:moveTo>
                  <a:pt x="1074" y="0"/>
                </a:moveTo>
                <a:lnTo>
                  <a:pt x="1080" y="0"/>
                </a:lnTo>
                <a:lnTo>
                  <a:pt x="1080" y="19"/>
                </a:lnTo>
                <a:lnTo>
                  <a:pt x="1075" y="19"/>
                </a:lnTo>
                <a:lnTo>
                  <a:pt x="1075" y="2"/>
                </a:lnTo>
                <a:lnTo>
                  <a:pt x="1077" y="5"/>
                </a:lnTo>
                <a:lnTo>
                  <a:pt x="1074" y="5"/>
                </a:lnTo>
                <a:lnTo>
                  <a:pt x="1074" y="0"/>
                </a:lnTo>
                <a:close/>
                <a:moveTo>
                  <a:pt x="1080" y="33"/>
                </a:moveTo>
                <a:lnTo>
                  <a:pt x="1080" y="52"/>
                </a:lnTo>
                <a:lnTo>
                  <a:pt x="1075" y="52"/>
                </a:lnTo>
                <a:lnTo>
                  <a:pt x="1075" y="33"/>
                </a:lnTo>
                <a:lnTo>
                  <a:pt x="1080" y="33"/>
                </a:lnTo>
                <a:close/>
                <a:moveTo>
                  <a:pt x="1080" y="67"/>
                </a:moveTo>
                <a:lnTo>
                  <a:pt x="1080" y="86"/>
                </a:lnTo>
                <a:lnTo>
                  <a:pt x="1075" y="86"/>
                </a:lnTo>
                <a:lnTo>
                  <a:pt x="1075" y="67"/>
                </a:lnTo>
                <a:lnTo>
                  <a:pt x="1080" y="67"/>
                </a:lnTo>
                <a:close/>
                <a:moveTo>
                  <a:pt x="1080" y="100"/>
                </a:moveTo>
                <a:lnTo>
                  <a:pt x="1080" y="120"/>
                </a:lnTo>
                <a:lnTo>
                  <a:pt x="1075" y="120"/>
                </a:lnTo>
                <a:lnTo>
                  <a:pt x="1075" y="100"/>
                </a:lnTo>
                <a:lnTo>
                  <a:pt x="1080" y="100"/>
                </a:lnTo>
                <a:close/>
                <a:moveTo>
                  <a:pt x="1080" y="134"/>
                </a:moveTo>
                <a:lnTo>
                  <a:pt x="1080" y="153"/>
                </a:lnTo>
                <a:lnTo>
                  <a:pt x="1075" y="153"/>
                </a:lnTo>
                <a:lnTo>
                  <a:pt x="1075" y="134"/>
                </a:lnTo>
                <a:lnTo>
                  <a:pt x="1080" y="134"/>
                </a:lnTo>
                <a:close/>
                <a:moveTo>
                  <a:pt x="1080" y="168"/>
                </a:moveTo>
                <a:lnTo>
                  <a:pt x="1080" y="187"/>
                </a:lnTo>
                <a:lnTo>
                  <a:pt x="1075" y="187"/>
                </a:lnTo>
                <a:lnTo>
                  <a:pt x="1075" y="168"/>
                </a:lnTo>
                <a:lnTo>
                  <a:pt x="1080" y="168"/>
                </a:lnTo>
                <a:close/>
                <a:moveTo>
                  <a:pt x="1080" y="202"/>
                </a:moveTo>
                <a:lnTo>
                  <a:pt x="1080" y="221"/>
                </a:lnTo>
                <a:lnTo>
                  <a:pt x="1075" y="221"/>
                </a:lnTo>
                <a:lnTo>
                  <a:pt x="1075" y="202"/>
                </a:lnTo>
                <a:lnTo>
                  <a:pt x="1080" y="202"/>
                </a:lnTo>
                <a:close/>
                <a:moveTo>
                  <a:pt x="1080" y="235"/>
                </a:moveTo>
                <a:lnTo>
                  <a:pt x="1080" y="254"/>
                </a:lnTo>
                <a:lnTo>
                  <a:pt x="1075" y="254"/>
                </a:lnTo>
                <a:lnTo>
                  <a:pt x="1075" y="235"/>
                </a:lnTo>
                <a:lnTo>
                  <a:pt x="1080" y="235"/>
                </a:lnTo>
                <a:close/>
                <a:moveTo>
                  <a:pt x="1080" y="269"/>
                </a:moveTo>
                <a:lnTo>
                  <a:pt x="1080" y="288"/>
                </a:lnTo>
                <a:lnTo>
                  <a:pt x="1075" y="288"/>
                </a:lnTo>
                <a:lnTo>
                  <a:pt x="1075" y="269"/>
                </a:lnTo>
                <a:lnTo>
                  <a:pt x="1080" y="269"/>
                </a:lnTo>
                <a:close/>
                <a:moveTo>
                  <a:pt x="1080" y="302"/>
                </a:moveTo>
                <a:lnTo>
                  <a:pt x="1080" y="322"/>
                </a:lnTo>
                <a:lnTo>
                  <a:pt x="1075" y="322"/>
                </a:lnTo>
                <a:lnTo>
                  <a:pt x="1075" y="302"/>
                </a:lnTo>
                <a:lnTo>
                  <a:pt x="1080" y="302"/>
                </a:lnTo>
                <a:close/>
                <a:moveTo>
                  <a:pt x="1080" y="336"/>
                </a:moveTo>
                <a:lnTo>
                  <a:pt x="1080" y="355"/>
                </a:lnTo>
                <a:lnTo>
                  <a:pt x="1075" y="355"/>
                </a:lnTo>
                <a:lnTo>
                  <a:pt x="1075" y="336"/>
                </a:lnTo>
                <a:lnTo>
                  <a:pt x="1080" y="336"/>
                </a:lnTo>
                <a:close/>
                <a:moveTo>
                  <a:pt x="1080" y="370"/>
                </a:moveTo>
                <a:lnTo>
                  <a:pt x="1080" y="389"/>
                </a:lnTo>
                <a:lnTo>
                  <a:pt x="1075" y="389"/>
                </a:lnTo>
                <a:lnTo>
                  <a:pt x="1075" y="370"/>
                </a:lnTo>
                <a:lnTo>
                  <a:pt x="1080" y="370"/>
                </a:lnTo>
                <a:close/>
                <a:moveTo>
                  <a:pt x="1080" y="403"/>
                </a:moveTo>
                <a:lnTo>
                  <a:pt x="1080" y="422"/>
                </a:lnTo>
                <a:lnTo>
                  <a:pt x="1075" y="422"/>
                </a:lnTo>
                <a:lnTo>
                  <a:pt x="1075" y="403"/>
                </a:lnTo>
                <a:lnTo>
                  <a:pt x="1080" y="403"/>
                </a:lnTo>
                <a:close/>
                <a:moveTo>
                  <a:pt x="1080" y="437"/>
                </a:moveTo>
                <a:lnTo>
                  <a:pt x="1080" y="456"/>
                </a:lnTo>
                <a:lnTo>
                  <a:pt x="1075" y="456"/>
                </a:lnTo>
                <a:lnTo>
                  <a:pt x="1075" y="437"/>
                </a:lnTo>
                <a:lnTo>
                  <a:pt x="1080" y="437"/>
                </a:lnTo>
                <a:close/>
                <a:moveTo>
                  <a:pt x="1080" y="471"/>
                </a:moveTo>
                <a:lnTo>
                  <a:pt x="1080" y="490"/>
                </a:lnTo>
                <a:lnTo>
                  <a:pt x="1075" y="490"/>
                </a:lnTo>
                <a:lnTo>
                  <a:pt x="1075" y="471"/>
                </a:lnTo>
                <a:lnTo>
                  <a:pt x="1080" y="471"/>
                </a:lnTo>
                <a:close/>
                <a:moveTo>
                  <a:pt x="1080" y="504"/>
                </a:moveTo>
                <a:lnTo>
                  <a:pt x="1080" y="523"/>
                </a:lnTo>
                <a:lnTo>
                  <a:pt x="1075" y="523"/>
                </a:lnTo>
                <a:lnTo>
                  <a:pt x="1075" y="504"/>
                </a:lnTo>
                <a:lnTo>
                  <a:pt x="1080" y="504"/>
                </a:lnTo>
                <a:close/>
                <a:moveTo>
                  <a:pt x="1080" y="538"/>
                </a:moveTo>
                <a:lnTo>
                  <a:pt x="1080" y="557"/>
                </a:lnTo>
                <a:lnTo>
                  <a:pt x="1075" y="557"/>
                </a:lnTo>
                <a:lnTo>
                  <a:pt x="1075" y="538"/>
                </a:lnTo>
                <a:lnTo>
                  <a:pt x="1080" y="538"/>
                </a:lnTo>
                <a:close/>
                <a:moveTo>
                  <a:pt x="1080" y="571"/>
                </a:moveTo>
                <a:lnTo>
                  <a:pt x="1080" y="591"/>
                </a:lnTo>
                <a:lnTo>
                  <a:pt x="1075" y="591"/>
                </a:lnTo>
                <a:lnTo>
                  <a:pt x="1075" y="571"/>
                </a:lnTo>
                <a:lnTo>
                  <a:pt x="1080" y="571"/>
                </a:lnTo>
                <a:close/>
                <a:moveTo>
                  <a:pt x="1080" y="605"/>
                </a:moveTo>
                <a:lnTo>
                  <a:pt x="1080" y="624"/>
                </a:lnTo>
                <a:lnTo>
                  <a:pt x="1075" y="624"/>
                </a:lnTo>
                <a:lnTo>
                  <a:pt x="1075" y="605"/>
                </a:lnTo>
                <a:lnTo>
                  <a:pt x="1080" y="605"/>
                </a:lnTo>
                <a:close/>
                <a:moveTo>
                  <a:pt x="1080" y="639"/>
                </a:moveTo>
                <a:lnTo>
                  <a:pt x="1080" y="658"/>
                </a:lnTo>
                <a:lnTo>
                  <a:pt x="1075" y="658"/>
                </a:lnTo>
                <a:lnTo>
                  <a:pt x="1075" y="639"/>
                </a:lnTo>
                <a:lnTo>
                  <a:pt x="1080" y="639"/>
                </a:lnTo>
                <a:close/>
                <a:moveTo>
                  <a:pt x="1080" y="672"/>
                </a:moveTo>
                <a:lnTo>
                  <a:pt x="1080" y="691"/>
                </a:lnTo>
                <a:lnTo>
                  <a:pt x="1075" y="691"/>
                </a:lnTo>
                <a:lnTo>
                  <a:pt x="1075" y="672"/>
                </a:lnTo>
                <a:lnTo>
                  <a:pt x="1080" y="672"/>
                </a:lnTo>
                <a:close/>
                <a:moveTo>
                  <a:pt x="1080" y="706"/>
                </a:moveTo>
                <a:lnTo>
                  <a:pt x="1080" y="725"/>
                </a:lnTo>
                <a:lnTo>
                  <a:pt x="1075" y="725"/>
                </a:lnTo>
                <a:lnTo>
                  <a:pt x="1075" y="706"/>
                </a:lnTo>
                <a:lnTo>
                  <a:pt x="1080" y="706"/>
                </a:lnTo>
                <a:close/>
                <a:moveTo>
                  <a:pt x="1080" y="739"/>
                </a:moveTo>
                <a:lnTo>
                  <a:pt x="1080" y="759"/>
                </a:lnTo>
                <a:lnTo>
                  <a:pt x="1075" y="759"/>
                </a:lnTo>
                <a:lnTo>
                  <a:pt x="1075" y="739"/>
                </a:lnTo>
                <a:lnTo>
                  <a:pt x="1080" y="739"/>
                </a:lnTo>
                <a:close/>
                <a:moveTo>
                  <a:pt x="1080" y="773"/>
                </a:moveTo>
                <a:lnTo>
                  <a:pt x="1080" y="793"/>
                </a:lnTo>
                <a:lnTo>
                  <a:pt x="1075" y="793"/>
                </a:lnTo>
                <a:lnTo>
                  <a:pt x="1075" y="773"/>
                </a:lnTo>
                <a:lnTo>
                  <a:pt x="1080" y="773"/>
                </a:lnTo>
                <a:close/>
                <a:moveTo>
                  <a:pt x="1080" y="807"/>
                </a:moveTo>
                <a:lnTo>
                  <a:pt x="1080" y="826"/>
                </a:lnTo>
                <a:lnTo>
                  <a:pt x="1075" y="826"/>
                </a:lnTo>
                <a:lnTo>
                  <a:pt x="1075" y="807"/>
                </a:lnTo>
                <a:lnTo>
                  <a:pt x="1080" y="807"/>
                </a:lnTo>
                <a:close/>
                <a:moveTo>
                  <a:pt x="1080" y="841"/>
                </a:moveTo>
                <a:lnTo>
                  <a:pt x="1080" y="860"/>
                </a:lnTo>
                <a:lnTo>
                  <a:pt x="1075" y="860"/>
                </a:lnTo>
                <a:lnTo>
                  <a:pt x="1075" y="841"/>
                </a:lnTo>
                <a:lnTo>
                  <a:pt x="1080" y="841"/>
                </a:lnTo>
                <a:close/>
                <a:moveTo>
                  <a:pt x="1080" y="874"/>
                </a:moveTo>
                <a:lnTo>
                  <a:pt x="1080" y="883"/>
                </a:lnTo>
                <a:lnTo>
                  <a:pt x="1065" y="883"/>
                </a:lnTo>
                <a:lnTo>
                  <a:pt x="1065" y="878"/>
                </a:lnTo>
                <a:lnTo>
                  <a:pt x="1077" y="878"/>
                </a:lnTo>
                <a:lnTo>
                  <a:pt x="1075" y="881"/>
                </a:lnTo>
                <a:lnTo>
                  <a:pt x="1075" y="874"/>
                </a:lnTo>
                <a:lnTo>
                  <a:pt x="1080" y="874"/>
                </a:lnTo>
                <a:close/>
                <a:moveTo>
                  <a:pt x="1050" y="883"/>
                </a:moveTo>
                <a:lnTo>
                  <a:pt x="1031" y="883"/>
                </a:lnTo>
                <a:lnTo>
                  <a:pt x="1031" y="878"/>
                </a:lnTo>
                <a:lnTo>
                  <a:pt x="1050" y="878"/>
                </a:lnTo>
                <a:lnTo>
                  <a:pt x="1050" y="883"/>
                </a:lnTo>
                <a:close/>
                <a:moveTo>
                  <a:pt x="1017" y="883"/>
                </a:moveTo>
                <a:lnTo>
                  <a:pt x="998" y="883"/>
                </a:lnTo>
                <a:lnTo>
                  <a:pt x="998" y="878"/>
                </a:lnTo>
                <a:lnTo>
                  <a:pt x="1017" y="878"/>
                </a:lnTo>
                <a:lnTo>
                  <a:pt x="1017" y="883"/>
                </a:lnTo>
                <a:close/>
                <a:moveTo>
                  <a:pt x="983" y="883"/>
                </a:moveTo>
                <a:lnTo>
                  <a:pt x="964" y="883"/>
                </a:lnTo>
                <a:lnTo>
                  <a:pt x="964" y="878"/>
                </a:lnTo>
                <a:lnTo>
                  <a:pt x="983" y="878"/>
                </a:lnTo>
                <a:lnTo>
                  <a:pt x="983" y="883"/>
                </a:lnTo>
                <a:close/>
                <a:moveTo>
                  <a:pt x="950" y="883"/>
                </a:moveTo>
                <a:lnTo>
                  <a:pt x="930" y="883"/>
                </a:lnTo>
                <a:lnTo>
                  <a:pt x="930" y="878"/>
                </a:lnTo>
                <a:lnTo>
                  <a:pt x="950" y="878"/>
                </a:lnTo>
                <a:lnTo>
                  <a:pt x="950" y="883"/>
                </a:lnTo>
                <a:close/>
                <a:moveTo>
                  <a:pt x="916" y="883"/>
                </a:moveTo>
                <a:lnTo>
                  <a:pt x="897" y="883"/>
                </a:lnTo>
                <a:lnTo>
                  <a:pt x="897" y="878"/>
                </a:lnTo>
                <a:lnTo>
                  <a:pt x="916" y="878"/>
                </a:lnTo>
                <a:lnTo>
                  <a:pt x="916" y="883"/>
                </a:lnTo>
                <a:close/>
                <a:moveTo>
                  <a:pt x="882" y="883"/>
                </a:moveTo>
                <a:lnTo>
                  <a:pt x="863" y="883"/>
                </a:lnTo>
                <a:lnTo>
                  <a:pt x="863" y="878"/>
                </a:lnTo>
                <a:lnTo>
                  <a:pt x="882" y="878"/>
                </a:lnTo>
                <a:lnTo>
                  <a:pt x="882" y="883"/>
                </a:lnTo>
                <a:close/>
                <a:moveTo>
                  <a:pt x="849" y="883"/>
                </a:moveTo>
                <a:lnTo>
                  <a:pt x="829" y="883"/>
                </a:lnTo>
                <a:lnTo>
                  <a:pt x="829" y="878"/>
                </a:lnTo>
                <a:lnTo>
                  <a:pt x="849" y="878"/>
                </a:lnTo>
                <a:lnTo>
                  <a:pt x="849" y="883"/>
                </a:lnTo>
                <a:close/>
                <a:moveTo>
                  <a:pt x="815" y="883"/>
                </a:moveTo>
                <a:lnTo>
                  <a:pt x="796" y="883"/>
                </a:lnTo>
                <a:lnTo>
                  <a:pt x="796" y="878"/>
                </a:lnTo>
                <a:lnTo>
                  <a:pt x="815" y="878"/>
                </a:lnTo>
                <a:lnTo>
                  <a:pt x="815" y="883"/>
                </a:lnTo>
                <a:close/>
                <a:moveTo>
                  <a:pt x="781" y="883"/>
                </a:moveTo>
                <a:lnTo>
                  <a:pt x="762" y="883"/>
                </a:lnTo>
                <a:lnTo>
                  <a:pt x="762" y="878"/>
                </a:lnTo>
                <a:lnTo>
                  <a:pt x="781" y="878"/>
                </a:lnTo>
                <a:lnTo>
                  <a:pt x="781" y="883"/>
                </a:lnTo>
                <a:close/>
                <a:moveTo>
                  <a:pt x="748" y="883"/>
                </a:moveTo>
                <a:lnTo>
                  <a:pt x="729" y="883"/>
                </a:lnTo>
                <a:lnTo>
                  <a:pt x="729" y="878"/>
                </a:lnTo>
                <a:lnTo>
                  <a:pt x="748" y="878"/>
                </a:lnTo>
                <a:lnTo>
                  <a:pt x="748" y="883"/>
                </a:lnTo>
                <a:close/>
                <a:moveTo>
                  <a:pt x="714" y="883"/>
                </a:moveTo>
                <a:lnTo>
                  <a:pt x="695" y="883"/>
                </a:lnTo>
                <a:lnTo>
                  <a:pt x="695" y="878"/>
                </a:lnTo>
                <a:lnTo>
                  <a:pt x="714" y="878"/>
                </a:lnTo>
                <a:lnTo>
                  <a:pt x="714" y="883"/>
                </a:lnTo>
                <a:close/>
                <a:moveTo>
                  <a:pt x="681" y="883"/>
                </a:moveTo>
                <a:lnTo>
                  <a:pt x="661" y="883"/>
                </a:lnTo>
                <a:lnTo>
                  <a:pt x="661" y="878"/>
                </a:lnTo>
                <a:lnTo>
                  <a:pt x="681" y="878"/>
                </a:lnTo>
                <a:lnTo>
                  <a:pt x="681" y="883"/>
                </a:lnTo>
                <a:close/>
                <a:moveTo>
                  <a:pt x="647" y="883"/>
                </a:moveTo>
                <a:lnTo>
                  <a:pt x="628" y="883"/>
                </a:lnTo>
                <a:lnTo>
                  <a:pt x="628" y="878"/>
                </a:lnTo>
                <a:lnTo>
                  <a:pt x="647" y="878"/>
                </a:lnTo>
                <a:lnTo>
                  <a:pt x="647" y="883"/>
                </a:lnTo>
                <a:close/>
                <a:moveTo>
                  <a:pt x="613" y="883"/>
                </a:moveTo>
                <a:lnTo>
                  <a:pt x="594" y="883"/>
                </a:lnTo>
                <a:lnTo>
                  <a:pt x="594" y="878"/>
                </a:lnTo>
                <a:lnTo>
                  <a:pt x="613" y="878"/>
                </a:lnTo>
                <a:lnTo>
                  <a:pt x="613" y="883"/>
                </a:lnTo>
                <a:close/>
                <a:moveTo>
                  <a:pt x="579" y="883"/>
                </a:moveTo>
                <a:lnTo>
                  <a:pt x="560" y="883"/>
                </a:lnTo>
                <a:lnTo>
                  <a:pt x="560" y="878"/>
                </a:lnTo>
                <a:lnTo>
                  <a:pt x="579" y="878"/>
                </a:lnTo>
                <a:lnTo>
                  <a:pt x="579" y="883"/>
                </a:lnTo>
                <a:close/>
                <a:moveTo>
                  <a:pt x="546" y="883"/>
                </a:moveTo>
                <a:lnTo>
                  <a:pt x="527" y="883"/>
                </a:lnTo>
                <a:lnTo>
                  <a:pt x="527" y="878"/>
                </a:lnTo>
                <a:lnTo>
                  <a:pt x="546" y="878"/>
                </a:lnTo>
                <a:lnTo>
                  <a:pt x="546" y="883"/>
                </a:lnTo>
                <a:close/>
                <a:moveTo>
                  <a:pt x="512" y="883"/>
                </a:moveTo>
                <a:lnTo>
                  <a:pt x="493" y="883"/>
                </a:lnTo>
                <a:lnTo>
                  <a:pt x="493" y="878"/>
                </a:lnTo>
                <a:lnTo>
                  <a:pt x="512" y="878"/>
                </a:lnTo>
                <a:lnTo>
                  <a:pt x="512" y="883"/>
                </a:lnTo>
                <a:close/>
                <a:moveTo>
                  <a:pt x="479" y="883"/>
                </a:moveTo>
                <a:lnTo>
                  <a:pt x="459" y="883"/>
                </a:lnTo>
                <a:lnTo>
                  <a:pt x="459" y="878"/>
                </a:lnTo>
                <a:lnTo>
                  <a:pt x="479" y="878"/>
                </a:lnTo>
                <a:lnTo>
                  <a:pt x="479" y="883"/>
                </a:lnTo>
                <a:close/>
                <a:moveTo>
                  <a:pt x="445" y="883"/>
                </a:moveTo>
                <a:lnTo>
                  <a:pt x="426" y="883"/>
                </a:lnTo>
                <a:lnTo>
                  <a:pt x="426" y="878"/>
                </a:lnTo>
                <a:lnTo>
                  <a:pt x="445" y="878"/>
                </a:lnTo>
                <a:lnTo>
                  <a:pt x="445" y="883"/>
                </a:lnTo>
                <a:close/>
                <a:moveTo>
                  <a:pt x="411" y="883"/>
                </a:moveTo>
                <a:lnTo>
                  <a:pt x="392" y="883"/>
                </a:lnTo>
                <a:lnTo>
                  <a:pt x="392" y="878"/>
                </a:lnTo>
                <a:lnTo>
                  <a:pt x="411" y="878"/>
                </a:lnTo>
                <a:lnTo>
                  <a:pt x="411" y="883"/>
                </a:lnTo>
                <a:close/>
                <a:moveTo>
                  <a:pt x="378" y="883"/>
                </a:moveTo>
                <a:lnTo>
                  <a:pt x="359" y="883"/>
                </a:lnTo>
                <a:lnTo>
                  <a:pt x="359" y="878"/>
                </a:lnTo>
                <a:lnTo>
                  <a:pt x="378" y="878"/>
                </a:lnTo>
                <a:lnTo>
                  <a:pt x="378" y="883"/>
                </a:lnTo>
                <a:close/>
                <a:moveTo>
                  <a:pt x="344" y="883"/>
                </a:moveTo>
                <a:lnTo>
                  <a:pt x="325" y="883"/>
                </a:lnTo>
                <a:lnTo>
                  <a:pt x="325" y="878"/>
                </a:lnTo>
                <a:lnTo>
                  <a:pt x="344" y="878"/>
                </a:lnTo>
                <a:lnTo>
                  <a:pt x="344" y="883"/>
                </a:lnTo>
                <a:close/>
                <a:moveTo>
                  <a:pt x="310" y="883"/>
                </a:moveTo>
                <a:lnTo>
                  <a:pt x="291" y="883"/>
                </a:lnTo>
                <a:lnTo>
                  <a:pt x="291" y="878"/>
                </a:lnTo>
                <a:lnTo>
                  <a:pt x="310" y="878"/>
                </a:lnTo>
                <a:lnTo>
                  <a:pt x="310" y="883"/>
                </a:lnTo>
                <a:close/>
                <a:moveTo>
                  <a:pt x="277" y="883"/>
                </a:moveTo>
                <a:lnTo>
                  <a:pt x="258" y="883"/>
                </a:lnTo>
                <a:lnTo>
                  <a:pt x="258" y="878"/>
                </a:lnTo>
                <a:lnTo>
                  <a:pt x="277" y="878"/>
                </a:lnTo>
                <a:lnTo>
                  <a:pt x="277" y="883"/>
                </a:lnTo>
                <a:close/>
                <a:moveTo>
                  <a:pt x="243" y="883"/>
                </a:moveTo>
                <a:lnTo>
                  <a:pt x="224" y="883"/>
                </a:lnTo>
                <a:lnTo>
                  <a:pt x="224" y="878"/>
                </a:lnTo>
                <a:lnTo>
                  <a:pt x="243" y="878"/>
                </a:lnTo>
                <a:lnTo>
                  <a:pt x="243" y="883"/>
                </a:lnTo>
                <a:close/>
                <a:moveTo>
                  <a:pt x="210" y="883"/>
                </a:moveTo>
                <a:lnTo>
                  <a:pt x="190" y="883"/>
                </a:lnTo>
                <a:lnTo>
                  <a:pt x="190" y="878"/>
                </a:lnTo>
                <a:lnTo>
                  <a:pt x="210" y="878"/>
                </a:lnTo>
                <a:lnTo>
                  <a:pt x="210" y="883"/>
                </a:lnTo>
                <a:close/>
                <a:moveTo>
                  <a:pt x="176" y="883"/>
                </a:moveTo>
                <a:lnTo>
                  <a:pt x="157" y="883"/>
                </a:lnTo>
                <a:lnTo>
                  <a:pt x="157" y="878"/>
                </a:lnTo>
                <a:lnTo>
                  <a:pt x="176" y="878"/>
                </a:lnTo>
                <a:lnTo>
                  <a:pt x="176" y="883"/>
                </a:lnTo>
                <a:close/>
                <a:moveTo>
                  <a:pt x="142" y="883"/>
                </a:moveTo>
                <a:lnTo>
                  <a:pt x="123" y="883"/>
                </a:lnTo>
                <a:lnTo>
                  <a:pt x="123" y="878"/>
                </a:lnTo>
                <a:lnTo>
                  <a:pt x="142" y="878"/>
                </a:lnTo>
                <a:lnTo>
                  <a:pt x="142" y="883"/>
                </a:lnTo>
                <a:close/>
                <a:moveTo>
                  <a:pt x="109" y="883"/>
                </a:moveTo>
                <a:lnTo>
                  <a:pt x="90" y="883"/>
                </a:lnTo>
                <a:lnTo>
                  <a:pt x="90" y="878"/>
                </a:lnTo>
                <a:lnTo>
                  <a:pt x="109" y="878"/>
                </a:lnTo>
                <a:lnTo>
                  <a:pt x="109" y="883"/>
                </a:lnTo>
                <a:close/>
                <a:moveTo>
                  <a:pt x="75" y="883"/>
                </a:moveTo>
                <a:lnTo>
                  <a:pt x="56" y="883"/>
                </a:lnTo>
                <a:lnTo>
                  <a:pt x="56" y="878"/>
                </a:lnTo>
                <a:lnTo>
                  <a:pt x="75" y="878"/>
                </a:lnTo>
                <a:lnTo>
                  <a:pt x="75" y="883"/>
                </a:lnTo>
                <a:close/>
                <a:moveTo>
                  <a:pt x="42" y="883"/>
                </a:moveTo>
                <a:lnTo>
                  <a:pt x="22" y="883"/>
                </a:lnTo>
                <a:lnTo>
                  <a:pt x="22" y="878"/>
                </a:lnTo>
                <a:lnTo>
                  <a:pt x="42" y="878"/>
                </a:lnTo>
                <a:lnTo>
                  <a:pt x="42" y="883"/>
                </a:lnTo>
                <a:close/>
                <a:moveTo>
                  <a:pt x="8" y="883"/>
                </a:moveTo>
                <a:lnTo>
                  <a:pt x="2" y="883"/>
                </a:lnTo>
                <a:lnTo>
                  <a:pt x="2" y="878"/>
                </a:lnTo>
                <a:lnTo>
                  <a:pt x="8" y="878"/>
                </a:lnTo>
                <a:lnTo>
                  <a:pt x="8" y="883"/>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76" name="图片 181"/>
          <p:cNvPicPr>
            <a:picLocks noChangeAspect="1" noChangeArrowheads="1"/>
          </p:cNvPicPr>
          <p:nvPr/>
        </p:nvPicPr>
        <p:blipFill>
          <a:blip r:embed="rId97">
            <a:extLst>
              <a:ext uri="{28A0092B-C50C-407E-A947-70E740481C1C}">
                <a14:useLocalDpi xmlns:a14="http://schemas.microsoft.com/office/drawing/2010/main" val="0"/>
              </a:ext>
            </a:extLst>
          </a:blip>
          <a:srcRect/>
          <a:stretch>
            <a:fillRect/>
          </a:stretch>
        </p:blipFill>
        <p:spPr bwMode="auto">
          <a:xfrm>
            <a:off x="5273675" y="2879725"/>
            <a:ext cx="1570038" cy="2524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77" name="图片 182"/>
          <p:cNvPicPr>
            <a:picLocks noChangeAspect="1" noChangeArrowheads="1"/>
          </p:cNvPicPr>
          <p:nvPr/>
        </p:nvPicPr>
        <p:blipFill>
          <a:blip r:embed="rId98">
            <a:extLst>
              <a:ext uri="{28A0092B-C50C-407E-A947-70E740481C1C}">
                <a14:useLocalDpi xmlns:a14="http://schemas.microsoft.com/office/drawing/2010/main" val="0"/>
              </a:ext>
            </a:extLst>
          </a:blip>
          <a:srcRect/>
          <a:stretch>
            <a:fillRect/>
          </a:stretch>
        </p:blipFill>
        <p:spPr bwMode="auto">
          <a:xfrm>
            <a:off x="5273675" y="2879725"/>
            <a:ext cx="1570038" cy="25241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78" name="图片 183"/>
          <p:cNvPicPr>
            <a:picLocks noChangeAspect="1" noChangeArrowheads="1"/>
          </p:cNvPicPr>
          <p:nvPr/>
        </p:nvPicPr>
        <p:blipFill>
          <a:blip r:embed="rId99">
            <a:extLst>
              <a:ext uri="{28A0092B-C50C-407E-A947-70E740481C1C}">
                <a14:useLocalDpi xmlns:a14="http://schemas.microsoft.com/office/drawing/2010/main" val="0"/>
              </a:ext>
            </a:extLst>
          </a:blip>
          <a:srcRect/>
          <a:stretch>
            <a:fillRect/>
          </a:stretch>
        </p:blipFill>
        <p:spPr bwMode="auto">
          <a:xfrm>
            <a:off x="5257800" y="2865438"/>
            <a:ext cx="1570038"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79" name="图片 184"/>
          <p:cNvPicPr>
            <a:picLocks noChangeAspect="1" noChangeArrowheads="1"/>
          </p:cNvPicPr>
          <p:nvPr/>
        </p:nvPicPr>
        <p:blipFill>
          <a:blip r:embed="rId100">
            <a:extLst>
              <a:ext uri="{28A0092B-C50C-407E-A947-70E740481C1C}">
                <a14:useLocalDpi xmlns:a14="http://schemas.microsoft.com/office/drawing/2010/main" val="0"/>
              </a:ext>
            </a:extLst>
          </a:blip>
          <a:srcRect/>
          <a:stretch>
            <a:fillRect/>
          </a:stretch>
        </p:blipFill>
        <p:spPr bwMode="auto">
          <a:xfrm>
            <a:off x="5257800" y="2865438"/>
            <a:ext cx="1570038"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80" name="矩形 185"/>
          <p:cNvSpPr>
            <a:spLocks noChangeArrowheads="1"/>
          </p:cNvSpPr>
          <p:nvPr/>
        </p:nvSpPr>
        <p:spPr bwMode="auto">
          <a:xfrm>
            <a:off x="5268913" y="2876550"/>
            <a:ext cx="1555750" cy="236538"/>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1" name="矩形 186"/>
          <p:cNvSpPr>
            <a:spLocks noChangeArrowheads="1"/>
          </p:cNvSpPr>
          <p:nvPr/>
        </p:nvSpPr>
        <p:spPr bwMode="auto">
          <a:xfrm>
            <a:off x="5765800" y="2936875"/>
            <a:ext cx="5715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应付款管理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82" name="图片 187"/>
          <p:cNvPicPr>
            <a:picLocks noChangeAspect="1" noChangeArrowheads="1"/>
          </p:cNvPicPr>
          <p:nvPr/>
        </p:nvPicPr>
        <p:blipFill>
          <a:blip r:embed="rId101">
            <a:extLst>
              <a:ext uri="{28A0092B-C50C-407E-A947-70E740481C1C}">
                <a14:useLocalDpi xmlns:a14="http://schemas.microsoft.com/office/drawing/2010/main" val="0"/>
              </a:ext>
            </a:extLst>
          </a:blip>
          <a:srcRect/>
          <a:stretch>
            <a:fillRect/>
          </a:stretch>
        </p:blipFill>
        <p:spPr bwMode="auto">
          <a:xfrm>
            <a:off x="6088063" y="3170238"/>
            <a:ext cx="747712"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83" name="图片 188"/>
          <p:cNvPicPr>
            <a:picLocks noChangeAspect="1" noChangeArrowheads="1"/>
          </p:cNvPicPr>
          <p:nvPr/>
        </p:nvPicPr>
        <p:blipFill>
          <a:blip r:embed="rId102">
            <a:extLst>
              <a:ext uri="{28A0092B-C50C-407E-A947-70E740481C1C}">
                <a14:useLocalDpi xmlns:a14="http://schemas.microsoft.com/office/drawing/2010/main" val="0"/>
              </a:ext>
            </a:extLst>
          </a:blip>
          <a:srcRect/>
          <a:stretch>
            <a:fillRect/>
          </a:stretch>
        </p:blipFill>
        <p:spPr bwMode="auto">
          <a:xfrm>
            <a:off x="6088063" y="3170238"/>
            <a:ext cx="747712"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84" name="图片 189"/>
          <p:cNvPicPr>
            <a:picLocks noChangeAspect="1" noChangeArrowheads="1"/>
          </p:cNvPicPr>
          <p:nvPr/>
        </p:nvPicPr>
        <p:blipFill>
          <a:blip r:embed="rId103">
            <a:extLst>
              <a:ext uri="{28A0092B-C50C-407E-A947-70E740481C1C}">
                <a14:useLocalDpi xmlns:a14="http://schemas.microsoft.com/office/drawing/2010/main" val="0"/>
              </a:ext>
            </a:extLst>
          </a:blip>
          <a:srcRect/>
          <a:stretch>
            <a:fillRect/>
          </a:stretch>
        </p:blipFill>
        <p:spPr bwMode="auto">
          <a:xfrm>
            <a:off x="6073775" y="31543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85" name="图片 190"/>
          <p:cNvPicPr>
            <a:picLocks noChangeAspect="1" noChangeArrowheads="1"/>
          </p:cNvPicPr>
          <p:nvPr/>
        </p:nvPicPr>
        <p:blipFill>
          <a:blip r:embed="rId104">
            <a:extLst>
              <a:ext uri="{28A0092B-C50C-407E-A947-70E740481C1C}">
                <a14:useLocalDpi xmlns:a14="http://schemas.microsoft.com/office/drawing/2010/main" val="0"/>
              </a:ext>
            </a:extLst>
          </a:blip>
          <a:srcRect/>
          <a:stretch>
            <a:fillRect/>
          </a:stretch>
        </p:blipFill>
        <p:spPr bwMode="auto">
          <a:xfrm>
            <a:off x="6073775" y="31543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86" name="矩形 191"/>
          <p:cNvSpPr>
            <a:spLocks noChangeArrowheads="1"/>
          </p:cNvSpPr>
          <p:nvPr/>
        </p:nvSpPr>
        <p:spPr bwMode="auto">
          <a:xfrm>
            <a:off x="6084888" y="3165475"/>
            <a:ext cx="731837" cy="236538"/>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7" name="矩形 192"/>
          <p:cNvSpPr>
            <a:spLocks noChangeArrowheads="1"/>
          </p:cNvSpPr>
          <p:nvPr/>
        </p:nvSpPr>
        <p:spPr bwMode="auto">
          <a:xfrm>
            <a:off x="6113463" y="322580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结算信息查询</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88" name="图片 193"/>
          <p:cNvPicPr>
            <a:picLocks noChangeAspect="1" noChangeArrowheads="1"/>
          </p:cNvPicPr>
          <p:nvPr/>
        </p:nvPicPr>
        <p:blipFill>
          <a:blip r:embed="rId105">
            <a:extLst>
              <a:ext uri="{28A0092B-C50C-407E-A947-70E740481C1C}">
                <a14:useLocalDpi xmlns:a14="http://schemas.microsoft.com/office/drawing/2010/main" val="0"/>
              </a:ext>
            </a:extLst>
          </a:blip>
          <a:srcRect/>
          <a:stretch>
            <a:fillRect/>
          </a:stretch>
        </p:blipFill>
        <p:spPr bwMode="auto">
          <a:xfrm>
            <a:off x="5273675" y="3170238"/>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89" name="图片 194"/>
          <p:cNvPicPr>
            <a:picLocks noChangeAspect="1" noChangeArrowheads="1"/>
          </p:cNvPicPr>
          <p:nvPr/>
        </p:nvPicPr>
        <p:blipFill>
          <a:blip r:embed="rId106">
            <a:extLst>
              <a:ext uri="{28A0092B-C50C-407E-A947-70E740481C1C}">
                <a14:useLocalDpi xmlns:a14="http://schemas.microsoft.com/office/drawing/2010/main" val="0"/>
              </a:ext>
            </a:extLst>
          </a:blip>
          <a:srcRect/>
          <a:stretch>
            <a:fillRect/>
          </a:stretch>
        </p:blipFill>
        <p:spPr bwMode="auto">
          <a:xfrm>
            <a:off x="5273675" y="3170238"/>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90" name="图片 195"/>
          <p:cNvPicPr>
            <a:picLocks noChangeAspect="1" noChangeArrowheads="1"/>
          </p:cNvPicPr>
          <p:nvPr/>
        </p:nvPicPr>
        <p:blipFill>
          <a:blip r:embed="rId107">
            <a:extLst>
              <a:ext uri="{28A0092B-C50C-407E-A947-70E740481C1C}">
                <a14:useLocalDpi xmlns:a14="http://schemas.microsoft.com/office/drawing/2010/main" val="0"/>
              </a:ext>
            </a:extLst>
          </a:blip>
          <a:srcRect/>
          <a:stretch>
            <a:fillRect/>
          </a:stretch>
        </p:blipFill>
        <p:spPr bwMode="auto">
          <a:xfrm>
            <a:off x="5257800" y="3154363"/>
            <a:ext cx="747713"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91" name="图片 196"/>
          <p:cNvPicPr>
            <a:picLocks noChangeAspect="1" noChangeArrowheads="1"/>
          </p:cNvPicPr>
          <p:nvPr/>
        </p:nvPicPr>
        <p:blipFill>
          <a:blip r:embed="rId108">
            <a:extLst>
              <a:ext uri="{28A0092B-C50C-407E-A947-70E740481C1C}">
                <a14:useLocalDpi xmlns:a14="http://schemas.microsoft.com/office/drawing/2010/main" val="0"/>
              </a:ext>
            </a:extLst>
          </a:blip>
          <a:srcRect/>
          <a:stretch>
            <a:fillRect/>
          </a:stretch>
        </p:blipFill>
        <p:spPr bwMode="auto">
          <a:xfrm>
            <a:off x="5257800" y="3154363"/>
            <a:ext cx="747713"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92" name="矩形 197"/>
          <p:cNvSpPr>
            <a:spLocks noChangeArrowheads="1"/>
          </p:cNvSpPr>
          <p:nvPr/>
        </p:nvSpPr>
        <p:spPr bwMode="auto">
          <a:xfrm>
            <a:off x="5268913" y="3165475"/>
            <a:ext cx="731837" cy="236538"/>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3" name="矩形 198"/>
          <p:cNvSpPr>
            <a:spLocks noChangeArrowheads="1"/>
          </p:cNvSpPr>
          <p:nvPr/>
        </p:nvSpPr>
        <p:spPr bwMode="auto">
          <a:xfrm>
            <a:off x="5408613" y="32258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费用管理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94" name="图片 199"/>
          <p:cNvPicPr>
            <a:picLocks noChangeAspect="1" noChangeArrowheads="1"/>
          </p:cNvPicPr>
          <p:nvPr/>
        </p:nvPicPr>
        <p:blipFill>
          <a:blip r:embed="rId109">
            <a:extLst>
              <a:ext uri="{28A0092B-C50C-407E-A947-70E740481C1C}">
                <a14:useLocalDpi xmlns:a14="http://schemas.microsoft.com/office/drawing/2010/main" val="0"/>
              </a:ext>
            </a:extLst>
          </a:blip>
          <a:srcRect/>
          <a:stretch>
            <a:fillRect/>
          </a:stretch>
        </p:blipFill>
        <p:spPr bwMode="auto">
          <a:xfrm>
            <a:off x="3048000" y="4389438"/>
            <a:ext cx="2620963" cy="20716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95" name="任意多边形 200"/>
          <p:cNvSpPr>
            <a:spLocks noEditPoints="1"/>
          </p:cNvSpPr>
          <p:nvPr/>
        </p:nvSpPr>
        <p:spPr bwMode="auto">
          <a:xfrm>
            <a:off x="3036888" y="4378325"/>
            <a:ext cx="2644775" cy="2095500"/>
          </a:xfrm>
          <a:custGeom>
            <a:avLst/>
            <a:gdLst>
              <a:gd name="T0" fmla="*/ 0 w 1666"/>
              <a:gd name="T1" fmla="*/ 0 h 1320"/>
              <a:gd name="T2" fmla="*/ 1666 w 1666"/>
              <a:gd name="T3" fmla="*/ 0 h 1320"/>
              <a:gd name="T4" fmla="*/ 1666 w 1666"/>
              <a:gd name="T5" fmla="*/ 1320 h 1320"/>
              <a:gd name="T6" fmla="*/ 0 w 1666"/>
              <a:gd name="T7" fmla="*/ 1320 h 1320"/>
              <a:gd name="T8" fmla="*/ 0 w 1666"/>
              <a:gd name="T9" fmla="*/ 0 h 1320"/>
              <a:gd name="T10" fmla="*/ 14 w 1666"/>
              <a:gd name="T11" fmla="*/ 1312 h 1320"/>
              <a:gd name="T12" fmla="*/ 7 w 1666"/>
              <a:gd name="T13" fmla="*/ 1305 h 1320"/>
              <a:gd name="T14" fmla="*/ 1658 w 1666"/>
              <a:gd name="T15" fmla="*/ 1305 h 1320"/>
              <a:gd name="T16" fmla="*/ 1651 w 1666"/>
              <a:gd name="T17" fmla="*/ 1312 h 1320"/>
              <a:gd name="T18" fmla="*/ 1651 w 1666"/>
              <a:gd name="T19" fmla="*/ 7 h 1320"/>
              <a:gd name="T20" fmla="*/ 1658 w 1666"/>
              <a:gd name="T21" fmla="*/ 14 h 1320"/>
              <a:gd name="T22" fmla="*/ 7 w 1666"/>
              <a:gd name="T23" fmla="*/ 14 h 1320"/>
              <a:gd name="T24" fmla="*/ 14 w 1666"/>
              <a:gd name="T25" fmla="*/ 7 h 1320"/>
              <a:gd name="T26" fmla="*/ 14 w 1666"/>
              <a:gd name="T27" fmla="*/ 1312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6" h="1320">
                <a:moveTo>
                  <a:pt x="0" y="0"/>
                </a:moveTo>
                <a:lnTo>
                  <a:pt x="1666" y="0"/>
                </a:lnTo>
                <a:lnTo>
                  <a:pt x="1666" y="1320"/>
                </a:lnTo>
                <a:lnTo>
                  <a:pt x="0" y="1320"/>
                </a:lnTo>
                <a:lnTo>
                  <a:pt x="0" y="0"/>
                </a:lnTo>
                <a:close/>
                <a:moveTo>
                  <a:pt x="14" y="1312"/>
                </a:moveTo>
                <a:lnTo>
                  <a:pt x="7" y="1305"/>
                </a:lnTo>
                <a:lnTo>
                  <a:pt x="1658" y="1305"/>
                </a:lnTo>
                <a:lnTo>
                  <a:pt x="1651" y="1312"/>
                </a:lnTo>
                <a:lnTo>
                  <a:pt x="1651" y="7"/>
                </a:lnTo>
                <a:lnTo>
                  <a:pt x="1658" y="14"/>
                </a:lnTo>
                <a:lnTo>
                  <a:pt x="7" y="14"/>
                </a:lnTo>
                <a:lnTo>
                  <a:pt x="14" y="7"/>
                </a:lnTo>
                <a:lnTo>
                  <a:pt x="14" y="1312"/>
                </a:lnTo>
                <a:close/>
              </a:path>
            </a:pathLst>
          </a:custGeom>
          <a:solidFill>
            <a:srgbClr xmlns:mc="http://schemas.openxmlformats.org/markup-compatibility/2006" xmlns:a14="http://schemas.microsoft.com/office/drawing/2010/main" val="808080" mc:Ignorable=""/>
          </a:solidFill>
          <a:ln w="0" cap="flat">
            <a:solidFill>
              <a:srgbClr xmlns:mc="http://schemas.openxmlformats.org/markup-compatibility/2006" xmlns:a14="http://schemas.microsoft.com/office/drawing/2010/main" val="80808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96" name="图片 201"/>
          <p:cNvPicPr>
            <a:picLocks noChangeAspect="1" noChangeArrowheads="1"/>
          </p:cNvPicPr>
          <p:nvPr/>
        </p:nvPicPr>
        <p:blipFill>
          <a:blip r:embed="rId110">
            <a:extLst>
              <a:ext uri="{28A0092B-C50C-407E-A947-70E740481C1C}">
                <a14:useLocalDpi xmlns:a14="http://schemas.microsoft.com/office/drawing/2010/main" val="0"/>
              </a:ext>
            </a:extLst>
          </a:blip>
          <a:srcRect/>
          <a:stretch>
            <a:fillRect/>
          </a:stretch>
        </p:blipFill>
        <p:spPr bwMode="auto">
          <a:xfrm>
            <a:off x="3467100" y="4632325"/>
            <a:ext cx="1722438" cy="19843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97" name="图片 202"/>
          <p:cNvPicPr>
            <a:picLocks noChangeAspect="1" noChangeArrowheads="1"/>
          </p:cNvPicPr>
          <p:nvPr/>
        </p:nvPicPr>
        <p:blipFill>
          <a:blip r:embed="rId111">
            <a:extLst>
              <a:ext uri="{28A0092B-C50C-407E-A947-70E740481C1C}">
                <a14:useLocalDpi xmlns:a14="http://schemas.microsoft.com/office/drawing/2010/main" val="0"/>
              </a:ext>
            </a:extLst>
          </a:blip>
          <a:srcRect/>
          <a:stretch>
            <a:fillRect/>
          </a:stretch>
        </p:blipFill>
        <p:spPr bwMode="auto">
          <a:xfrm>
            <a:off x="3467100" y="4632325"/>
            <a:ext cx="1722438" cy="19843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98" name="图片 203"/>
          <p:cNvPicPr>
            <a:picLocks noChangeAspect="1" noChangeArrowheads="1"/>
          </p:cNvPicPr>
          <p:nvPr/>
        </p:nvPicPr>
        <p:blipFill>
          <a:blip r:embed="rId112">
            <a:extLst>
              <a:ext uri="{28A0092B-C50C-407E-A947-70E740481C1C}">
                <a14:useLocalDpi xmlns:a14="http://schemas.microsoft.com/office/drawing/2010/main" val="0"/>
              </a:ext>
            </a:extLst>
          </a:blip>
          <a:srcRect/>
          <a:stretch>
            <a:fillRect/>
          </a:stretch>
        </p:blipFill>
        <p:spPr bwMode="auto">
          <a:xfrm>
            <a:off x="3452813" y="4618038"/>
            <a:ext cx="1720850" cy="19843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199" name="图片 204"/>
          <p:cNvPicPr>
            <a:picLocks noChangeAspect="1" noChangeArrowheads="1"/>
          </p:cNvPicPr>
          <p:nvPr/>
        </p:nvPicPr>
        <p:blipFill>
          <a:blip r:embed="rId113">
            <a:extLst>
              <a:ext uri="{28A0092B-C50C-407E-A947-70E740481C1C}">
                <a14:useLocalDpi xmlns:a14="http://schemas.microsoft.com/office/drawing/2010/main" val="0"/>
              </a:ext>
            </a:extLst>
          </a:blip>
          <a:srcRect/>
          <a:stretch>
            <a:fillRect/>
          </a:stretch>
        </p:blipFill>
        <p:spPr bwMode="auto">
          <a:xfrm>
            <a:off x="3452813" y="4618038"/>
            <a:ext cx="1720850" cy="19843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00" name="矩形 205"/>
          <p:cNvSpPr>
            <a:spLocks noChangeArrowheads="1"/>
          </p:cNvSpPr>
          <p:nvPr/>
        </p:nvSpPr>
        <p:spPr bwMode="auto">
          <a:xfrm>
            <a:off x="3463925" y="4629150"/>
            <a:ext cx="1706563" cy="182563"/>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1" name="矩形 206"/>
          <p:cNvSpPr>
            <a:spLocks noChangeArrowheads="1"/>
          </p:cNvSpPr>
          <p:nvPr/>
        </p:nvSpPr>
        <p:spPr bwMode="auto">
          <a:xfrm>
            <a:off x="3971925" y="4665663"/>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合同模板定义</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02" name="图片 207"/>
          <p:cNvPicPr>
            <a:picLocks noChangeAspect="1" noChangeArrowheads="1"/>
          </p:cNvPicPr>
          <p:nvPr/>
        </p:nvPicPr>
        <p:blipFill>
          <a:blip r:embed="rId114">
            <a:extLst>
              <a:ext uri="{28A0092B-C50C-407E-A947-70E740481C1C}">
                <a14:useLocalDpi xmlns:a14="http://schemas.microsoft.com/office/drawing/2010/main" val="0"/>
              </a:ext>
            </a:extLst>
          </a:blip>
          <a:srcRect/>
          <a:stretch>
            <a:fillRect/>
          </a:stretch>
        </p:blipFill>
        <p:spPr bwMode="auto">
          <a:xfrm>
            <a:off x="3467100" y="5151438"/>
            <a:ext cx="862013"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03" name="图片 208"/>
          <p:cNvPicPr>
            <a:picLocks noChangeAspect="1" noChangeArrowheads="1"/>
          </p:cNvPicPr>
          <p:nvPr/>
        </p:nvPicPr>
        <p:blipFill>
          <a:blip r:embed="rId115">
            <a:extLst>
              <a:ext uri="{28A0092B-C50C-407E-A947-70E740481C1C}">
                <a14:useLocalDpi xmlns:a14="http://schemas.microsoft.com/office/drawing/2010/main" val="0"/>
              </a:ext>
            </a:extLst>
          </a:blip>
          <a:srcRect/>
          <a:stretch>
            <a:fillRect/>
          </a:stretch>
        </p:blipFill>
        <p:spPr bwMode="auto">
          <a:xfrm>
            <a:off x="3467100" y="5151438"/>
            <a:ext cx="862013"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04" name="图片 209"/>
          <p:cNvPicPr>
            <a:picLocks noChangeAspect="1" noChangeArrowheads="1"/>
          </p:cNvPicPr>
          <p:nvPr/>
        </p:nvPicPr>
        <p:blipFill>
          <a:blip r:embed="rId116">
            <a:extLst>
              <a:ext uri="{28A0092B-C50C-407E-A947-70E740481C1C}">
                <a14:useLocalDpi xmlns:a14="http://schemas.microsoft.com/office/drawing/2010/main" val="0"/>
              </a:ext>
            </a:extLst>
          </a:blip>
          <a:srcRect/>
          <a:stretch>
            <a:fillRect/>
          </a:stretch>
        </p:blipFill>
        <p:spPr bwMode="auto">
          <a:xfrm>
            <a:off x="3452813" y="51355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05" name="图片 210"/>
          <p:cNvPicPr>
            <a:picLocks noChangeAspect="1" noChangeArrowheads="1"/>
          </p:cNvPicPr>
          <p:nvPr/>
        </p:nvPicPr>
        <p:blipFill>
          <a:blip r:embed="rId117">
            <a:extLst>
              <a:ext uri="{28A0092B-C50C-407E-A947-70E740481C1C}">
                <a14:useLocalDpi xmlns:a14="http://schemas.microsoft.com/office/drawing/2010/main" val="0"/>
              </a:ext>
            </a:extLst>
          </a:blip>
          <a:srcRect/>
          <a:stretch>
            <a:fillRect/>
          </a:stretch>
        </p:blipFill>
        <p:spPr bwMode="auto">
          <a:xfrm>
            <a:off x="3452813" y="51355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06" name="矩形 211"/>
          <p:cNvSpPr>
            <a:spLocks noChangeArrowheads="1"/>
          </p:cNvSpPr>
          <p:nvPr/>
        </p:nvSpPr>
        <p:spPr bwMode="auto">
          <a:xfrm>
            <a:off x="3463925" y="5146675"/>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7" name="矩形 212"/>
          <p:cNvSpPr>
            <a:spLocks noChangeArrowheads="1"/>
          </p:cNvSpPr>
          <p:nvPr/>
        </p:nvSpPr>
        <p:spPr bwMode="auto">
          <a:xfrm>
            <a:off x="3659188" y="518795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合同签署</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08" name="图片 213"/>
          <p:cNvPicPr>
            <a:picLocks noChangeAspect="1" noChangeArrowheads="1"/>
          </p:cNvPicPr>
          <p:nvPr/>
        </p:nvPicPr>
        <p:blipFill>
          <a:blip r:embed="rId118">
            <a:extLst>
              <a:ext uri="{28A0092B-C50C-407E-A947-70E740481C1C}">
                <a14:useLocalDpi xmlns:a14="http://schemas.microsoft.com/office/drawing/2010/main" val="0"/>
              </a:ext>
            </a:extLst>
          </a:blip>
          <a:srcRect/>
          <a:stretch>
            <a:fillRect/>
          </a:stretch>
        </p:blipFill>
        <p:spPr bwMode="auto">
          <a:xfrm>
            <a:off x="4329113" y="5151438"/>
            <a:ext cx="860425"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09" name="图片 214"/>
          <p:cNvPicPr>
            <a:picLocks noChangeAspect="1" noChangeArrowheads="1"/>
          </p:cNvPicPr>
          <p:nvPr/>
        </p:nvPicPr>
        <p:blipFill>
          <a:blip r:embed="rId119">
            <a:extLst>
              <a:ext uri="{28A0092B-C50C-407E-A947-70E740481C1C}">
                <a14:useLocalDpi xmlns:a14="http://schemas.microsoft.com/office/drawing/2010/main" val="0"/>
              </a:ext>
            </a:extLst>
          </a:blip>
          <a:srcRect/>
          <a:stretch>
            <a:fillRect/>
          </a:stretch>
        </p:blipFill>
        <p:spPr bwMode="auto">
          <a:xfrm>
            <a:off x="4329113" y="5151438"/>
            <a:ext cx="860425"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10" name="图片 215"/>
          <p:cNvPicPr>
            <a:picLocks noChangeAspect="1" noChangeArrowheads="1"/>
          </p:cNvPicPr>
          <p:nvPr/>
        </p:nvPicPr>
        <p:blipFill>
          <a:blip r:embed="rId120">
            <a:extLst>
              <a:ext uri="{28A0092B-C50C-407E-A947-70E740481C1C}">
                <a14:useLocalDpi xmlns:a14="http://schemas.microsoft.com/office/drawing/2010/main" val="0"/>
              </a:ext>
            </a:extLst>
          </a:blip>
          <a:srcRect/>
          <a:stretch>
            <a:fillRect/>
          </a:stretch>
        </p:blipFill>
        <p:spPr bwMode="auto">
          <a:xfrm>
            <a:off x="4313238" y="51355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11" name="图片 216"/>
          <p:cNvPicPr>
            <a:picLocks noChangeAspect="1" noChangeArrowheads="1"/>
          </p:cNvPicPr>
          <p:nvPr/>
        </p:nvPicPr>
        <p:blipFill>
          <a:blip r:embed="rId121">
            <a:extLst>
              <a:ext uri="{28A0092B-C50C-407E-A947-70E740481C1C}">
                <a14:useLocalDpi xmlns:a14="http://schemas.microsoft.com/office/drawing/2010/main" val="0"/>
              </a:ext>
            </a:extLst>
          </a:blip>
          <a:srcRect/>
          <a:stretch>
            <a:fillRect/>
          </a:stretch>
        </p:blipFill>
        <p:spPr bwMode="auto">
          <a:xfrm>
            <a:off x="4313238" y="51355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12" name="矩形 217"/>
          <p:cNvSpPr>
            <a:spLocks noChangeArrowheads="1"/>
          </p:cNvSpPr>
          <p:nvPr/>
        </p:nvSpPr>
        <p:spPr bwMode="auto">
          <a:xfrm>
            <a:off x="4324350" y="5146675"/>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3" name="矩形 218"/>
          <p:cNvSpPr>
            <a:spLocks noChangeArrowheads="1"/>
          </p:cNvSpPr>
          <p:nvPr/>
        </p:nvSpPr>
        <p:spPr bwMode="auto">
          <a:xfrm>
            <a:off x="4524375" y="518795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合同执行</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14" name="图片 219"/>
          <p:cNvPicPr>
            <a:picLocks noChangeAspect="1" noChangeArrowheads="1"/>
          </p:cNvPicPr>
          <p:nvPr/>
        </p:nvPicPr>
        <p:blipFill>
          <a:blip r:embed="rId122">
            <a:extLst>
              <a:ext uri="{28A0092B-C50C-407E-A947-70E740481C1C}">
                <a14:useLocalDpi xmlns:a14="http://schemas.microsoft.com/office/drawing/2010/main" val="0"/>
              </a:ext>
            </a:extLst>
          </a:blip>
          <a:srcRect/>
          <a:stretch>
            <a:fillRect/>
          </a:stretch>
        </p:blipFill>
        <p:spPr bwMode="auto">
          <a:xfrm>
            <a:off x="3467100" y="4892675"/>
            <a:ext cx="862013"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15" name="图片 220"/>
          <p:cNvPicPr>
            <a:picLocks noChangeAspect="1" noChangeArrowheads="1"/>
          </p:cNvPicPr>
          <p:nvPr/>
        </p:nvPicPr>
        <p:blipFill>
          <a:blip r:embed="rId123">
            <a:extLst>
              <a:ext uri="{28A0092B-C50C-407E-A947-70E740481C1C}">
                <a14:useLocalDpi xmlns:a14="http://schemas.microsoft.com/office/drawing/2010/main" val="0"/>
              </a:ext>
            </a:extLst>
          </a:blip>
          <a:srcRect/>
          <a:stretch>
            <a:fillRect/>
          </a:stretch>
        </p:blipFill>
        <p:spPr bwMode="auto">
          <a:xfrm>
            <a:off x="3467100" y="4892675"/>
            <a:ext cx="862013"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16" name="图片 221"/>
          <p:cNvPicPr>
            <a:picLocks noChangeAspect="1" noChangeArrowheads="1"/>
          </p:cNvPicPr>
          <p:nvPr/>
        </p:nvPicPr>
        <p:blipFill>
          <a:blip r:embed="rId124">
            <a:extLst>
              <a:ext uri="{28A0092B-C50C-407E-A947-70E740481C1C}">
                <a14:useLocalDpi xmlns:a14="http://schemas.microsoft.com/office/drawing/2010/main" val="0"/>
              </a:ext>
            </a:extLst>
          </a:blip>
          <a:srcRect/>
          <a:stretch>
            <a:fillRect/>
          </a:stretch>
        </p:blipFill>
        <p:spPr bwMode="auto">
          <a:xfrm>
            <a:off x="3452813" y="4876800"/>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17" name="图片 222"/>
          <p:cNvPicPr>
            <a:picLocks noChangeAspect="1" noChangeArrowheads="1"/>
          </p:cNvPicPr>
          <p:nvPr/>
        </p:nvPicPr>
        <p:blipFill>
          <a:blip r:embed="rId125">
            <a:extLst>
              <a:ext uri="{28A0092B-C50C-407E-A947-70E740481C1C}">
                <a14:useLocalDpi xmlns:a14="http://schemas.microsoft.com/office/drawing/2010/main" val="0"/>
              </a:ext>
            </a:extLst>
          </a:blip>
          <a:srcRect/>
          <a:stretch>
            <a:fillRect/>
          </a:stretch>
        </p:blipFill>
        <p:spPr bwMode="auto">
          <a:xfrm>
            <a:off x="3452813" y="4876800"/>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18" name="矩形 223"/>
          <p:cNvSpPr>
            <a:spLocks noChangeArrowheads="1"/>
          </p:cNvSpPr>
          <p:nvPr/>
        </p:nvSpPr>
        <p:spPr bwMode="auto">
          <a:xfrm>
            <a:off x="3463925" y="4887913"/>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9" name="矩形 224"/>
          <p:cNvSpPr>
            <a:spLocks noChangeArrowheads="1"/>
          </p:cNvSpPr>
          <p:nvPr/>
        </p:nvSpPr>
        <p:spPr bwMode="auto">
          <a:xfrm>
            <a:off x="3659188" y="4926013"/>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合同起草</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20" name="图片 225"/>
          <p:cNvPicPr>
            <a:picLocks noChangeAspect="1" noChangeArrowheads="1"/>
          </p:cNvPicPr>
          <p:nvPr/>
        </p:nvPicPr>
        <p:blipFill>
          <a:blip r:embed="rId126">
            <a:extLst>
              <a:ext uri="{28A0092B-C50C-407E-A947-70E740481C1C}">
                <a14:useLocalDpi xmlns:a14="http://schemas.microsoft.com/office/drawing/2010/main" val="0"/>
              </a:ext>
            </a:extLst>
          </a:blip>
          <a:srcRect/>
          <a:stretch>
            <a:fillRect/>
          </a:stretch>
        </p:blipFill>
        <p:spPr bwMode="auto">
          <a:xfrm>
            <a:off x="4329113" y="4892675"/>
            <a:ext cx="860425"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21" name="图片 226"/>
          <p:cNvPicPr>
            <a:picLocks noChangeAspect="1" noChangeArrowheads="1"/>
          </p:cNvPicPr>
          <p:nvPr/>
        </p:nvPicPr>
        <p:blipFill>
          <a:blip r:embed="rId127">
            <a:extLst>
              <a:ext uri="{28A0092B-C50C-407E-A947-70E740481C1C}">
                <a14:useLocalDpi xmlns:a14="http://schemas.microsoft.com/office/drawing/2010/main" val="0"/>
              </a:ext>
            </a:extLst>
          </a:blip>
          <a:srcRect/>
          <a:stretch>
            <a:fillRect/>
          </a:stretch>
        </p:blipFill>
        <p:spPr bwMode="auto">
          <a:xfrm>
            <a:off x="4329113" y="4892675"/>
            <a:ext cx="860425"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22" name="图片 227"/>
          <p:cNvPicPr>
            <a:picLocks noChangeAspect="1" noChangeArrowheads="1"/>
          </p:cNvPicPr>
          <p:nvPr/>
        </p:nvPicPr>
        <p:blipFill>
          <a:blip r:embed="rId128">
            <a:extLst>
              <a:ext uri="{28A0092B-C50C-407E-A947-70E740481C1C}">
                <a14:useLocalDpi xmlns:a14="http://schemas.microsoft.com/office/drawing/2010/main" val="0"/>
              </a:ext>
            </a:extLst>
          </a:blip>
          <a:srcRect/>
          <a:stretch>
            <a:fillRect/>
          </a:stretch>
        </p:blipFill>
        <p:spPr bwMode="auto">
          <a:xfrm>
            <a:off x="4313238" y="4876800"/>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23" name="图片 228"/>
          <p:cNvPicPr>
            <a:picLocks noChangeAspect="1" noChangeArrowheads="1"/>
          </p:cNvPicPr>
          <p:nvPr/>
        </p:nvPicPr>
        <p:blipFill>
          <a:blip r:embed="rId129">
            <a:extLst>
              <a:ext uri="{28A0092B-C50C-407E-A947-70E740481C1C}">
                <a14:useLocalDpi xmlns:a14="http://schemas.microsoft.com/office/drawing/2010/main" val="0"/>
              </a:ext>
            </a:extLst>
          </a:blip>
          <a:srcRect/>
          <a:stretch>
            <a:fillRect/>
          </a:stretch>
        </p:blipFill>
        <p:spPr bwMode="auto">
          <a:xfrm>
            <a:off x="4313238" y="4876800"/>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24" name="矩形 229"/>
          <p:cNvSpPr>
            <a:spLocks noChangeArrowheads="1"/>
          </p:cNvSpPr>
          <p:nvPr/>
        </p:nvSpPr>
        <p:spPr bwMode="auto">
          <a:xfrm>
            <a:off x="4324350" y="4887913"/>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5" name="矩形 230"/>
          <p:cNvSpPr>
            <a:spLocks noChangeArrowheads="1"/>
          </p:cNvSpPr>
          <p:nvPr/>
        </p:nvSpPr>
        <p:spPr bwMode="auto">
          <a:xfrm>
            <a:off x="4524375" y="4926013"/>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合同审批</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26" name="图片 231"/>
          <p:cNvPicPr>
            <a:picLocks noChangeAspect="1" noChangeArrowheads="1"/>
          </p:cNvPicPr>
          <p:nvPr/>
        </p:nvPicPr>
        <p:blipFill>
          <a:blip r:embed="rId130">
            <a:extLst>
              <a:ext uri="{28A0092B-C50C-407E-A947-70E740481C1C}">
                <a14:useLocalDpi xmlns:a14="http://schemas.microsoft.com/office/drawing/2010/main" val="0"/>
              </a:ext>
            </a:extLst>
          </a:blip>
          <a:srcRect/>
          <a:stretch>
            <a:fillRect/>
          </a:stretch>
        </p:blipFill>
        <p:spPr bwMode="auto">
          <a:xfrm>
            <a:off x="3467100" y="5418138"/>
            <a:ext cx="862013"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27" name="图片 232"/>
          <p:cNvPicPr>
            <a:picLocks noChangeAspect="1" noChangeArrowheads="1"/>
          </p:cNvPicPr>
          <p:nvPr/>
        </p:nvPicPr>
        <p:blipFill>
          <a:blip r:embed="rId131">
            <a:extLst>
              <a:ext uri="{28A0092B-C50C-407E-A947-70E740481C1C}">
                <a14:useLocalDpi xmlns:a14="http://schemas.microsoft.com/office/drawing/2010/main" val="0"/>
              </a:ext>
            </a:extLst>
          </a:blip>
          <a:srcRect/>
          <a:stretch>
            <a:fillRect/>
          </a:stretch>
        </p:blipFill>
        <p:spPr bwMode="auto">
          <a:xfrm>
            <a:off x="3467100" y="5418138"/>
            <a:ext cx="862013"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28" name="图片 233"/>
          <p:cNvPicPr>
            <a:picLocks noChangeAspect="1" noChangeArrowheads="1"/>
          </p:cNvPicPr>
          <p:nvPr/>
        </p:nvPicPr>
        <p:blipFill>
          <a:blip r:embed="rId132">
            <a:extLst>
              <a:ext uri="{28A0092B-C50C-407E-A947-70E740481C1C}">
                <a14:useLocalDpi xmlns:a14="http://schemas.microsoft.com/office/drawing/2010/main" val="0"/>
              </a:ext>
            </a:extLst>
          </a:blip>
          <a:srcRect/>
          <a:stretch>
            <a:fillRect/>
          </a:stretch>
        </p:blipFill>
        <p:spPr bwMode="auto">
          <a:xfrm>
            <a:off x="3452813" y="54022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29" name="图片 234"/>
          <p:cNvPicPr>
            <a:picLocks noChangeAspect="1" noChangeArrowheads="1"/>
          </p:cNvPicPr>
          <p:nvPr/>
        </p:nvPicPr>
        <p:blipFill>
          <a:blip r:embed="rId133">
            <a:extLst>
              <a:ext uri="{28A0092B-C50C-407E-A947-70E740481C1C}">
                <a14:useLocalDpi xmlns:a14="http://schemas.microsoft.com/office/drawing/2010/main" val="0"/>
              </a:ext>
            </a:extLst>
          </a:blip>
          <a:srcRect/>
          <a:stretch>
            <a:fillRect/>
          </a:stretch>
        </p:blipFill>
        <p:spPr bwMode="auto">
          <a:xfrm>
            <a:off x="3452813" y="54022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30" name="矩形 235"/>
          <p:cNvSpPr>
            <a:spLocks noChangeArrowheads="1"/>
          </p:cNvSpPr>
          <p:nvPr/>
        </p:nvSpPr>
        <p:spPr bwMode="auto">
          <a:xfrm>
            <a:off x="3463925" y="5413375"/>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1" name="矩形 236"/>
          <p:cNvSpPr>
            <a:spLocks noChangeArrowheads="1"/>
          </p:cNvSpPr>
          <p:nvPr/>
        </p:nvSpPr>
        <p:spPr bwMode="auto">
          <a:xfrm>
            <a:off x="3490913" y="5454650"/>
            <a:ext cx="8001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合同变更及解除</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32" name="图片 237"/>
          <p:cNvPicPr>
            <a:picLocks noChangeAspect="1" noChangeArrowheads="1"/>
          </p:cNvPicPr>
          <p:nvPr/>
        </p:nvPicPr>
        <p:blipFill>
          <a:blip r:embed="rId134">
            <a:extLst>
              <a:ext uri="{28A0092B-C50C-407E-A947-70E740481C1C}">
                <a14:useLocalDpi xmlns:a14="http://schemas.microsoft.com/office/drawing/2010/main" val="0"/>
              </a:ext>
            </a:extLst>
          </a:blip>
          <a:srcRect/>
          <a:stretch>
            <a:fillRect/>
          </a:stretch>
        </p:blipFill>
        <p:spPr bwMode="auto">
          <a:xfrm>
            <a:off x="4329113" y="5418138"/>
            <a:ext cx="860425"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33" name="图片 238"/>
          <p:cNvPicPr>
            <a:picLocks noChangeAspect="1" noChangeArrowheads="1"/>
          </p:cNvPicPr>
          <p:nvPr/>
        </p:nvPicPr>
        <p:blipFill>
          <a:blip r:embed="rId135">
            <a:extLst>
              <a:ext uri="{28A0092B-C50C-407E-A947-70E740481C1C}">
                <a14:useLocalDpi xmlns:a14="http://schemas.microsoft.com/office/drawing/2010/main" val="0"/>
              </a:ext>
            </a:extLst>
          </a:blip>
          <a:srcRect/>
          <a:stretch>
            <a:fillRect/>
          </a:stretch>
        </p:blipFill>
        <p:spPr bwMode="auto">
          <a:xfrm>
            <a:off x="4329113" y="5418138"/>
            <a:ext cx="860425"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34" name="图片 239"/>
          <p:cNvPicPr>
            <a:picLocks noChangeAspect="1" noChangeArrowheads="1"/>
          </p:cNvPicPr>
          <p:nvPr/>
        </p:nvPicPr>
        <p:blipFill>
          <a:blip r:embed="rId136">
            <a:extLst>
              <a:ext uri="{28A0092B-C50C-407E-A947-70E740481C1C}">
                <a14:useLocalDpi xmlns:a14="http://schemas.microsoft.com/office/drawing/2010/main" val="0"/>
              </a:ext>
            </a:extLst>
          </a:blip>
          <a:srcRect/>
          <a:stretch>
            <a:fillRect/>
          </a:stretch>
        </p:blipFill>
        <p:spPr bwMode="auto">
          <a:xfrm>
            <a:off x="4313238" y="54022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35" name="图片 240"/>
          <p:cNvPicPr>
            <a:picLocks noChangeAspect="1" noChangeArrowheads="1"/>
          </p:cNvPicPr>
          <p:nvPr/>
        </p:nvPicPr>
        <p:blipFill>
          <a:blip r:embed="rId137">
            <a:extLst>
              <a:ext uri="{28A0092B-C50C-407E-A947-70E740481C1C}">
                <a14:useLocalDpi xmlns:a14="http://schemas.microsoft.com/office/drawing/2010/main" val="0"/>
              </a:ext>
            </a:extLst>
          </a:blip>
          <a:srcRect/>
          <a:stretch>
            <a:fillRect/>
          </a:stretch>
        </p:blipFill>
        <p:spPr bwMode="auto">
          <a:xfrm>
            <a:off x="4313238" y="54022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36" name="矩形 241"/>
          <p:cNvSpPr>
            <a:spLocks noChangeArrowheads="1"/>
          </p:cNvSpPr>
          <p:nvPr/>
        </p:nvSpPr>
        <p:spPr bwMode="auto">
          <a:xfrm>
            <a:off x="4324350" y="5413375"/>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7" name="矩形 242"/>
          <p:cNvSpPr>
            <a:spLocks noChangeArrowheads="1"/>
          </p:cNvSpPr>
          <p:nvPr/>
        </p:nvSpPr>
        <p:spPr bwMode="auto">
          <a:xfrm>
            <a:off x="4524375" y="545465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合同归档</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38" name="图片 243"/>
          <p:cNvPicPr>
            <a:picLocks noChangeAspect="1" noChangeArrowheads="1"/>
          </p:cNvPicPr>
          <p:nvPr/>
        </p:nvPicPr>
        <p:blipFill>
          <a:blip r:embed="rId138">
            <a:extLst>
              <a:ext uri="{28A0092B-C50C-407E-A947-70E740481C1C}">
                <a14:useLocalDpi xmlns:a14="http://schemas.microsoft.com/office/drawing/2010/main" val="0"/>
              </a:ext>
            </a:extLst>
          </a:blip>
          <a:srcRect/>
          <a:stretch>
            <a:fillRect/>
          </a:stretch>
        </p:blipFill>
        <p:spPr bwMode="auto">
          <a:xfrm>
            <a:off x="5668963" y="4389438"/>
            <a:ext cx="2316162" cy="20716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39" name="任意多边形 244"/>
          <p:cNvSpPr>
            <a:spLocks noEditPoints="1"/>
          </p:cNvSpPr>
          <p:nvPr/>
        </p:nvSpPr>
        <p:spPr bwMode="auto">
          <a:xfrm>
            <a:off x="5657850" y="4378325"/>
            <a:ext cx="2339975" cy="2095500"/>
          </a:xfrm>
          <a:custGeom>
            <a:avLst/>
            <a:gdLst>
              <a:gd name="T0" fmla="*/ 0 w 1474"/>
              <a:gd name="T1" fmla="*/ 0 h 1320"/>
              <a:gd name="T2" fmla="*/ 1474 w 1474"/>
              <a:gd name="T3" fmla="*/ 0 h 1320"/>
              <a:gd name="T4" fmla="*/ 1474 w 1474"/>
              <a:gd name="T5" fmla="*/ 1320 h 1320"/>
              <a:gd name="T6" fmla="*/ 0 w 1474"/>
              <a:gd name="T7" fmla="*/ 1320 h 1320"/>
              <a:gd name="T8" fmla="*/ 0 w 1474"/>
              <a:gd name="T9" fmla="*/ 0 h 1320"/>
              <a:gd name="T10" fmla="*/ 15 w 1474"/>
              <a:gd name="T11" fmla="*/ 1312 h 1320"/>
              <a:gd name="T12" fmla="*/ 7 w 1474"/>
              <a:gd name="T13" fmla="*/ 1305 h 1320"/>
              <a:gd name="T14" fmla="*/ 1466 w 1474"/>
              <a:gd name="T15" fmla="*/ 1305 h 1320"/>
              <a:gd name="T16" fmla="*/ 1459 w 1474"/>
              <a:gd name="T17" fmla="*/ 1312 h 1320"/>
              <a:gd name="T18" fmla="*/ 1459 w 1474"/>
              <a:gd name="T19" fmla="*/ 7 h 1320"/>
              <a:gd name="T20" fmla="*/ 1466 w 1474"/>
              <a:gd name="T21" fmla="*/ 14 h 1320"/>
              <a:gd name="T22" fmla="*/ 7 w 1474"/>
              <a:gd name="T23" fmla="*/ 14 h 1320"/>
              <a:gd name="T24" fmla="*/ 15 w 1474"/>
              <a:gd name="T25" fmla="*/ 7 h 1320"/>
              <a:gd name="T26" fmla="*/ 15 w 1474"/>
              <a:gd name="T27" fmla="*/ 1312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4" h="1320">
                <a:moveTo>
                  <a:pt x="0" y="0"/>
                </a:moveTo>
                <a:lnTo>
                  <a:pt x="1474" y="0"/>
                </a:lnTo>
                <a:lnTo>
                  <a:pt x="1474" y="1320"/>
                </a:lnTo>
                <a:lnTo>
                  <a:pt x="0" y="1320"/>
                </a:lnTo>
                <a:lnTo>
                  <a:pt x="0" y="0"/>
                </a:lnTo>
                <a:close/>
                <a:moveTo>
                  <a:pt x="15" y="1312"/>
                </a:moveTo>
                <a:lnTo>
                  <a:pt x="7" y="1305"/>
                </a:lnTo>
                <a:lnTo>
                  <a:pt x="1466" y="1305"/>
                </a:lnTo>
                <a:lnTo>
                  <a:pt x="1459" y="1312"/>
                </a:lnTo>
                <a:lnTo>
                  <a:pt x="1459" y="7"/>
                </a:lnTo>
                <a:lnTo>
                  <a:pt x="1466" y="14"/>
                </a:lnTo>
                <a:lnTo>
                  <a:pt x="7" y="14"/>
                </a:lnTo>
                <a:lnTo>
                  <a:pt x="15" y="7"/>
                </a:lnTo>
                <a:lnTo>
                  <a:pt x="15" y="1312"/>
                </a:lnTo>
                <a:close/>
              </a:path>
            </a:pathLst>
          </a:custGeom>
          <a:solidFill>
            <a:srgbClr xmlns:mc="http://schemas.openxmlformats.org/markup-compatibility/2006" xmlns:a14="http://schemas.microsoft.com/office/drawing/2010/main" val="808080" mc:Ignorable=""/>
          </a:solidFill>
          <a:ln w="0" cap="flat">
            <a:solidFill>
              <a:srgbClr xmlns:mc="http://schemas.openxmlformats.org/markup-compatibility/2006" xmlns:a14="http://schemas.microsoft.com/office/drawing/2010/main" val="80808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0" name="矩形 245"/>
          <p:cNvSpPr>
            <a:spLocks noChangeArrowheads="1"/>
          </p:cNvSpPr>
          <p:nvPr/>
        </p:nvSpPr>
        <p:spPr bwMode="auto">
          <a:xfrm>
            <a:off x="942975" y="4464050"/>
            <a:ext cx="838200" cy="1682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供应商及寻源</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1" name="矩形 246"/>
          <p:cNvSpPr>
            <a:spLocks noChangeArrowheads="1"/>
          </p:cNvSpPr>
          <p:nvPr/>
        </p:nvSpPr>
        <p:spPr bwMode="auto">
          <a:xfrm>
            <a:off x="1819275" y="4449763"/>
            <a:ext cx="660400" cy="19843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管理系统</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2" name="矩形 247"/>
          <p:cNvSpPr>
            <a:spLocks noChangeArrowheads="1"/>
          </p:cNvSpPr>
          <p:nvPr/>
        </p:nvSpPr>
        <p:spPr bwMode="auto">
          <a:xfrm>
            <a:off x="6448425" y="4449763"/>
            <a:ext cx="330200" cy="19843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客户</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3" name="矩形 248"/>
          <p:cNvSpPr>
            <a:spLocks noChangeArrowheads="1"/>
          </p:cNvSpPr>
          <p:nvPr/>
        </p:nvSpPr>
        <p:spPr bwMode="auto">
          <a:xfrm>
            <a:off x="6783388" y="4464050"/>
            <a:ext cx="558800" cy="1682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管理系统</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4" name="矩形 249"/>
          <p:cNvSpPr>
            <a:spLocks noChangeArrowheads="1"/>
          </p:cNvSpPr>
          <p:nvPr/>
        </p:nvSpPr>
        <p:spPr bwMode="auto">
          <a:xfrm>
            <a:off x="3827463" y="4422775"/>
            <a:ext cx="990600" cy="19843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合同管理系统</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45" name="图片 250"/>
          <p:cNvPicPr>
            <a:picLocks noChangeAspect="1" noChangeArrowheads="1"/>
          </p:cNvPicPr>
          <p:nvPr/>
        </p:nvPicPr>
        <p:blipFill>
          <a:blip r:embed="rId139">
            <a:extLst>
              <a:ext uri="{28A0092B-C50C-407E-A947-70E740481C1C}">
                <a14:useLocalDpi xmlns:a14="http://schemas.microsoft.com/office/drawing/2010/main" val="0"/>
              </a:ext>
            </a:extLst>
          </a:blip>
          <a:srcRect/>
          <a:stretch>
            <a:fillRect/>
          </a:stretch>
        </p:blipFill>
        <p:spPr bwMode="auto">
          <a:xfrm>
            <a:off x="3467100" y="5684838"/>
            <a:ext cx="862013"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46" name="图片 251"/>
          <p:cNvPicPr>
            <a:picLocks noChangeAspect="1" noChangeArrowheads="1"/>
          </p:cNvPicPr>
          <p:nvPr/>
        </p:nvPicPr>
        <p:blipFill>
          <a:blip r:embed="rId140">
            <a:extLst>
              <a:ext uri="{28A0092B-C50C-407E-A947-70E740481C1C}">
                <a14:useLocalDpi xmlns:a14="http://schemas.microsoft.com/office/drawing/2010/main" val="0"/>
              </a:ext>
            </a:extLst>
          </a:blip>
          <a:srcRect/>
          <a:stretch>
            <a:fillRect/>
          </a:stretch>
        </p:blipFill>
        <p:spPr bwMode="auto">
          <a:xfrm>
            <a:off x="3467100" y="5684838"/>
            <a:ext cx="862013"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47" name="图片 252"/>
          <p:cNvPicPr>
            <a:picLocks noChangeAspect="1" noChangeArrowheads="1"/>
          </p:cNvPicPr>
          <p:nvPr/>
        </p:nvPicPr>
        <p:blipFill>
          <a:blip r:embed="rId141">
            <a:extLst>
              <a:ext uri="{28A0092B-C50C-407E-A947-70E740481C1C}">
                <a14:useLocalDpi xmlns:a14="http://schemas.microsoft.com/office/drawing/2010/main" val="0"/>
              </a:ext>
            </a:extLst>
          </a:blip>
          <a:srcRect/>
          <a:stretch>
            <a:fillRect/>
          </a:stretch>
        </p:blipFill>
        <p:spPr bwMode="auto">
          <a:xfrm>
            <a:off x="3452813" y="56689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48" name="图片 253"/>
          <p:cNvPicPr>
            <a:picLocks noChangeAspect="1" noChangeArrowheads="1"/>
          </p:cNvPicPr>
          <p:nvPr/>
        </p:nvPicPr>
        <p:blipFill>
          <a:blip r:embed="rId142">
            <a:extLst>
              <a:ext uri="{28A0092B-C50C-407E-A947-70E740481C1C}">
                <a14:useLocalDpi xmlns:a14="http://schemas.microsoft.com/office/drawing/2010/main" val="0"/>
              </a:ext>
            </a:extLst>
          </a:blip>
          <a:srcRect/>
          <a:stretch>
            <a:fillRect/>
          </a:stretch>
        </p:blipFill>
        <p:spPr bwMode="auto">
          <a:xfrm>
            <a:off x="3452813" y="56689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49" name="矩形 254"/>
          <p:cNvSpPr>
            <a:spLocks noChangeArrowheads="1"/>
          </p:cNvSpPr>
          <p:nvPr/>
        </p:nvSpPr>
        <p:spPr bwMode="auto">
          <a:xfrm>
            <a:off x="3463925" y="5680075"/>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0" name="矩形 255"/>
          <p:cNvSpPr>
            <a:spLocks noChangeArrowheads="1"/>
          </p:cNvSpPr>
          <p:nvPr/>
        </p:nvSpPr>
        <p:spPr bwMode="auto">
          <a:xfrm>
            <a:off x="3659188" y="57181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系统管理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51" name="图片 256"/>
          <p:cNvPicPr>
            <a:picLocks noChangeAspect="1" noChangeArrowheads="1"/>
          </p:cNvPicPr>
          <p:nvPr/>
        </p:nvPicPr>
        <p:blipFill>
          <a:blip r:embed="rId143">
            <a:extLst>
              <a:ext uri="{28A0092B-C50C-407E-A947-70E740481C1C}">
                <a14:useLocalDpi xmlns:a14="http://schemas.microsoft.com/office/drawing/2010/main" val="0"/>
              </a:ext>
            </a:extLst>
          </a:blip>
          <a:srcRect/>
          <a:stretch>
            <a:fillRect/>
          </a:stretch>
        </p:blipFill>
        <p:spPr bwMode="auto">
          <a:xfrm>
            <a:off x="4329113" y="5684838"/>
            <a:ext cx="860425"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52" name="图片 257"/>
          <p:cNvPicPr>
            <a:picLocks noChangeAspect="1" noChangeArrowheads="1"/>
          </p:cNvPicPr>
          <p:nvPr/>
        </p:nvPicPr>
        <p:blipFill>
          <a:blip r:embed="rId144">
            <a:extLst>
              <a:ext uri="{28A0092B-C50C-407E-A947-70E740481C1C}">
                <a14:useLocalDpi xmlns:a14="http://schemas.microsoft.com/office/drawing/2010/main" val="0"/>
              </a:ext>
            </a:extLst>
          </a:blip>
          <a:srcRect/>
          <a:stretch>
            <a:fillRect/>
          </a:stretch>
        </p:blipFill>
        <p:spPr bwMode="auto">
          <a:xfrm>
            <a:off x="4329113" y="5684838"/>
            <a:ext cx="860425"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53" name="图片 258"/>
          <p:cNvPicPr>
            <a:picLocks noChangeAspect="1" noChangeArrowheads="1"/>
          </p:cNvPicPr>
          <p:nvPr/>
        </p:nvPicPr>
        <p:blipFill>
          <a:blip r:embed="rId145">
            <a:extLst>
              <a:ext uri="{28A0092B-C50C-407E-A947-70E740481C1C}">
                <a14:useLocalDpi xmlns:a14="http://schemas.microsoft.com/office/drawing/2010/main" val="0"/>
              </a:ext>
            </a:extLst>
          </a:blip>
          <a:srcRect/>
          <a:stretch>
            <a:fillRect/>
          </a:stretch>
        </p:blipFill>
        <p:spPr bwMode="auto">
          <a:xfrm>
            <a:off x="4313238" y="56689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54" name="图片 259"/>
          <p:cNvPicPr>
            <a:picLocks noChangeAspect="1" noChangeArrowheads="1"/>
          </p:cNvPicPr>
          <p:nvPr/>
        </p:nvPicPr>
        <p:blipFill>
          <a:blip r:embed="rId146">
            <a:extLst>
              <a:ext uri="{28A0092B-C50C-407E-A947-70E740481C1C}">
                <a14:useLocalDpi xmlns:a14="http://schemas.microsoft.com/office/drawing/2010/main" val="0"/>
              </a:ext>
            </a:extLst>
          </a:blip>
          <a:srcRect/>
          <a:stretch>
            <a:fillRect/>
          </a:stretch>
        </p:blipFill>
        <p:spPr bwMode="auto">
          <a:xfrm>
            <a:off x="4313238" y="5668963"/>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55" name="矩形 260"/>
          <p:cNvSpPr>
            <a:spLocks noChangeArrowheads="1"/>
          </p:cNvSpPr>
          <p:nvPr/>
        </p:nvSpPr>
        <p:spPr bwMode="auto">
          <a:xfrm>
            <a:off x="4324350" y="5680075"/>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6" name="矩形 261"/>
          <p:cNvSpPr>
            <a:spLocks noChangeArrowheads="1"/>
          </p:cNvSpPr>
          <p:nvPr/>
        </p:nvSpPr>
        <p:spPr bwMode="auto">
          <a:xfrm>
            <a:off x="4410075" y="57181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用户权限</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7" name="矩形 262"/>
          <p:cNvSpPr>
            <a:spLocks noChangeArrowheads="1"/>
          </p:cNvSpPr>
          <p:nvPr/>
        </p:nvSpPr>
        <p:spPr bwMode="auto">
          <a:xfrm>
            <a:off x="4867275" y="5718175"/>
            <a:ext cx="2286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58" name="图片 263"/>
          <p:cNvPicPr>
            <a:picLocks noChangeAspect="1" noChangeArrowheads="1"/>
          </p:cNvPicPr>
          <p:nvPr/>
        </p:nvPicPr>
        <p:blipFill>
          <a:blip r:embed="rId147">
            <a:extLst>
              <a:ext uri="{28A0092B-C50C-407E-A947-70E740481C1C}">
                <a14:useLocalDpi xmlns:a14="http://schemas.microsoft.com/office/drawing/2010/main" val="0"/>
              </a:ext>
            </a:extLst>
          </a:blip>
          <a:srcRect/>
          <a:stretch>
            <a:fillRect/>
          </a:stretch>
        </p:blipFill>
        <p:spPr bwMode="auto">
          <a:xfrm>
            <a:off x="3467100" y="5943600"/>
            <a:ext cx="862013"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59" name="图片 264"/>
          <p:cNvPicPr>
            <a:picLocks noChangeAspect="1" noChangeArrowheads="1"/>
          </p:cNvPicPr>
          <p:nvPr/>
        </p:nvPicPr>
        <p:blipFill>
          <a:blip r:embed="rId148">
            <a:extLst>
              <a:ext uri="{28A0092B-C50C-407E-A947-70E740481C1C}">
                <a14:useLocalDpi xmlns:a14="http://schemas.microsoft.com/office/drawing/2010/main" val="0"/>
              </a:ext>
            </a:extLst>
          </a:blip>
          <a:srcRect/>
          <a:stretch>
            <a:fillRect/>
          </a:stretch>
        </p:blipFill>
        <p:spPr bwMode="auto">
          <a:xfrm>
            <a:off x="3467100" y="5943600"/>
            <a:ext cx="862013"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60" name="图片 265"/>
          <p:cNvPicPr>
            <a:picLocks noChangeAspect="1" noChangeArrowheads="1"/>
          </p:cNvPicPr>
          <p:nvPr/>
        </p:nvPicPr>
        <p:blipFill>
          <a:blip r:embed="rId149">
            <a:extLst>
              <a:ext uri="{28A0092B-C50C-407E-A947-70E740481C1C}">
                <a14:useLocalDpi xmlns:a14="http://schemas.microsoft.com/office/drawing/2010/main" val="0"/>
              </a:ext>
            </a:extLst>
          </a:blip>
          <a:srcRect/>
          <a:stretch>
            <a:fillRect/>
          </a:stretch>
        </p:blipFill>
        <p:spPr bwMode="auto">
          <a:xfrm>
            <a:off x="3452813" y="5927725"/>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61" name="图片 266"/>
          <p:cNvPicPr>
            <a:picLocks noChangeAspect="1" noChangeArrowheads="1"/>
          </p:cNvPicPr>
          <p:nvPr/>
        </p:nvPicPr>
        <p:blipFill>
          <a:blip r:embed="rId150">
            <a:extLst>
              <a:ext uri="{28A0092B-C50C-407E-A947-70E740481C1C}">
                <a14:useLocalDpi xmlns:a14="http://schemas.microsoft.com/office/drawing/2010/main" val="0"/>
              </a:ext>
            </a:extLst>
          </a:blip>
          <a:srcRect/>
          <a:stretch>
            <a:fillRect/>
          </a:stretch>
        </p:blipFill>
        <p:spPr bwMode="auto">
          <a:xfrm>
            <a:off x="3452813" y="5927725"/>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62" name="矩形 267"/>
          <p:cNvSpPr>
            <a:spLocks noChangeArrowheads="1"/>
          </p:cNvSpPr>
          <p:nvPr/>
        </p:nvSpPr>
        <p:spPr bwMode="auto">
          <a:xfrm>
            <a:off x="3463925" y="5940425"/>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3" name="矩形 268"/>
          <p:cNvSpPr>
            <a:spLocks noChangeArrowheads="1"/>
          </p:cNvSpPr>
          <p:nvPr/>
        </p:nvSpPr>
        <p:spPr bwMode="auto">
          <a:xfrm>
            <a:off x="3659188" y="59817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日志管理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4" name="矩形 269"/>
          <p:cNvSpPr>
            <a:spLocks noChangeArrowheads="1"/>
          </p:cNvSpPr>
          <p:nvPr/>
        </p:nvSpPr>
        <p:spPr bwMode="auto">
          <a:xfrm>
            <a:off x="488950" y="4694238"/>
            <a:ext cx="1339850" cy="258762"/>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5" name="任意多边形 270"/>
          <p:cNvSpPr>
            <a:spLocks noEditPoints="1"/>
          </p:cNvSpPr>
          <p:nvPr/>
        </p:nvSpPr>
        <p:spPr bwMode="auto">
          <a:xfrm>
            <a:off x="484188" y="4689475"/>
            <a:ext cx="1344612" cy="285750"/>
          </a:xfrm>
          <a:custGeom>
            <a:avLst/>
            <a:gdLst>
              <a:gd name="T0" fmla="*/ 5 w 1426"/>
              <a:gd name="T1" fmla="*/ 89 h 144"/>
              <a:gd name="T2" fmla="*/ 0 w 1426"/>
              <a:gd name="T3" fmla="*/ 41 h 144"/>
              <a:gd name="T4" fmla="*/ 17 w 1426"/>
              <a:gd name="T5" fmla="*/ 5 h 144"/>
              <a:gd name="T6" fmla="*/ 32 w 1426"/>
              <a:gd name="T7" fmla="*/ 5 h 144"/>
              <a:gd name="T8" fmla="*/ 118 w 1426"/>
              <a:gd name="T9" fmla="*/ 0 h 144"/>
              <a:gd name="T10" fmla="*/ 132 w 1426"/>
              <a:gd name="T11" fmla="*/ 0 h 144"/>
              <a:gd name="T12" fmla="*/ 219 w 1426"/>
              <a:gd name="T13" fmla="*/ 5 h 144"/>
              <a:gd name="T14" fmla="*/ 267 w 1426"/>
              <a:gd name="T15" fmla="*/ 0 h 144"/>
              <a:gd name="T16" fmla="*/ 301 w 1426"/>
              <a:gd name="T17" fmla="*/ 5 h 144"/>
              <a:gd name="T18" fmla="*/ 387 w 1426"/>
              <a:gd name="T19" fmla="*/ 0 h 144"/>
              <a:gd name="T20" fmla="*/ 402 w 1426"/>
              <a:gd name="T21" fmla="*/ 0 h 144"/>
              <a:gd name="T22" fmla="*/ 488 w 1426"/>
              <a:gd name="T23" fmla="*/ 5 h 144"/>
              <a:gd name="T24" fmla="*/ 536 w 1426"/>
              <a:gd name="T25" fmla="*/ 0 h 144"/>
              <a:gd name="T26" fmla="*/ 570 w 1426"/>
              <a:gd name="T27" fmla="*/ 5 h 144"/>
              <a:gd name="T28" fmla="*/ 656 w 1426"/>
              <a:gd name="T29" fmla="*/ 0 h 144"/>
              <a:gd name="T30" fmla="*/ 671 w 1426"/>
              <a:gd name="T31" fmla="*/ 0 h 144"/>
              <a:gd name="T32" fmla="*/ 757 w 1426"/>
              <a:gd name="T33" fmla="*/ 5 h 144"/>
              <a:gd name="T34" fmla="*/ 805 w 1426"/>
              <a:gd name="T35" fmla="*/ 0 h 144"/>
              <a:gd name="T36" fmla="*/ 839 w 1426"/>
              <a:gd name="T37" fmla="*/ 5 h 144"/>
              <a:gd name="T38" fmla="*/ 925 w 1426"/>
              <a:gd name="T39" fmla="*/ 0 h 144"/>
              <a:gd name="T40" fmla="*/ 940 w 1426"/>
              <a:gd name="T41" fmla="*/ 0 h 144"/>
              <a:gd name="T42" fmla="*/ 1026 w 1426"/>
              <a:gd name="T43" fmla="*/ 5 h 144"/>
              <a:gd name="T44" fmla="*/ 1074 w 1426"/>
              <a:gd name="T45" fmla="*/ 0 h 144"/>
              <a:gd name="T46" fmla="*/ 1108 w 1426"/>
              <a:gd name="T47" fmla="*/ 5 h 144"/>
              <a:gd name="T48" fmla="*/ 1194 w 1426"/>
              <a:gd name="T49" fmla="*/ 0 h 144"/>
              <a:gd name="T50" fmla="*/ 1209 w 1426"/>
              <a:gd name="T51" fmla="*/ 0 h 144"/>
              <a:gd name="T52" fmla="*/ 1295 w 1426"/>
              <a:gd name="T53" fmla="*/ 5 h 144"/>
              <a:gd name="T54" fmla="*/ 1343 w 1426"/>
              <a:gd name="T55" fmla="*/ 0 h 144"/>
              <a:gd name="T56" fmla="*/ 1377 w 1426"/>
              <a:gd name="T57" fmla="*/ 5 h 144"/>
              <a:gd name="T58" fmla="*/ 1411 w 1426"/>
              <a:gd name="T59" fmla="*/ 5 h 144"/>
              <a:gd name="T60" fmla="*/ 1426 w 1426"/>
              <a:gd name="T61" fmla="*/ 77 h 144"/>
              <a:gd name="T62" fmla="*/ 1426 w 1426"/>
              <a:gd name="T63" fmla="*/ 91 h 144"/>
              <a:gd name="T64" fmla="*/ 1426 w 1426"/>
              <a:gd name="T65" fmla="*/ 125 h 144"/>
              <a:gd name="T66" fmla="*/ 1355 w 1426"/>
              <a:gd name="T67" fmla="*/ 140 h 144"/>
              <a:gd name="T68" fmla="*/ 1306 w 1426"/>
              <a:gd name="T69" fmla="*/ 144 h 144"/>
              <a:gd name="T70" fmla="*/ 1273 w 1426"/>
              <a:gd name="T71" fmla="*/ 140 h 144"/>
              <a:gd name="T72" fmla="*/ 1186 w 1426"/>
              <a:gd name="T73" fmla="*/ 144 h 144"/>
              <a:gd name="T74" fmla="*/ 1172 w 1426"/>
              <a:gd name="T75" fmla="*/ 144 h 144"/>
              <a:gd name="T76" fmla="*/ 1086 w 1426"/>
              <a:gd name="T77" fmla="*/ 140 h 144"/>
              <a:gd name="T78" fmla="*/ 1038 w 1426"/>
              <a:gd name="T79" fmla="*/ 144 h 144"/>
              <a:gd name="T80" fmla="*/ 1004 w 1426"/>
              <a:gd name="T81" fmla="*/ 140 h 144"/>
              <a:gd name="T82" fmla="*/ 917 w 1426"/>
              <a:gd name="T83" fmla="*/ 144 h 144"/>
              <a:gd name="T84" fmla="*/ 903 w 1426"/>
              <a:gd name="T85" fmla="*/ 144 h 144"/>
              <a:gd name="T86" fmla="*/ 816 w 1426"/>
              <a:gd name="T87" fmla="*/ 140 h 144"/>
              <a:gd name="T88" fmla="*/ 768 w 1426"/>
              <a:gd name="T89" fmla="*/ 144 h 144"/>
              <a:gd name="T90" fmla="*/ 735 w 1426"/>
              <a:gd name="T91" fmla="*/ 140 h 144"/>
              <a:gd name="T92" fmla="*/ 648 w 1426"/>
              <a:gd name="T93" fmla="*/ 144 h 144"/>
              <a:gd name="T94" fmla="*/ 634 w 1426"/>
              <a:gd name="T95" fmla="*/ 144 h 144"/>
              <a:gd name="T96" fmla="*/ 547 w 1426"/>
              <a:gd name="T97" fmla="*/ 140 h 144"/>
              <a:gd name="T98" fmla="*/ 499 w 1426"/>
              <a:gd name="T99" fmla="*/ 144 h 144"/>
              <a:gd name="T100" fmla="*/ 466 w 1426"/>
              <a:gd name="T101" fmla="*/ 140 h 144"/>
              <a:gd name="T102" fmla="*/ 379 w 1426"/>
              <a:gd name="T103" fmla="*/ 144 h 144"/>
              <a:gd name="T104" fmla="*/ 365 w 1426"/>
              <a:gd name="T105" fmla="*/ 144 h 144"/>
              <a:gd name="T106" fmla="*/ 278 w 1426"/>
              <a:gd name="T107" fmla="*/ 140 h 144"/>
              <a:gd name="T108" fmla="*/ 230 w 1426"/>
              <a:gd name="T109" fmla="*/ 144 h 144"/>
              <a:gd name="T110" fmla="*/ 197 w 1426"/>
              <a:gd name="T111" fmla="*/ 140 h 144"/>
              <a:gd name="T112" fmla="*/ 110 w 1426"/>
              <a:gd name="T113" fmla="*/ 144 h 144"/>
              <a:gd name="T114" fmla="*/ 96 w 1426"/>
              <a:gd name="T115" fmla="*/ 144 h 144"/>
              <a:gd name="T116" fmla="*/ 9 w 1426"/>
              <a:gd name="T117" fmla="*/ 1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6" h="144">
                <a:moveTo>
                  <a:pt x="0" y="142"/>
                </a:moveTo>
                <a:lnTo>
                  <a:pt x="0" y="123"/>
                </a:lnTo>
                <a:lnTo>
                  <a:pt x="5" y="123"/>
                </a:lnTo>
                <a:lnTo>
                  <a:pt x="5" y="142"/>
                </a:lnTo>
                <a:lnTo>
                  <a:pt x="0" y="142"/>
                </a:lnTo>
                <a:close/>
                <a:moveTo>
                  <a:pt x="0" y="108"/>
                </a:moveTo>
                <a:lnTo>
                  <a:pt x="0" y="89"/>
                </a:lnTo>
                <a:lnTo>
                  <a:pt x="5" y="89"/>
                </a:lnTo>
                <a:lnTo>
                  <a:pt x="5" y="108"/>
                </a:lnTo>
                <a:lnTo>
                  <a:pt x="0" y="108"/>
                </a:lnTo>
                <a:close/>
                <a:moveTo>
                  <a:pt x="0" y="75"/>
                </a:moveTo>
                <a:lnTo>
                  <a:pt x="0" y="56"/>
                </a:lnTo>
                <a:lnTo>
                  <a:pt x="5" y="56"/>
                </a:lnTo>
                <a:lnTo>
                  <a:pt x="5" y="75"/>
                </a:lnTo>
                <a:lnTo>
                  <a:pt x="0" y="75"/>
                </a:lnTo>
                <a:close/>
                <a:moveTo>
                  <a:pt x="0" y="41"/>
                </a:moveTo>
                <a:lnTo>
                  <a:pt x="0" y="22"/>
                </a:lnTo>
                <a:lnTo>
                  <a:pt x="5" y="22"/>
                </a:lnTo>
                <a:lnTo>
                  <a:pt x="5" y="41"/>
                </a:lnTo>
                <a:lnTo>
                  <a:pt x="0" y="41"/>
                </a:lnTo>
                <a:close/>
                <a:moveTo>
                  <a:pt x="0" y="8"/>
                </a:moveTo>
                <a:lnTo>
                  <a:pt x="0" y="0"/>
                </a:lnTo>
                <a:lnTo>
                  <a:pt x="17" y="0"/>
                </a:lnTo>
                <a:lnTo>
                  <a:pt x="17" y="5"/>
                </a:lnTo>
                <a:lnTo>
                  <a:pt x="3" y="5"/>
                </a:lnTo>
                <a:lnTo>
                  <a:pt x="5" y="3"/>
                </a:lnTo>
                <a:lnTo>
                  <a:pt x="5" y="8"/>
                </a:lnTo>
                <a:lnTo>
                  <a:pt x="0" y="8"/>
                </a:lnTo>
                <a:close/>
                <a:moveTo>
                  <a:pt x="32" y="0"/>
                </a:moveTo>
                <a:lnTo>
                  <a:pt x="51" y="0"/>
                </a:lnTo>
                <a:lnTo>
                  <a:pt x="51" y="5"/>
                </a:lnTo>
                <a:lnTo>
                  <a:pt x="32" y="5"/>
                </a:lnTo>
                <a:lnTo>
                  <a:pt x="32" y="0"/>
                </a:lnTo>
                <a:close/>
                <a:moveTo>
                  <a:pt x="65" y="0"/>
                </a:moveTo>
                <a:lnTo>
                  <a:pt x="84" y="0"/>
                </a:lnTo>
                <a:lnTo>
                  <a:pt x="84" y="5"/>
                </a:lnTo>
                <a:lnTo>
                  <a:pt x="65" y="5"/>
                </a:lnTo>
                <a:lnTo>
                  <a:pt x="65" y="0"/>
                </a:lnTo>
                <a:close/>
                <a:moveTo>
                  <a:pt x="99" y="0"/>
                </a:moveTo>
                <a:lnTo>
                  <a:pt x="118" y="0"/>
                </a:lnTo>
                <a:lnTo>
                  <a:pt x="118" y="5"/>
                </a:lnTo>
                <a:lnTo>
                  <a:pt x="99" y="5"/>
                </a:lnTo>
                <a:lnTo>
                  <a:pt x="99" y="0"/>
                </a:lnTo>
                <a:close/>
                <a:moveTo>
                  <a:pt x="132" y="0"/>
                </a:moveTo>
                <a:lnTo>
                  <a:pt x="152" y="0"/>
                </a:lnTo>
                <a:lnTo>
                  <a:pt x="152" y="5"/>
                </a:lnTo>
                <a:lnTo>
                  <a:pt x="132" y="5"/>
                </a:lnTo>
                <a:lnTo>
                  <a:pt x="132" y="0"/>
                </a:lnTo>
                <a:close/>
                <a:moveTo>
                  <a:pt x="166" y="0"/>
                </a:moveTo>
                <a:lnTo>
                  <a:pt x="186" y="0"/>
                </a:lnTo>
                <a:lnTo>
                  <a:pt x="186" y="5"/>
                </a:lnTo>
                <a:lnTo>
                  <a:pt x="166" y="5"/>
                </a:lnTo>
                <a:lnTo>
                  <a:pt x="166" y="0"/>
                </a:lnTo>
                <a:close/>
                <a:moveTo>
                  <a:pt x="200" y="0"/>
                </a:moveTo>
                <a:lnTo>
                  <a:pt x="219" y="0"/>
                </a:lnTo>
                <a:lnTo>
                  <a:pt x="219" y="5"/>
                </a:lnTo>
                <a:lnTo>
                  <a:pt x="200" y="5"/>
                </a:lnTo>
                <a:lnTo>
                  <a:pt x="200" y="0"/>
                </a:lnTo>
                <a:close/>
                <a:moveTo>
                  <a:pt x="234" y="0"/>
                </a:moveTo>
                <a:lnTo>
                  <a:pt x="253" y="0"/>
                </a:lnTo>
                <a:lnTo>
                  <a:pt x="253" y="5"/>
                </a:lnTo>
                <a:lnTo>
                  <a:pt x="234" y="5"/>
                </a:lnTo>
                <a:lnTo>
                  <a:pt x="234" y="0"/>
                </a:lnTo>
                <a:close/>
                <a:moveTo>
                  <a:pt x="267" y="0"/>
                </a:moveTo>
                <a:lnTo>
                  <a:pt x="286" y="0"/>
                </a:lnTo>
                <a:lnTo>
                  <a:pt x="286" y="5"/>
                </a:lnTo>
                <a:lnTo>
                  <a:pt x="267" y="5"/>
                </a:lnTo>
                <a:lnTo>
                  <a:pt x="267" y="0"/>
                </a:lnTo>
                <a:close/>
                <a:moveTo>
                  <a:pt x="301" y="0"/>
                </a:moveTo>
                <a:lnTo>
                  <a:pt x="320" y="0"/>
                </a:lnTo>
                <a:lnTo>
                  <a:pt x="320" y="5"/>
                </a:lnTo>
                <a:lnTo>
                  <a:pt x="301" y="5"/>
                </a:lnTo>
                <a:lnTo>
                  <a:pt x="301" y="0"/>
                </a:lnTo>
                <a:close/>
                <a:moveTo>
                  <a:pt x="334" y="0"/>
                </a:moveTo>
                <a:lnTo>
                  <a:pt x="354" y="0"/>
                </a:lnTo>
                <a:lnTo>
                  <a:pt x="354" y="5"/>
                </a:lnTo>
                <a:lnTo>
                  <a:pt x="334" y="5"/>
                </a:lnTo>
                <a:lnTo>
                  <a:pt x="334" y="0"/>
                </a:lnTo>
                <a:close/>
                <a:moveTo>
                  <a:pt x="368" y="0"/>
                </a:moveTo>
                <a:lnTo>
                  <a:pt x="387" y="0"/>
                </a:lnTo>
                <a:lnTo>
                  <a:pt x="387" y="5"/>
                </a:lnTo>
                <a:lnTo>
                  <a:pt x="368" y="5"/>
                </a:lnTo>
                <a:lnTo>
                  <a:pt x="368" y="0"/>
                </a:lnTo>
                <a:close/>
                <a:moveTo>
                  <a:pt x="402" y="0"/>
                </a:moveTo>
                <a:lnTo>
                  <a:pt x="421" y="0"/>
                </a:lnTo>
                <a:lnTo>
                  <a:pt x="421" y="5"/>
                </a:lnTo>
                <a:lnTo>
                  <a:pt x="402" y="5"/>
                </a:lnTo>
                <a:lnTo>
                  <a:pt x="402" y="0"/>
                </a:lnTo>
                <a:close/>
                <a:moveTo>
                  <a:pt x="435" y="0"/>
                </a:moveTo>
                <a:lnTo>
                  <a:pt x="454" y="0"/>
                </a:lnTo>
                <a:lnTo>
                  <a:pt x="454" y="5"/>
                </a:lnTo>
                <a:lnTo>
                  <a:pt x="435" y="5"/>
                </a:lnTo>
                <a:lnTo>
                  <a:pt x="435" y="0"/>
                </a:lnTo>
                <a:close/>
                <a:moveTo>
                  <a:pt x="469" y="0"/>
                </a:moveTo>
                <a:lnTo>
                  <a:pt x="488" y="0"/>
                </a:lnTo>
                <a:lnTo>
                  <a:pt x="488" y="5"/>
                </a:lnTo>
                <a:lnTo>
                  <a:pt x="469" y="5"/>
                </a:lnTo>
                <a:lnTo>
                  <a:pt x="469" y="0"/>
                </a:lnTo>
                <a:close/>
                <a:moveTo>
                  <a:pt x="503" y="0"/>
                </a:moveTo>
                <a:lnTo>
                  <a:pt x="522" y="0"/>
                </a:lnTo>
                <a:lnTo>
                  <a:pt x="522" y="5"/>
                </a:lnTo>
                <a:lnTo>
                  <a:pt x="503" y="5"/>
                </a:lnTo>
                <a:lnTo>
                  <a:pt x="503" y="0"/>
                </a:lnTo>
                <a:close/>
                <a:moveTo>
                  <a:pt x="536" y="0"/>
                </a:moveTo>
                <a:lnTo>
                  <a:pt x="555" y="0"/>
                </a:lnTo>
                <a:lnTo>
                  <a:pt x="555" y="5"/>
                </a:lnTo>
                <a:lnTo>
                  <a:pt x="536" y="5"/>
                </a:lnTo>
                <a:lnTo>
                  <a:pt x="536" y="0"/>
                </a:lnTo>
                <a:close/>
                <a:moveTo>
                  <a:pt x="570" y="0"/>
                </a:moveTo>
                <a:lnTo>
                  <a:pt x="589" y="0"/>
                </a:lnTo>
                <a:lnTo>
                  <a:pt x="589" y="5"/>
                </a:lnTo>
                <a:lnTo>
                  <a:pt x="570" y="5"/>
                </a:lnTo>
                <a:lnTo>
                  <a:pt x="570" y="0"/>
                </a:lnTo>
                <a:close/>
                <a:moveTo>
                  <a:pt x="603" y="0"/>
                </a:moveTo>
                <a:lnTo>
                  <a:pt x="623" y="0"/>
                </a:lnTo>
                <a:lnTo>
                  <a:pt x="623" y="5"/>
                </a:lnTo>
                <a:lnTo>
                  <a:pt x="603" y="5"/>
                </a:lnTo>
                <a:lnTo>
                  <a:pt x="603" y="0"/>
                </a:lnTo>
                <a:close/>
                <a:moveTo>
                  <a:pt x="637" y="0"/>
                </a:moveTo>
                <a:lnTo>
                  <a:pt x="656" y="0"/>
                </a:lnTo>
                <a:lnTo>
                  <a:pt x="656" y="5"/>
                </a:lnTo>
                <a:lnTo>
                  <a:pt x="637" y="5"/>
                </a:lnTo>
                <a:lnTo>
                  <a:pt x="637" y="0"/>
                </a:lnTo>
                <a:close/>
                <a:moveTo>
                  <a:pt x="671" y="0"/>
                </a:moveTo>
                <a:lnTo>
                  <a:pt x="690" y="0"/>
                </a:lnTo>
                <a:lnTo>
                  <a:pt x="690" y="5"/>
                </a:lnTo>
                <a:lnTo>
                  <a:pt x="671" y="5"/>
                </a:lnTo>
                <a:lnTo>
                  <a:pt x="671" y="0"/>
                </a:lnTo>
                <a:close/>
                <a:moveTo>
                  <a:pt x="704" y="0"/>
                </a:moveTo>
                <a:lnTo>
                  <a:pt x="723" y="0"/>
                </a:lnTo>
                <a:lnTo>
                  <a:pt x="723" y="5"/>
                </a:lnTo>
                <a:lnTo>
                  <a:pt x="704" y="5"/>
                </a:lnTo>
                <a:lnTo>
                  <a:pt x="704" y="0"/>
                </a:lnTo>
                <a:close/>
                <a:moveTo>
                  <a:pt x="738" y="0"/>
                </a:moveTo>
                <a:lnTo>
                  <a:pt x="757" y="0"/>
                </a:lnTo>
                <a:lnTo>
                  <a:pt x="757" y="5"/>
                </a:lnTo>
                <a:lnTo>
                  <a:pt x="738" y="5"/>
                </a:lnTo>
                <a:lnTo>
                  <a:pt x="738" y="0"/>
                </a:lnTo>
                <a:close/>
                <a:moveTo>
                  <a:pt x="771" y="0"/>
                </a:moveTo>
                <a:lnTo>
                  <a:pt x="791" y="0"/>
                </a:lnTo>
                <a:lnTo>
                  <a:pt x="791" y="5"/>
                </a:lnTo>
                <a:lnTo>
                  <a:pt x="771" y="5"/>
                </a:lnTo>
                <a:lnTo>
                  <a:pt x="771" y="0"/>
                </a:lnTo>
                <a:close/>
                <a:moveTo>
                  <a:pt x="805" y="0"/>
                </a:moveTo>
                <a:lnTo>
                  <a:pt x="825" y="0"/>
                </a:lnTo>
                <a:lnTo>
                  <a:pt x="825" y="5"/>
                </a:lnTo>
                <a:lnTo>
                  <a:pt x="805" y="5"/>
                </a:lnTo>
                <a:lnTo>
                  <a:pt x="805" y="0"/>
                </a:lnTo>
                <a:close/>
                <a:moveTo>
                  <a:pt x="839" y="0"/>
                </a:moveTo>
                <a:lnTo>
                  <a:pt x="858" y="0"/>
                </a:lnTo>
                <a:lnTo>
                  <a:pt x="858" y="5"/>
                </a:lnTo>
                <a:lnTo>
                  <a:pt x="839" y="5"/>
                </a:lnTo>
                <a:lnTo>
                  <a:pt x="839" y="0"/>
                </a:lnTo>
                <a:close/>
                <a:moveTo>
                  <a:pt x="873" y="0"/>
                </a:moveTo>
                <a:lnTo>
                  <a:pt x="892" y="0"/>
                </a:lnTo>
                <a:lnTo>
                  <a:pt x="892" y="5"/>
                </a:lnTo>
                <a:lnTo>
                  <a:pt x="873" y="5"/>
                </a:lnTo>
                <a:lnTo>
                  <a:pt x="873" y="0"/>
                </a:lnTo>
                <a:close/>
                <a:moveTo>
                  <a:pt x="906" y="0"/>
                </a:moveTo>
                <a:lnTo>
                  <a:pt x="925" y="0"/>
                </a:lnTo>
                <a:lnTo>
                  <a:pt x="925" y="5"/>
                </a:lnTo>
                <a:lnTo>
                  <a:pt x="906" y="5"/>
                </a:lnTo>
                <a:lnTo>
                  <a:pt x="906" y="0"/>
                </a:lnTo>
                <a:close/>
                <a:moveTo>
                  <a:pt x="940" y="0"/>
                </a:moveTo>
                <a:lnTo>
                  <a:pt x="959" y="0"/>
                </a:lnTo>
                <a:lnTo>
                  <a:pt x="959" y="5"/>
                </a:lnTo>
                <a:lnTo>
                  <a:pt x="940" y="5"/>
                </a:lnTo>
                <a:lnTo>
                  <a:pt x="940" y="0"/>
                </a:lnTo>
                <a:close/>
                <a:moveTo>
                  <a:pt x="973" y="0"/>
                </a:moveTo>
                <a:lnTo>
                  <a:pt x="993" y="0"/>
                </a:lnTo>
                <a:lnTo>
                  <a:pt x="993" y="5"/>
                </a:lnTo>
                <a:lnTo>
                  <a:pt x="973" y="5"/>
                </a:lnTo>
                <a:lnTo>
                  <a:pt x="973" y="0"/>
                </a:lnTo>
                <a:close/>
                <a:moveTo>
                  <a:pt x="1007" y="0"/>
                </a:moveTo>
                <a:lnTo>
                  <a:pt x="1026" y="0"/>
                </a:lnTo>
                <a:lnTo>
                  <a:pt x="1026" y="5"/>
                </a:lnTo>
                <a:lnTo>
                  <a:pt x="1007" y="5"/>
                </a:lnTo>
                <a:lnTo>
                  <a:pt x="1007" y="0"/>
                </a:lnTo>
                <a:close/>
                <a:moveTo>
                  <a:pt x="1041" y="0"/>
                </a:moveTo>
                <a:lnTo>
                  <a:pt x="1060" y="0"/>
                </a:lnTo>
                <a:lnTo>
                  <a:pt x="1060" y="5"/>
                </a:lnTo>
                <a:lnTo>
                  <a:pt x="1041" y="5"/>
                </a:lnTo>
                <a:lnTo>
                  <a:pt x="1041" y="0"/>
                </a:lnTo>
                <a:close/>
                <a:moveTo>
                  <a:pt x="1074" y="0"/>
                </a:moveTo>
                <a:lnTo>
                  <a:pt x="1094" y="0"/>
                </a:lnTo>
                <a:lnTo>
                  <a:pt x="1094" y="5"/>
                </a:lnTo>
                <a:lnTo>
                  <a:pt x="1074" y="5"/>
                </a:lnTo>
                <a:lnTo>
                  <a:pt x="1074" y="0"/>
                </a:lnTo>
                <a:close/>
                <a:moveTo>
                  <a:pt x="1108" y="0"/>
                </a:moveTo>
                <a:lnTo>
                  <a:pt x="1127" y="0"/>
                </a:lnTo>
                <a:lnTo>
                  <a:pt x="1127" y="5"/>
                </a:lnTo>
                <a:lnTo>
                  <a:pt x="1108" y="5"/>
                </a:lnTo>
                <a:lnTo>
                  <a:pt x="1108" y="0"/>
                </a:lnTo>
                <a:close/>
                <a:moveTo>
                  <a:pt x="1142" y="0"/>
                </a:moveTo>
                <a:lnTo>
                  <a:pt x="1161" y="0"/>
                </a:lnTo>
                <a:lnTo>
                  <a:pt x="1161" y="5"/>
                </a:lnTo>
                <a:lnTo>
                  <a:pt x="1142" y="5"/>
                </a:lnTo>
                <a:lnTo>
                  <a:pt x="1142" y="0"/>
                </a:lnTo>
                <a:close/>
                <a:moveTo>
                  <a:pt x="1175" y="0"/>
                </a:moveTo>
                <a:lnTo>
                  <a:pt x="1194" y="0"/>
                </a:lnTo>
                <a:lnTo>
                  <a:pt x="1194" y="5"/>
                </a:lnTo>
                <a:lnTo>
                  <a:pt x="1175" y="5"/>
                </a:lnTo>
                <a:lnTo>
                  <a:pt x="1175" y="0"/>
                </a:lnTo>
                <a:close/>
                <a:moveTo>
                  <a:pt x="1209" y="0"/>
                </a:moveTo>
                <a:lnTo>
                  <a:pt x="1228" y="0"/>
                </a:lnTo>
                <a:lnTo>
                  <a:pt x="1228" y="5"/>
                </a:lnTo>
                <a:lnTo>
                  <a:pt x="1209" y="5"/>
                </a:lnTo>
                <a:lnTo>
                  <a:pt x="1209" y="0"/>
                </a:lnTo>
                <a:close/>
                <a:moveTo>
                  <a:pt x="1242" y="0"/>
                </a:moveTo>
                <a:lnTo>
                  <a:pt x="1262" y="0"/>
                </a:lnTo>
                <a:lnTo>
                  <a:pt x="1262" y="5"/>
                </a:lnTo>
                <a:lnTo>
                  <a:pt x="1242" y="5"/>
                </a:lnTo>
                <a:lnTo>
                  <a:pt x="1242" y="0"/>
                </a:lnTo>
                <a:close/>
                <a:moveTo>
                  <a:pt x="1276" y="0"/>
                </a:moveTo>
                <a:lnTo>
                  <a:pt x="1295" y="0"/>
                </a:lnTo>
                <a:lnTo>
                  <a:pt x="1295" y="5"/>
                </a:lnTo>
                <a:lnTo>
                  <a:pt x="1276" y="5"/>
                </a:lnTo>
                <a:lnTo>
                  <a:pt x="1276" y="0"/>
                </a:lnTo>
                <a:close/>
                <a:moveTo>
                  <a:pt x="1310" y="0"/>
                </a:moveTo>
                <a:lnTo>
                  <a:pt x="1329" y="0"/>
                </a:lnTo>
                <a:lnTo>
                  <a:pt x="1329" y="5"/>
                </a:lnTo>
                <a:lnTo>
                  <a:pt x="1310" y="5"/>
                </a:lnTo>
                <a:lnTo>
                  <a:pt x="1310" y="0"/>
                </a:lnTo>
                <a:close/>
                <a:moveTo>
                  <a:pt x="1343" y="0"/>
                </a:moveTo>
                <a:lnTo>
                  <a:pt x="1362" y="0"/>
                </a:lnTo>
                <a:lnTo>
                  <a:pt x="1362" y="5"/>
                </a:lnTo>
                <a:lnTo>
                  <a:pt x="1343" y="5"/>
                </a:lnTo>
                <a:lnTo>
                  <a:pt x="1343" y="0"/>
                </a:lnTo>
                <a:close/>
                <a:moveTo>
                  <a:pt x="1377" y="0"/>
                </a:moveTo>
                <a:lnTo>
                  <a:pt x="1396" y="0"/>
                </a:lnTo>
                <a:lnTo>
                  <a:pt x="1396" y="5"/>
                </a:lnTo>
                <a:lnTo>
                  <a:pt x="1377" y="5"/>
                </a:lnTo>
                <a:lnTo>
                  <a:pt x="1377" y="0"/>
                </a:lnTo>
                <a:close/>
                <a:moveTo>
                  <a:pt x="1411" y="0"/>
                </a:moveTo>
                <a:lnTo>
                  <a:pt x="1426" y="0"/>
                </a:lnTo>
                <a:lnTo>
                  <a:pt x="1426" y="9"/>
                </a:lnTo>
                <a:lnTo>
                  <a:pt x="1421" y="9"/>
                </a:lnTo>
                <a:lnTo>
                  <a:pt x="1421" y="3"/>
                </a:lnTo>
                <a:lnTo>
                  <a:pt x="1423" y="5"/>
                </a:lnTo>
                <a:lnTo>
                  <a:pt x="1411" y="5"/>
                </a:lnTo>
                <a:lnTo>
                  <a:pt x="1411" y="0"/>
                </a:lnTo>
                <a:close/>
                <a:moveTo>
                  <a:pt x="1426" y="24"/>
                </a:moveTo>
                <a:lnTo>
                  <a:pt x="1426" y="43"/>
                </a:lnTo>
                <a:lnTo>
                  <a:pt x="1421" y="43"/>
                </a:lnTo>
                <a:lnTo>
                  <a:pt x="1421" y="24"/>
                </a:lnTo>
                <a:lnTo>
                  <a:pt x="1426" y="24"/>
                </a:lnTo>
                <a:close/>
                <a:moveTo>
                  <a:pt x="1426" y="57"/>
                </a:moveTo>
                <a:lnTo>
                  <a:pt x="1426" y="77"/>
                </a:lnTo>
                <a:lnTo>
                  <a:pt x="1421" y="77"/>
                </a:lnTo>
                <a:lnTo>
                  <a:pt x="1421" y="57"/>
                </a:lnTo>
                <a:lnTo>
                  <a:pt x="1426" y="57"/>
                </a:lnTo>
                <a:close/>
                <a:moveTo>
                  <a:pt x="1426" y="91"/>
                </a:moveTo>
                <a:lnTo>
                  <a:pt x="1426" y="110"/>
                </a:lnTo>
                <a:lnTo>
                  <a:pt x="1421" y="110"/>
                </a:lnTo>
                <a:lnTo>
                  <a:pt x="1421" y="91"/>
                </a:lnTo>
                <a:lnTo>
                  <a:pt x="1426" y="91"/>
                </a:lnTo>
                <a:close/>
                <a:moveTo>
                  <a:pt x="1426" y="125"/>
                </a:moveTo>
                <a:lnTo>
                  <a:pt x="1426" y="144"/>
                </a:lnTo>
                <a:lnTo>
                  <a:pt x="1422" y="144"/>
                </a:lnTo>
                <a:lnTo>
                  <a:pt x="1422" y="140"/>
                </a:lnTo>
                <a:lnTo>
                  <a:pt x="1423" y="140"/>
                </a:lnTo>
                <a:lnTo>
                  <a:pt x="1421" y="142"/>
                </a:lnTo>
                <a:lnTo>
                  <a:pt x="1421" y="125"/>
                </a:lnTo>
                <a:lnTo>
                  <a:pt x="1426" y="125"/>
                </a:lnTo>
                <a:close/>
                <a:moveTo>
                  <a:pt x="1407" y="144"/>
                </a:moveTo>
                <a:lnTo>
                  <a:pt x="1388" y="144"/>
                </a:lnTo>
                <a:lnTo>
                  <a:pt x="1388" y="140"/>
                </a:lnTo>
                <a:lnTo>
                  <a:pt x="1407" y="140"/>
                </a:lnTo>
                <a:lnTo>
                  <a:pt x="1407" y="144"/>
                </a:lnTo>
                <a:close/>
                <a:moveTo>
                  <a:pt x="1374" y="144"/>
                </a:moveTo>
                <a:lnTo>
                  <a:pt x="1355" y="144"/>
                </a:lnTo>
                <a:lnTo>
                  <a:pt x="1355" y="140"/>
                </a:lnTo>
                <a:lnTo>
                  <a:pt x="1374" y="140"/>
                </a:lnTo>
                <a:lnTo>
                  <a:pt x="1374" y="144"/>
                </a:lnTo>
                <a:close/>
                <a:moveTo>
                  <a:pt x="1340" y="144"/>
                </a:moveTo>
                <a:lnTo>
                  <a:pt x="1321" y="144"/>
                </a:lnTo>
                <a:lnTo>
                  <a:pt x="1321" y="140"/>
                </a:lnTo>
                <a:lnTo>
                  <a:pt x="1340" y="140"/>
                </a:lnTo>
                <a:lnTo>
                  <a:pt x="1340" y="144"/>
                </a:lnTo>
                <a:close/>
                <a:moveTo>
                  <a:pt x="1306" y="144"/>
                </a:moveTo>
                <a:lnTo>
                  <a:pt x="1287" y="144"/>
                </a:lnTo>
                <a:lnTo>
                  <a:pt x="1287" y="140"/>
                </a:lnTo>
                <a:lnTo>
                  <a:pt x="1306" y="140"/>
                </a:lnTo>
                <a:lnTo>
                  <a:pt x="1306" y="144"/>
                </a:lnTo>
                <a:close/>
                <a:moveTo>
                  <a:pt x="1273" y="144"/>
                </a:moveTo>
                <a:lnTo>
                  <a:pt x="1254" y="144"/>
                </a:lnTo>
                <a:lnTo>
                  <a:pt x="1254" y="140"/>
                </a:lnTo>
                <a:lnTo>
                  <a:pt x="1273" y="140"/>
                </a:lnTo>
                <a:lnTo>
                  <a:pt x="1273" y="144"/>
                </a:lnTo>
                <a:close/>
                <a:moveTo>
                  <a:pt x="1239" y="144"/>
                </a:moveTo>
                <a:lnTo>
                  <a:pt x="1220" y="144"/>
                </a:lnTo>
                <a:lnTo>
                  <a:pt x="1220" y="140"/>
                </a:lnTo>
                <a:lnTo>
                  <a:pt x="1239" y="140"/>
                </a:lnTo>
                <a:lnTo>
                  <a:pt x="1239" y="144"/>
                </a:lnTo>
                <a:close/>
                <a:moveTo>
                  <a:pt x="1206" y="144"/>
                </a:moveTo>
                <a:lnTo>
                  <a:pt x="1186" y="144"/>
                </a:lnTo>
                <a:lnTo>
                  <a:pt x="1186" y="140"/>
                </a:lnTo>
                <a:lnTo>
                  <a:pt x="1206" y="140"/>
                </a:lnTo>
                <a:lnTo>
                  <a:pt x="1206" y="144"/>
                </a:lnTo>
                <a:close/>
                <a:moveTo>
                  <a:pt x="1172" y="144"/>
                </a:moveTo>
                <a:lnTo>
                  <a:pt x="1153" y="144"/>
                </a:lnTo>
                <a:lnTo>
                  <a:pt x="1153" y="140"/>
                </a:lnTo>
                <a:lnTo>
                  <a:pt x="1172" y="140"/>
                </a:lnTo>
                <a:lnTo>
                  <a:pt x="1172" y="144"/>
                </a:lnTo>
                <a:close/>
                <a:moveTo>
                  <a:pt x="1138" y="144"/>
                </a:moveTo>
                <a:lnTo>
                  <a:pt x="1119" y="144"/>
                </a:lnTo>
                <a:lnTo>
                  <a:pt x="1119" y="140"/>
                </a:lnTo>
                <a:lnTo>
                  <a:pt x="1138" y="140"/>
                </a:lnTo>
                <a:lnTo>
                  <a:pt x="1138" y="144"/>
                </a:lnTo>
                <a:close/>
                <a:moveTo>
                  <a:pt x="1105" y="144"/>
                </a:moveTo>
                <a:lnTo>
                  <a:pt x="1086" y="144"/>
                </a:lnTo>
                <a:lnTo>
                  <a:pt x="1086" y="140"/>
                </a:lnTo>
                <a:lnTo>
                  <a:pt x="1105" y="140"/>
                </a:lnTo>
                <a:lnTo>
                  <a:pt x="1105" y="144"/>
                </a:lnTo>
                <a:close/>
                <a:moveTo>
                  <a:pt x="1071" y="144"/>
                </a:moveTo>
                <a:lnTo>
                  <a:pt x="1052" y="144"/>
                </a:lnTo>
                <a:lnTo>
                  <a:pt x="1052" y="140"/>
                </a:lnTo>
                <a:lnTo>
                  <a:pt x="1071" y="140"/>
                </a:lnTo>
                <a:lnTo>
                  <a:pt x="1071" y="144"/>
                </a:lnTo>
                <a:close/>
                <a:moveTo>
                  <a:pt x="1038" y="144"/>
                </a:moveTo>
                <a:lnTo>
                  <a:pt x="1018" y="144"/>
                </a:lnTo>
                <a:lnTo>
                  <a:pt x="1018" y="140"/>
                </a:lnTo>
                <a:lnTo>
                  <a:pt x="1038" y="140"/>
                </a:lnTo>
                <a:lnTo>
                  <a:pt x="1038" y="144"/>
                </a:lnTo>
                <a:close/>
                <a:moveTo>
                  <a:pt x="1004" y="144"/>
                </a:moveTo>
                <a:lnTo>
                  <a:pt x="984" y="144"/>
                </a:lnTo>
                <a:lnTo>
                  <a:pt x="984" y="140"/>
                </a:lnTo>
                <a:lnTo>
                  <a:pt x="1004" y="140"/>
                </a:lnTo>
                <a:lnTo>
                  <a:pt x="1004" y="144"/>
                </a:lnTo>
                <a:close/>
                <a:moveTo>
                  <a:pt x="970" y="144"/>
                </a:moveTo>
                <a:lnTo>
                  <a:pt x="951" y="144"/>
                </a:lnTo>
                <a:lnTo>
                  <a:pt x="951" y="140"/>
                </a:lnTo>
                <a:lnTo>
                  <a:pt x="970" y="140"/>
                </a:lnTo>
                <a:lnTo>
                  <a:pt x="970" y="144"/>
                </a:lnTo>
                <a:close/>
                <a:moveTo>
                  <a:pt x="936" y="144"/>
                </a:moveTo>
                <a:lnTo>
                  <a:pt x="917" y="144"/>
                </a:lnTo>
                <a:lnTo>
                  <a:pt x="917" y="140"/>
                </a:lnTo>
                <a:lnTo>
                  <a:pt x="936" y="140"/>
                </a:lnTo>
                <a:lnTo>
                  <a:pt x="936" y="144"/>
                </a:lnTo>
                <a:close/>
                <a:moveTo>
                  <a:pt x="903" y="144"/>
                </a:moveTo>
                <a:lnTo>
                  <a:pt x="884" y="144"/>
                </a:lnTo>
                <a:lnTo>
                  <a:pt x="884" y="140"/>
                </a:lnTo>
                <a:lnTo>
                  <a:pt x="903" y="140"/>
                </a:lnTo>
                <a:lnTo>
                  <a:pt x="903" y="144"/>
                </a:lnTo>
                <a:close/>
                <a:moveTo>
                  <a:pt x="869" y="144"/>
                </a:moveTo>
                <a:lnTo>
                  <a:pt x="850" y="144"/>
                </a:lnTo>
                <a:lnTo>
                  <a:pt x="850" y="140"/>
                </a:lnTo>
                <a:lnTo>
                  <a:pt x="869" y="140"/>
                </a:lnTo>
                <a:lnTo>
                  <a:pt x="869" y="144"/>
                </a:lnTo>
                <a:close/>
                <a:moveTo>
                  <a:pt x="836" y="144"/>
                </a:moveTo>
                <a:lnTo>
                  <a:pt x="816" y="144"/>
                </a:lnTo>
                <a:lnTo>
                  <a:pt x="816" y="140"/>
                </a:lnTo>
                <a:lnTo>
                  <a:pt x="836" y="140"/>
                </a:lnTo>
                <a:lnTo>
                  <a:pt x="836" y="144"/>
                </a:lnTo>
                <a:close/>
                <a:moveTo>
                  <a:pt x="802" y="144"/>
                </a:moveTo>
                <a:lnTo>
                  <a:pt x="783" y="144"/>
                </a:lnTo>
                <a:lnTo>
                  <a:pt x="783" y="140"/>
                </a:lnTo>
                <a:lnTo>
                  <a:pt x="802" y="140"/>
                </a:lnTo>
                <a:lnTo>
                  <a:pt x="802" y="144"/>
                </a:lnTo>
                <a:close/>
                <a:moveTo>
                  <a:pt x="768" y="144"/>
                </a:moveTo>
                <a:lnTo>
                  <a:pt x="749" y="144"/>
                </a:lnTo>
                <a:lnTo>
                  <a:pt x="749" y="140"/>
                </a:lnTo>
                <a:lnTo>
                  <a:pt x="768" y="140"/>
                </a:lnTo>
                <a:lnTo>
                  <a:pt x="768" y="144"/>
                </a:lnTo>
                <a:close/>
                <a:moveTo>
                  <a:pt x="735" y="144"/>
                </a:moveTo>
                <a:lnTo>
                  <a:pt x="715" y="144"/>
                </a:lnTo>
                <a:lnTo>
                  <a:pt x="715" y="140"/>
                </a:lnTo>
                <a:lnTo>
                  <a:pt x="735" y="140"/>
                </a:lnTo>
                <a:lnTo>
                  <a:pt x="735" y="144"/>
                </a:lnTo>
                <a:close/>
                <a:moveTo>
                  <a:pt x="701" y="144"/>
                </a:moveTo>
                <a:lnTo>
                  <a:pt x="682" y="144"/>
                </a:lnTo>
                <a:lnTo>
                  <a:pt x="682" y="140"/>
                </a:lnTo>
                <a:lnTo>
                  <a:pt x="701" y="140"/>
                </a:lnTo>
                <a:lnTo>
                  <a:pt x="701" y="144"/>
                </a:lnTo>
                <a:close/>
                <a:moveTo>
                  <a:pt x="667" y="144"/>
                </a:moveTo>
                <a:lnTo>
                  <a:pt x="648" y="144"/>
                </a:lnTo>
                <a:lnTo>
                  <a:pt x="648" y="140"/>
                </a:lnTo>
                <a:lnTo>
                  <a:pt x="667" y="140"/>
                </a:lnTo>
                <a:lnTo>
                  <a:pt x="667" y="144"/>
                </a:lnTo>
                <a:close/>
                <a:moveTo>
                  <a:pt x="634" y="144"/>
                </a:moveTo>
                <a:lnTo>
                  <a:pt x="615" y="144"/>
                </a:lnTo>
                <a:lnTo>
                  <a:pt x="615" y="140"/>
                </a:lnTo>
                <a:lnTo>
                  <a:pt x="634" y="140"/>
                </a:lnTo>
                <a:lnTo>
                  <a:pt x="634" y="144"/>
                </a:lnTo>
                <a:close/>
                <a:moveTo>
                  <a:pt x="600" y="144"/>
                </a:moveTo>
                <a:lnTo>
                  <a:pt x="581" y="144"/>
                </a:lnTo>
                <a:lnTo>
                  <a:pt x="581" y="140"/>
                </a:lnTo>
                <a:lnTo>
                  <a:pt x="600" y="140"/>
                </a:lnTo>
                <a:lnTo>
                  <a:pt x="600" y="144"/>
                </a:lnTo>
                <a:close/>
                <a:moveTo>
                  <a:pt x="567" y="144"/>
                </a:moveTo>
                <a:lnTo>
                  <a:pt x="547" y="144"/>
                </a:lnTo>
                <a:lnTo>
                  <a:pt x="547" y="140"/>
                </a:lnTo>
                <a:lnTo>
                  <a:pt x="567" y="140"/>
                </a:lnTo>
                <a:lnTo>
                  <a:pt x="567" y="144"/>
                </a:lnTo>
                <a:close/>
                <a:moveTo>
                  <a:pt x="533" y="144"/>
                </a:moveTo>
                <a:lnTo>
                  <a:pt x="514" y="144"/>
                </a:lnTo>
                <a:lnTo>
                  <a:pt x="514" y="140"/>
                </a:lnTo>
                <a:lnTo>
                  <a:pt x="533" y="140"/>
                </a:lnTo>
                <a:lnTo>
                  <a:pt x="533" y="144"/>
                </a:lnTo>
                <a:close/>
                <a:moveTo>
                  <a:pt x="499" y="144"/>
                </a:moveTo>
                <a:lnTo>
                  <a:pt x="480" y="144"/>
                </a:lnTo>
                <a:lnTo>
                  <a:pt x="480" y="140"/>
                </a:lnTo>
                <a:lnTo>
                  <a:pt x="499" y="140"/>
                </a:lnTo>
                <a:lnTo>
                  <a:pt x="499" y="144"/>
                </a:lnTo>
                <a:close/>
                <a:moveTo>
                  <a:pt x="466" y="144"/>
                </a:moveTo>
                <a:lnTo>
                  <a:pt x="447" y="144"/>
                </a:lnTo>
                <a:lnTo>
                  <a:pt x="447" y="140"/>
                </a:lnTo>
                <a:lnTo>
                  <a:pt x="466" y="140"/>
                </a:lnTo>
                <a:lnTo>
                  <a:pt x="466" y="144"/>
                </a:lnTo>
                <a:close/>
                <a:moveTo>
                  <a:pt x="432" y="144"/>
                </a:moveTo>
                <a:lnTo>
                  <a:pt x="413" y="144"/>
                </a:lnTo>
                <a:lnTo>
                  <a:pt x="413" y="140"/>
                </a:lnTo>
                <a:lnTo>
                  <a:pt x="432" y="140"/>
                </a:lnTo>
                <a:lnTo>
                  <a:pt x="432" y="144"/>
                </a:lnTo>
                <a:close/>
                <a:moveTo>
                  <a:pt x="398" y="144"/>
                </a:moveTo>
                <a:lnTo>
                  <a:pt x="379" y="144"/>
                </a:lnTo>
                <a:lnTo>
                  <a:pt x="379" y="140"/>
                </a:lnTo>
                <a:lnTo>
                  <a:pt x="398" y="140"/>
                </a:lnTo>
                <a:lnTo>
                  <a:pt x="398" y="144"/>
                </a:lnTo>
                <a:close/>
                <a:moveTo>
                  <a:pt x="365" y="144"/>
                </a:moveTo>
                <a:lnTo>
                  <a:pt x="345" y="144"/>
                </a:lnTo>
                <a:lnTo>
                  <a:pt x="345" y="140"/>
                </a:lnTo>
                <a:lnTo>
                  <a:pt x="365" y="140"/>
                </a:lnTo>
                <a:lnTo>
                  <a:pt x="365" y="144"/>
                </a:lnTo>
                <a:close/>
                <a:moveTo>
                  <a:pt x="331" y="144"/>
                </a:moveTo>
                <a:lnTo>
                  <a:pt x="312" y="144"/>
                </a:lnTo>
                <a:lnTo>
                  <a:pt x="312" y="140"/>
                </a:lnTo>
                <a:lnTo>
                  <a:pt x="331" y="140"/>
                </a:lnTo>
                <a:lnTo>
                  <a:pt x="331" y="144"/>
                </a:lnTo>
                <a:close/>
                <a:moveTo>
                  <a:pt x="297" y="144"/>
                </a:moveTo>
                <a:lnTo>
                  <a:pt x="278" y="144"/>
                </a:lnTo>
                <a:lnTo>
                  <a:pt x="278" y="140"/>
                </a:lnTo>
                <a:lnTo>
                  <a:pt x="297" y="140"/>
                </a:lnTo>
                <a:lnTo>
                  <a:pt x="297" y="144"/>
                </a:lnTo>
                <a:close/>
                <a:moveTo>
                  <a:pt x="264" y="144"/>
                </a:moveTo>
                <a:lnTo>
                  <a:pt x="245" y="144"/>
                </a:lnTo>
                <a:lnTo>
                  <a:pt x="245" y="140"/>
                </a:lnTo>
                <a:lnTo>
                  <a:pt x="264" y="140"/>
                </a:lnTo>
                <a:lnTo>
                  <a:pt x="264" y="144"/>
                </a:lnTo>
                <a:close/>
                <a:moveTo>
                  <a:pt x="230" y="144"/>
                </a:moveTo>
                <a:lnTo>
                  <a:pt x="211" y="144"/>
                </a:lnTo>
                <a:lnTo>
                  <a:pt x="211" y="140"/>
                </a:lnTo>
                <a:lnTo>
                  <a:pt x="230" y="140"/>
                </a:lnTo>
                <a:lnTo>
                  <a:pt x="230" y="144"/>
                </a:lnTo>
                <a:close/>
                <a:moveTo>
                  <a:pt x="197" y="144"/>
                </a:moveTo>
                <a:lnTo>
                  <a:pt x="177" y="144"/>
                </a:lnTo>
                <a:lnTo>
                  <a:pt x="177" y="140"/>
                </a:lnTo>
                <a:lnTo>
                  <a:pt x="197" y="140"/>
                </a:lnTo>
                <a:lnTo>
                  <a:pt x="197" y="144"/>
                </a:lnTo>
                <a:close/>
                <a:moveTo>
                  <a:pt x="163" y="144"/>
                </a:moveTo>
                <a:lnTo>
                  <a:pt x="144" y="144"/>
                </a:lnTo>
                <a:lnTo>
                  <a:pt x="144" y="140"/>
                </a:lnTo>
                <a:lnTo>
                  <a:pt x="163" y="140"/>
                </a:lnTo>
                <a:lnTo>
                  <a:pt x="163" y="144"/>
                </a:lnTo>
                <a:close/>
                <a:moveTo>
                  <a:pt x="129" y="144"/>
                </a:moveTo>
                <a:lnTo>
                  <a:pt x="110" y="144"/>
                </a:lnTo>
                <a:lnTo>
                  <a:pt x="110" y="140"/>
                </a:lnTo>
                <a:lnTo>
                  <a:pt x="129" y="140"/>
                </a:lnTo>
                <a:lnTo>
                  <a:pt x="129" y="144"/>
                </a:lnTo>
                <a:close/>
                <a:moveTo>
                  <a:pt x="96" y="144"/>
                </a:moveTo>
                <a:lnTo>
                  <a:pt x="76" y="144"/>
                </a:lnTo>
                <a:lnTo>
                  <a:pt x="76" y="140"/>
                </a:lnTo>
                <a:lnTo>
                  <a:pt x="96" y="140"/>
                </a:lnTo>
                <a:lnTo>
                  <a:pt x="96" y="144"/>
                </a:lnTo>
                <a:close/>
                <a:moveTo>
                  <a:pt x="62" y="144"/>
                </a:moveTo>
                <a:lnTo>
                  <a:pt x="43" y="144"/>
                </a:lnTo>
                <a:lnTo>
                  <a:pt x="43" y="140"/>
                </a:lnTo>
                <a:lnTo>
                  <a:pt x="62" y="140"/>
                </a:lnTo>
                <a:lnTo>
                  <a:pt x="62" y="144"/>
                </a:lnTo>
                <a:close/>
                <a:moveTo>
                  <a:pt x="28" y="144"/>
                </a:moveTo>
                <a:lnTo>
                  <a:pt x="9" y="144"/>
                </a:lnTo>
                <a:lnTo>
                  <a:pt x="9" y="140"/>
                </a:lnTo>
                <a:lnTo>
                  <a:pt x="28" y="140"/>
                </a:lnTo>
                <a:lnTo>
                  <a:pt x="28" y="144"/>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6" name="矩形 271"/>
          <p:cNvSpPr>
            <a:spLocks noChangeArrowheads="1"/>
          </p:cNvSpPr>
          <p:nvPr/>
        </p:nvSpPr>
        <p:spPr bwMode="auto">
          <a:xfrm>
            <a:off x="701675" y="4770438"/>
            <a:ext cx="889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供应商协同门户</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7" name="矩形 272"/>
          <p:cNvSpPr>
            <a:spLocks noChangeArrowheads="1"/>
          </p:cNvSpPr>
          <p:nvPr/>
        </p:nvSpPr>
        <p:spPr bwMode="auto">
          <a:xfrm>
            <a:off x="488950" y="5051425"/>
            <a:ext cx="1339850" cy="206375"/>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8" name="任意多边形 273"/>
          <p:cNvSpPr>
            <a:spLocks noEditPoints="1"/>
          </p:cNvSpPr>
          <p:nvPr/>
        </p:nvSpPr>
        <p:spPr bwMode="auto">
          <a:xfrm>
            <a:off x="484188" y="5048250"/>
            <a:ext cx="1344612" cy="285750"/>
          </a:xfrm>
          <a:custGeom>
            <a:avLst/>
            <a:gdLst>
              <a:gd name="T0" fmla="*/ 5 w 1426"/>
              <a:gd name="T1" fmla="*/ 89 h 144"/>
              <a:gd name="T2" fmla="*/ 0 w 1426"/>
              <a:gd name="T3" fmla="*/ 41 h 144"/>
              <a:gd name="T4" fmla="*/ 17 w 1426"/>
              <a:gd name="T5" fmla="*/ 5 h 144"/>
              <a:gd name="T6" fmla="*/ 32 w 1426"/>
              <a:gd name="T7" fmla="*/ 5 h 144"/>
              <a:gd name="T8" fmla="*/ 118 w 1426"/>
              <a:gd name="T9" fmla="*/ 0 h 144"/>
              <a:gd name="T10" fmla="*/ 132 w 1426"/>
              <a:gd name="T11" fmla="*/ 0 h 144"/>
              <a:gd name="T12" fmla="*/ 219 w 1426"/>
              <a:gd name="T13" fmla="*/ 5 h 144"/>
              <a:gd name="T14" fmla="*/ 267 w 1426"/>
              <a:gd name="T15" fmla="*/ 0 h 144"/>
              <a:gd name="T16" fmla="*/ 301 w 1426"/>
              <a:gd name="T17" fmla="*/ 5 h 144"/>
              <a:gd name="T18" fmla="*/ 387 w 1426"/>
              <a:gd name="T19" fmla="*/ 0 h 144"/>
              <a:gd name="T20" fmla="*/ 402 w 1426"/>
              <a:gd name="T21" fmla="*/ 0 h 144"/>
              <a:gd name="T22" fmla="*/ 488 w 1426"/>
              <a:gd name="T23" fmla="*/ 5 h 144"/>
              <a:gd name="T24" fmla="*/ 536 w 1426"/>
              <a:gd name="T25" fmla="*/ 0 h 144"/>
              <a:gd name="T26" fmla="*/ 570 w 1426"/>
              <a:gd name="T27" fmla="*/ 5 h 144"/>
              <a:gd name="T28" fmla="*/ 656 w 1426"/>
              <a:gd name="T29" fmla="*/ 0 h 144"/>
              <a:gd name="T30" fmla="*/ 671 w 1426"/>
              <a:gd name="T31" fmla="*/ 0 h 144"/>
              <a:gd name="T32" fmla="*/ 757 w 1426"/>
              <a:gd name="T33" fmla="*/ 5 h 144"/>
              <a:gd name="T34" fmla="*/ 805 w 1426"/>
              <a:gd name="T35" fmla="*/ 0 h 144"/>
              <a:gd name="T36" fmla="*/ 839 w 1426"/>
              <a:gd name="T37" fmla="*/ 5 h 144"/>
              <a:gd name="T38" fmla="*/ 925 w 1426"/>
              <a:gd name="T39" fmla="*/ 0 h 144"/>
              <a:gd name="T40" fmla="*/ 940 w 1426"/>
              <a:gd name="T41" fmla="*/ 0 h 144"/>
              <a:gd name="T42" fmla="*/ 1026 w 1426"/>
              <a:gd name="T43" fmla="*/ 5 h 144"/>
              <a:gd name="T44" fmla="*/ 1074 w 1426"/>
              <a:gd name="T45" fmla="*/ 0 h 144"/>
              <a:gd name="T46" fmla="*/ 1108 w 1426"/>
              <a:gd name="T47" fmla="*/ 5 h 144"/>
              <a:gd name="T48" fmla="*/ 1194 w 1426"/>
              <a:gd name="T49" fmla="*/ 0 h 144"/>
              <a:gd name="T50" fmla="*/ 1209 w 1426"/>
              <a:gd name="T51" fmla="*/ 0 h 144"/>
              <a:gd name="T52" fmla="*/ 1295 w 1426"/>
              <a:gd name="T53" fmla="*/ 5 h 144"/>
              <a:gd name="T54" fmla="*/ 1343 w 1426"/>
              <a:gd name="T55" fmla="*/ 0 h 144"/>
              <a:gd name="T56" fmla="*/ 1377 w 1426"/>
              <a:gd name="T57" fmla="*/ 5 h 144"/>
              <a:gd name="T58" fmla="*/ 1411 w 1426"/>
              <a:gd name="T59" fmla="*/ 5 h 144"/>
              <a:gd name="T60" fmla="*/ 1426 w 1426"/>
              <a:gd name="T61" fmla="*/ 76 h 144"/>
              <a:gd name="T62" fmla="*/ 1426 w 1426"/>
              <a:gd name="T63" fmla="*/ 91 h 144"/>
              <a:gd name="T64" fmla="*/ 1426 w 1426"/>
              <a:gd name="T65" fmla="*/ 124 h 144"/>
              <a:gd name="T66" fmla="*/ 1355 w 1426"/>
              <a:gd name="T67" fmla="*/ 139 h 144"/>
              <a:gd name="T68" fmla="*/ 1306 w 1426"/>
              <a:gd name="T69" fmla="*/ 144 h 144"/>
              <a:gd name="T70" fmla="*/ 1273 w 1426"/>
              <a:gd name="T71" fmla="*/ 139 h 144"/>
              <a:gd name="T72" fmla="*/ 1186 w 1426"/>
              <a:gd name="T73" fmla="*/ 144 h 144"/>
              <a:gd name="T74" fmla="*/ 1172 w 1426"/>
              <a:gd name="T75" fmla="*/ 144 h 144"/>
              <a:gd name="T76" fmla="*/ 1086 w 1426"/>
              <a:gd name="T77" fmla="*/ 139 h 144"/>
              <a:gd name="T78" fmla="*/ 1038 w 1426"/>
              <a:gd name="T79" fmla="*/ 144 h 144"/>
              <a:gd name="T80" fmla="*/ 1004 w 1426"/>
              <a:gd name="T81" fmla="*/ 139 h 144"/>
              <a:gd name="T82" fmla="*/ 917 w 1426"/>
              <a:gd name="T83" fmla="*/ 144 h 144"/>
              <a:gd name="T84" fmla="*/ 903 w 1426"/>
              <a:gd name="T85" fmla="*/ 144 h 144"/>
              <a:gd name="T86" fmla="*/ 816 w 1426"/>
              <a:gd name="T87" fmla="*/ 139 h 144"/>
              <a:gd name="T88" fmla="*/ 768 w 1426"/>
              <a:gd name="T89" fmla="*/ 144 h 144"/>
              <a:gd name="T90" fmla="*/ 735 w 1426"/>
              <a:gd name="T91" fmla="*/ 139 h 144"/>
              <a:gd name="T92" fmla="*/ 648 w 1426"/>
              <a:gd name="T93" fmla="*/ 144 h 144"/>
              <a:gd name="T94" fmla="*/ 634 w 1426"/>
              <a:gd name="T95" fmla="*/ 144 h 144"/>
              <a:gd name="T96" fmla="*/ 547 w 1426"/>
              <a:gd name="T97" fmla="*/ 139 h 144"/>
              <a:gd name="T98" fmla="*/ 499 w 1426"/>
              <a:gd name="T99" fmla="*/ 144 h 144"/>
              <a:gd name="T100" fmla="*/ 466 w 1426"/>
              <a:gd name="T101" fmla="*/ 139 h 144"/>
              <a:gd name="T102" fmla="*/ 379 w 1426"/>
              <a:gd name="T103" fmla="*/ 144 h 144"/>
              <a:gd name="T104" fmla="*/ 365 w 1426"/>
              <a:gd name="T105" fmla="*/ 144 h 144"/>
              <a:gd name="T106" fmla="*/ 278 w 1426"/>
              <a:gd name="T107" fmla="*/ 139 h 144"/>
              <a:gd name="T108" fmla="*/ 230 w 1426"/>
              <a:gd name="T109" fmla="*/ 144 h 144"/>
              <a:gd name="T110" fmla="*/ 197 w 1426"/>
              <a:gd name="T111" fmla="*/ 139 h 144"/>
              <a:gd name="T112" fmla="*/ 110 w 1426"/>
              <a:gd name="T113" fmla="*/ 144 h 144"/>
              <a:gd name="T114" fmla="*/ 96 w 1426"/>
              <a:gd name="T115" fmla="*/ 144 h 144"/>
              <a:gd name="T116" fmla="*/ 9 w 1426"/>
              <a:gd name="T117" fmla="*/ 1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6" h="144">
                <a:moveTo>
                  <a:pt x="0" y="142"/>
                </a:moveTo>
                <a:lnTo>
                  <a:pt x="0" y="122"/>
                </a:lnTo>
                <a:lnTo>
                  <a:pt x="5" y="122"/>
                </a:lnTo>
                <a:lnTo>
                  <a:pt x="5" y="142"/>
                </a:lnTo>
                <a:lnTo>
                  <a:pt x="0" y="142"/>
                </a:lnTo>
                <a:close/>
                <a:moveTo>
                  <a:pt x="0" y="108"/>
                </a:moveTo>
                <a:lnTo>
                  <a:pt x="0" y="89"/>
                </a:lnTo>
                <a:lnTo>
                  <a:pt x="5" y="89"/>
                </a:lnTo>
                <a:lnTo>
                  <a:pt x="5" y="108"/>
                </a:lnTo>
                <a:lnTo>
                  <a:pt x="0" y="108"/>
                </a:lnTo>
                <a:close/>
                <a:moveTo>
                  <a:pt x="0" y="74"/>
                </a:moveTo>
                <a:lnTo>
                  <a:pt x="0" y="55"/>
                </a:lnTo>
                <a:lnTo>
                  <a:pt x="5" y="55"/>
                </a:lnTo>
                <a:lnTo>
                  <a:pt x="5" y="74"/>
                </a:lnTo>
                <a:lnTo>
                  <a:pt x="0" y="74"/>
                </a:lnTo>
                <a:close/>
                <a:moveTo>
                  <a:pt x="0" y="41"/>
                </a:moveTo>
                <a:lnTo>
                  <a:pt x="0" y="22"/>
                </a:lnTo>
                <a:lnTo>
                  <a:pt x="5" y="22"/>
                </a:lnTo>
                <a:lnTo>
                  <a:pt x="5" y="41"/>
                </a:lnTo>
                <a:lnTo>
                  <a:pt x="0" y="41"/>
                </a:lnTo>
                <a:close/>
                <a:moveTo>
                  <a:pt x="0" y="7"/>
                </a:moveTo>
                <a:lnTo>
                  <a:pt x="0" y="0"/>
                </a:lnTo>
                <a:lnTo>
                  <a:pt x="17" y="0"/>
                </a:lnTo>
                <a:lnTo>
                  <a:pt x="17" y="5"/>
                </a:lnTo>
                <a:lnTo>
                  <a:pt x="3" y="5"/>
                </a:lnTo>
                <a:lnTo>
                  <a:pt x="5" y="2"/>
                </a:lnTo>
                <a:lnTo>
                  <a:pt x="5" y="7"/>
                </a:lnTo>
                <a:lnTo>
                  <a:pt x="0" y="7"/>
                </a:lnTo>
                <a:close/>
                <a:moveTo>
                  <a:pt x="32" y="0"/>
                </a:moveTo>
                <a:lnTo>
                  <a:pt x="51" y="0"/>
                </a:lnTo>
                <a:lnTo>
                  <a:pt x="51" y="5"/>
                </a:lnTo>
                <a:lnTo>
                  <a:pt x="32" y="5"/>
                </a:lnTo>
                <a:lnTo>
                  <a:pt x="32" y="0"/>
                </a:lnTo>
                <a:close/>
                <a:moveTo>
                  <a:pt x="65" y="0"/>
                </a:moveTo>
                <a:lnTo>
                  <a:pt x="84" y="0"/>
                </a:lnTo>
                <a:lnTo>
                  <a:pt x="84" y="5"/>
                </a:lnTo>
                <a:lnTo>
                  <a:pt x="65" y="5"/>
                </a:lnTo>
                <a:lnTo>
                  <a:pt x="65" y="0"/>
                </a:lnTo>
                <a:close/>
                <a:moveTo>
                  <a:pt x="99" y="0"/>
                </a:moveTo>
                <a:lnTo>
                  <a:pt x="118" y="0"/>
                </a:lnTo>
                <a:lnTo>
                  <a:pt x="118" y="5"/>
                </a:lnTo>
                <a:lnTo>
                  <a:pt x="99" y="5"/>
                </a:lnTo>
                <a:lnTo>
                  <a:pt x="99" y="0"/>
                </a:lnTo>
                <a:close/>
                <a:moveTo>
                  <a:pt x="132" y="0"/>
                </a:moveTo>
                <a:lnTo>
                  <a:pt x="152" y="0"/>
                </a:lnTo>
                <a:lnTo>
                  <a:pt x="152" y="5"/>
                </a:lnTo>
                <a:lnTo>
                  <a:pt x="132" y="5"/>
                </a:lnTo>
                <a:lnTo>
                  <a:pt x="132" y="0"/>
                </a:lnTo>
                <a:close/>
                <a:moveTo>
                  <a:pt x="166" y="0"/>
                </a:moveTo>
                <a:lnTo>
                  <a:pt x="186" y="0"/>
                </a:lnTo>
                <a:lnTo>
                  <a:pt x="186" y="5"/>
                </a:lnTo>
                <a:lnTo>
                  <a:pt x="166" y="5"/>
                </a:lnTo>
                <a:lnTo>
                  <a:pt x="166" y="0"/>
                </a:lnTo>
                <a:close/>
                <a:moveTo>
                  <a:pt x="200" y="0"/>
                </a:moveTo>
                <a:lnTo>
                  <a:pt x="219" y="0"/>
                </a:lnTo>
                <a:lnTo>
                  <a:pt x="219" y="5"/>
                </a:lnTo>
                <a:lnTo>
                  <a:pt x="200" y="5"/>
                </a:lnTo>
                <a:lnTo>
                  <a:pt x="200" y="0"/>
                </a:lnTo>
                <a:close/>
                <a:moveTo>
                  <a:pt x="234" y="0"/>
                </a:moveTo>
                <a:lnTo>
                  <a:pt x="253" y="0"/>
                </a:lnTo>
                <a:lnTo>
                  <a:pt x="253" y="5"/>
                </a:lnTo>
                <a:lnTo>
                  <a:pt x="234" y="5"/>
                </a:lnTo>
                <a:lnTo>
                  <a:pt x="234" y="0"/>
                </a:lnTo>
                <a:close/>
                <a:moveTo>
                  <a:pt x="267" y="0"/>
                </a:moveTo>
                <a:lnTo>
                  <a:pt x="286" y="0"/>
                </a:lnTo>
                <a:lnTo>
                  <a:pt x="286" y="5"/>
                </a:lnTo>
                <a:lnTo>
                  <a:pt x="267" y="5"/>
                </a:lnTo>
                <a:lnTo>
                  <a:pt x="267" y="0"/>
                </a:lnTo>
                <a:close/>
                <a:moveTo>
                  <a:pt x="301" y="0"/>
                </a:moveTo>
                <a:lnTo>
                  <a:pt x="320" y="0"/>
                </a:lnTo>
                <a:lnTo>
                  <a:pt x="320" y="5"/>
                </a:lnTo>
                <a:lnTo>
                  <a:pt x="301" y="5"/>
                </a:lnTo>
                <a:lnTo>
                  <a:pt x="301" y="0"/>
                </a:lnTo>
                <a:close/>
                <a:moveTo>
                  <a:pt x="334" y="0"/>
                </a:moveTo>
                <a:lnTo>
                  <a:pt x="354" y="0"/>
                </a:lnTo>
                <a:lnTo>
                  <a:pt x="354" y="5"/>
                </a:lnTo>
                <a:lnTo>
                  <a:pt x="334" y="5"/>
                </a:lnTo>
                <a:lnTo>
                  <a:pt x="334" y="0"/>
                </a:lnTo>
                <a:close/>
                <a:moveTo>
                  <a:pt x="368" y="0"/>
                </a:moveTo>
                <a:lnTo>
                  <a:pt x="387" y="0"/>
                </a:lnTo>
                <a:lnTo>
                  <a:pt x="387" y="5"/>
                </a:lnTo>
                <a:lnTo>
                  <a:pt x="368" y="5"/>
                </a:lnTo>
                <a:lnTo>
                  <a:pt x="368" y="0"/>
                </a:lnTo>
                <a:close/>
                <a:moveTo>
                  <a:pt x="402" y="0"/>
                </a:moveTo>
                <a:lnTo>
                  <a:pt x="421" y="0"/>
                </a:lnTo>
                <a:lnTo>
                  <a:pt x="421" y="5"/>
                </a:lnTo>
                <a:lnTo>
                  <a:pt x="402" y="5"/>
                </a:lnTo>
                <a:lnTo>
                  <a:pt x="402" y="0"/>
                </a:lnTo>
                <a:close/>
                <a:moveTo>
                  <a:pt x="435" y="0"/>
                </a:moveTo>
                <a:lnTo>
                  <a:pt x="454" y="0"/>
                </a:lnTo>
                <a:lnTo>
                  <a:pt x="454" y="5"/>
                </a:lnTo>
                <a:lnTo>
                  <a:pt x="435" y="5"/>
                </a:lnTo>
                <a:lnTo>
                  <a:pt x="435" y="0"/>
                </a:lnTo>
                <a:close/>
                <a:moveTo>
                  <a:pt x="469" y="0"/>
                </a:moveTo>
                <a:lnTo>
                  <a:pt x="488" y="0"/>
                </a:lnTo>
                <a:lnTo>
                  <a:pt x="488" y="5"/>
                </a:lnTo>
                <a:lnTo>
                  <a:pt x="469" y="5"/>
                </a:lnTo>
                <a:lnTo>
                  <a:pt x="469" y="0"/>
                </a:lnTo>
                <a:close/>
                <a:moveTo>
                  <a:pt x="503" y="0"/>
                </a:moveTo>
                <a:lnTo>
                  <a:pt x="522" y="0"/>
                </a:lnTo>
                <a:lnTo>
                  <a:pt x="522" y="5"/>
                </a:lnTo>
                <a:lnTo>
                  <a:pt x="503" y="5"/>
                </a:lnTo>
                <a:lnTo>
                  <a:pt x="503" y="0"/>
                </a:lnTo>
                <a:close/>
                <a:moveTo>
                  <a:pt x="536" y="0"/>
                </a:moveTo>
                <a:lnTo>
                  <a:pt x="555" y="0"/>
                </a:lnTo>
                <a:lnTo>
                  <a:pt x="555" y="5"/>
                </a:lnTo>
                <a:lnTo>
                  <a:pt x="536" y="5"/>
                </a:lnTo>
                <a:lnTo>
                  <a:pt x="536" y="0"/>
                </a:lnTo>
                <a:close/>
                <a:moveTo>
                  <a:pt x="570" y="0"/>
                </a:moveTo>
                <a:lnTo>
                  <a:pt x="589" y="0"/>
                </a:lnTo>
                <a:lnTo>
                  <a:pt x="589" y="5"/>
                </a:lnTo>
                <a:lnTo>
                  <a:pt x="570" y="5"/>
                </a:lnTo>
                <a:lnTo>
                  <a:pt x="570" y="0"/>
                </a:lnTo>
                <a:close/>
                <a:moveTo>
                  <a:pt x="603" y="0"/>
                </a:moveTo>
                <a:lnTo>
                  <a:pt x="623" y="0"/>
                </a:lnTo>
                <a:lnTo>
                  <a:pt x="623" y="5"/>
                </a:lnTo>
                <a:lnTo>
                  <a:pt x="603" y="5"/>
                </a:lnTo>
                <a:lnTo>
                  <a:pt x="603" y="0"/>
                </a:lnTo>
                <a:close/>
                <a:moveTo>
                  <a:pt x="637" y="0"/>
                </a:moveTo>
                <a:lnTo>
                  <a:pt x="656" y="0"/>
                </a:lnTo>
                <a:lnTo>
                  <a:pt x="656" y="5"/>
                </a:lnTo>
                <a:lnTo>
                  <a:pt x="637" y="5"/>
                </a:lnTo>
                <a:lnTo>
                  <a:pt x="637" y="0"/>
                </a:lnTo>
                <a:close/>
                <a:moveTo>
                  <a:pt x="671" y="0"/>
                </a:moveTo>
                <a:lnTo>
                  <a:pt x="690" y="0"/>
                </a:lnTo>
                <a:lnTo>
                  <a:pt x="690" y="5"/>
                </a:lnTo>
                <a:lnTo>
                  <a:pt x="671" y="5"/>
                </a:lnTo>
                <a:lnTo>
                  <a:pt x="671" y="0"/>
                </a:lnTo>
                <a:close/>
                <a:moveTo>
                  <a:pt x="704" y="0"/>
                </a:moveTo>
                <a:lnTo>
                  <a:pt x="723" y="0"/>
                </a:lnTo>
                <a:lnTo>
                  <a:pt x="723" y="5"/>
                </a:lnTo>
                <a:lnTo>
                  <a:pt x="704" y="5"/>
                </a:lnTo>
                <a:lnTo>
                  <a:pt x="704" y="0"/>
                </a:lnTo>
                <a:close/>
                <a:moveTo>
                  <a:pt x="738" y="0"/>
                </a:moveTo>
                <a:lnTo>
                  <a:pt x="757" y="0"/>
                </a:lnTo>
                <a:lnTo>
                  <a:pt x="757" y="5"/>
                </a:lnTo>
                <a:lnTo>
                  <a:pt x="738" y="5"/>
                </a:lnTo>
                <a:lnTo>
                  <a:pt x="738" y="0"/>
                </a:lnTo>
                <a:close/>
                <a:moveTo>
                  <a:pt x="771" y="0"/>
                </a:moveTo>
                <a:lnTo>
                  <a:pt x="791" y="0"/>
                </a:lnTo>
                <a:lnTo>
                  <a:pt x="791" y="5"/>
                </a:lnTo>
                <a:lnTo>
                  <a:pt x="771" y="5"/>
                </a:lnTo>
                <a:lnTo>
                  <a:pt x="771" y="0"/>
                </a:lnTo>
                <a:close/>
                <a:moveTo>
                  <a:pt x="805" y="0"/>
                </a:moveTo>
                <a:lnTo>
                  <a:pt x="825" y="0"/>
                </a:lnTo>
                <a:lnTo>
                  <a:pt x="825" y="5"/>
                </a:lnTo>
                <a:lnTo>
                  <a:pt x="805" y="5"/>
                </a:lnTo>
                <a:lnTo>
                  <a:pt x="805" y="0"/>
                </a:lnTo>
                <a:close/>
                <a:moveTo>
                  <a:pt x="839" y="0"/>
                </a:moveTo>
                <a:lnTo>
                  <a:pt x="858" y="0"/>
                </a:lnTo>
                <a:lnTo>
                  <a:pt x="858" y="5"/>
                </a:lnTo>
                <a:lnTo>
                  <a:pt x="839" y="5"/>
                </a:lnTo>
                <a:lnTo>
                  <a:pt x="839" y="0"/>
                </a:lnTo>
                <a:close/>
                <a:moveTo>
                  <a:pt x="873" y="0"/>
                </a:moveTo>
                <a:lnTo>
                  <a:pt x="892" y="0"/>
                </a:lnTo>
                <a:lnTo>
                  <a:pt x="892" y="5"/>
                </a:lnTo>
                <a:lnTo>
                  <a:pt x="873" y="5"/>
                </a:lnTo>
                <a:lnTo>
                  <a:pt x="873" y="0"/>
                </a:lnTo>
                <a:close/>
                <a:moveTo>
                  <a:pt x="906" y="0"/>
                </a:moveTo>
                <a:lnTo>
                  <a:pt x="925" y="0"/>
                </a:lnTo>
                <a:lnTo>
                  <a:pt x="925" y="5"/>
                </a:lnTo>
                <a:lnTo>
                  <a:pt x="906" y="5"/>
                </a:lnTo>
                <a:lnTo>
                  <a:pt x="906" y="0"/>
                </a:lnTo>
                <a:close/>
                <a:moveTo>
                  <a:pt x="940" y="0"/>
                </a:moveTo>
                <a:lnTo>
                  <a:pt x="959" y="0"/>
                </a:lnTo>
                <a:lnTo>
                  <a:pt x="959" y="5"/>
                </a:lnTo>
                <a:lnTo>
                  <a:pt x="940" y="5"/>
                </a:lnTo>
                <a:lnTo>
                  <a:pt x="940" y="0"/>
                </a:lnTo>
                <a:close/>
                <a:moveTo>
                  <a:pt x="973" y="0"/>
                </a:moveTo>
                <a:lnTo>
                  <a:pt x="993" y="0"/>
                </a:lnTo>
                <a:lnTo>
                  <a:pt x="993" y="5"/>
                </a:lnTo>
                <a:lnTo>
                  <a:pt x="973" y="5"/>
                </a:lnTo>
                <a:lnTo>
                  <a:pt x="973" y="0"/>
                </a:lnTo>
                <a:close/>
                <a:moveTo>
                  <a:pt x="1007" y="0"/>
                </a:moveTo>
                <a:lnTo>
                  <a:pt x="1026" y="0"/>
                </a:lnTo>
                <a:lnTo>
                  <a:pt x="1026" y="5"/>
                </a:lnTo>
                <a:lnTo>
                  <a:pt x="1007" y="5"/>
                </a:lnTo>
                <a:lnTo>
                  <a:pt x="1007" y="0"/>
                </a:lnTo>
                <a:close/>
                <a:moveTo>
                  <a:pt x="1041" y="0"/>
                </a:moveTo>
                <a:lnTo>
                  <a:pt x="1060" y="0"/>
                </a:lnTo>
                <a:lnTo>
                  <a:pt x="1060" y="5"/>
                </a:lnTo>
                <a:lnTo>
                  <a:pt x="1041" y="5"/>
                </a:lnTo>
                <a:lnTo>
                  <a:pt x="1041" y="0"/>
                </a:lnTo>
                <a:close/>
                <a:moveTo>
                  <a:pt x="1074" y="0"/>
                </a:moveTo>
                <a:lnTo>
                  <a:pt x="1094" y="0"/>
                </a:lnTo>
                <a:lnTo>
                  <a:pt x="1094" y="5"/>
                </a:lnTo>
                <a:lnTo>
                  <a:pt x="1074" y="5"/>
                </a:lnTo>
                <a:lnTo>
                  <a:pt x="1074" y="0"/>
                </a:lnTo>
                <a:close/>
                <a:moveTo>
                  <a:pt x="1108" y="0"/>
                </a:moveTo>
                <a:lnTo>
                  <a:pt x="1127" y="0"/>
                </a:lnTo>
                <a:lnTo>
                  <a:pt x="1127" y="5"/>
                </a:lnTo>
                <a:lnTo>
                  <a:pt x="1108" y="5"/>
                </a:lnTo>
                <a:lnTo>
                  <a:pt x="1108" y="0"/>
                </a:lnTo>
                <a:close/>
                <a:moveTo>
                  <a:pt x="1142" y="0"/>
                </a:moveTo>
                <a:lnTo>
                  <a:pt x="1161" y="0"/>
                </a:lnTo>
                <a:lnTo>
                  <a:pt x="1161" y="5"/>
                </a:lnTo>
                <a:lnTo>
                  <a:pt x="1142" y="5"/>
                </a:lnTo>
                <a:lnTo>
                  <a:pt x="1142" y="0"/>
                </a:lnTo>
                <a:close/>
                <a:moveTo>
                  <a:pt x="1175" y="0"/>
                </a:moveTo>
                <a:lnTo>
                  <a:pt x="1194" y="0"/>
                </a:lnTo>
                <a:lnTo>
                  <a:pt x="1194" y="5"/>
                </a:lnTo>
                <a:lnTo>
                  <a:pt x="1175" y="5"/>
                </a:lnTo>
                <a:lnTo>
                  <a:pt x="1175" y="0"/>
                </a:lnTo>
                <a:close/>
                <a:moveTo>
                  <a:pt x="1209" y="0"/>
                </a:moveTo>
                <a:lnTo>
                  <a:pt x="1228" y="0"/>
                </a:lnTo>
                <a:lnTo>
                  <a:pt x="1228" y="5"/>
                </a:lnTo>
                <a:lnTo>
                  <a:pt x="1209" y="5"/>
                </a:lnTo>
                <a:lnTo>
                  <a:pt x="1209" y="0"/>
                </a:lnTo>
                <a:close/>
                <a:moveTo>
                  <a:pt x="1242" y="0"/>
                </a:moveTo>
                <a:lnTo>
                  <a:pt x="1262" y="0"/>
                </a:lnTo>
                <a:lnTo>
                  <a:pt x="1262" y="5"/>
                </a:lnTo>
                <a:lnTo>
                  <a:pt x="1242" y="5"/>
                </a:lnTo>
                <a:lnTo>
                  <a:pt x="1242" y="0"/>
                </a:lnTo>
                <a:close/>
                <a:moveTo>
                  <a:pt x="1276" y="0"/>
                </a:moveTo>
                <a:lnTo>
                  <a:pt x="1295" y="0"/>
                </a:lnTo>
                <a:lnTo>
                  <a:pt x="1295" y="5"/>
                </a:lnTo>
                <a:lnTo>
                  <a:pt x="1276" y="5"/>
                </a:lnTo>
                <a:lnTo>
                  <a:pt x="1276" y="0"/>
                </a:lnTo>
                <a:close/>
                <a:moveTo>
                  <a:pt x="1310" y="0"/>
                </a:moveTo>
                <a:lnTo>
                  <a:pt x="1329" y="0"/>
                </a:lnTo>
                <a:lnTo>
                  <a:pt x="1329" y="5"/>
                </a:lnTo>
                <a:lnTo>
                  <a:pt x="1310" y="5"/>
                </a:lnTo>
                <a:lnTo>
                  <a:pt x="1310" y="0"/>
                </a:lnTo>
                <a:close/>
                <a:moveTo>
                  <a:pt x="1343" y="0"/>
                </a:moveTo>
                <a:lnTo>
                  <a:pt x="1362" y="0"/>
                </a:lnTo>
                <a:lnTo>
                  <a:pt x="1362" y="5"/>
                </a:lnTo>
                <a:lnTo>
                  <a:pt x="1343" y="5"/>
                </a:lnTo>
                <a:lnTo>
                  <a:pt x="1343" y="0"/>
                </a:lnTo>
                <a:close/>
                <a:moveTo>
                  <a:pt x="1377" y="0"/>
                </a:moveTo>
                <a:lnTo>
                  <a:pt x="1396" y="0"/>
                </a:lnTo>
                <a:lnTo>
                  <a:pt x="1396" y="5"/>
                </a:lnTo>
                <a:lnTo>
                  <a:pt x="1377" y="5"/>
                </a:lnTo>
                <a:lnTo>
                  <a:pt x="1377" y="0"/>
                </a:lnTo>
                <a:close/>
                <a:moveTo>
                  <a:pt x="1411" y="0"/>
                </a:moveTo>
                <a:lnTo>
                  <a:pt x="1426" y="0"/>
                </a:lnTo>
                <a:lnTo>
                  <a:pt x="1426" y="9"/>
                </a:lnTo>
                <a:lnTo>
                  <a:pt x="1421" y="9"/>
                </a:lnTo>
                <a:lnTo>
                  <a:pt x="1421" y="2"/>
                </a:lnTo>
                <a:lnTo>
                  <a:pt x="1423" y="5"/>
                </a:lnTo>
                <a:lnTo>
                  <a:pt x="1411" y="5"/>
                </a:lnTo>
                <a:lnTo>
                  <a:pt x="1411" y="0"/>
                </a:lnTo>
                <a:close/>
                <a:moveTo>
                  <a:pt x="1426" y="23"/>
                </a:moveTo>
                <a:lnTo>
                  <a:pt x="1426" y="43"/>
                </a:lnTo>
                <a:lnTo>
                  <a:pt x="1421" y="43"/>
                </a:lnTo>
                <a:lnTo>
                  <a:pt x="1421" y="23"/>
                </a:lnTo>
                <a:lnTo>
                  <a:pt x="1426" y="23"/>
                </a:lnTo>
                <a:close/>
                <a:moveTo>
                  <a:pt x="1426" y="57"/>
                </a:moveTo>
                <a:lnTo>
                  <a:pt x="1426" y="76"/>
                </a:lnTo>
                <a:lnTo>
                  <a:pt x="1421" y="76"/>
                </a:lnTo>
                <a:lnTo>
                  <a:pt x="1421" y="57"/>
                </a:lnTo>
                <a:lnTo>
                  <a:pt x="1426" y="57"/>
                </a:lnTo>
                <a:close/>
                <a:moveTo>
                  <a:pt x="1426" y="91"/>
                </a:moveTo>
                <a:lnTo>
                  <a:pt x="1426" y="110"/>
                </a:lnTo>
                <a:lnTo>
                  <a:pt x="1421" y="110"/>
                </a:lnTo>
                <a:lnTo>
                  <a:pt x="1421" y="91"/>
                </a:lnTo>
                <a:lnTo>
                  <a:pt x="1426" y="91"/>
                </a:lnTo>
                <a:close/>
                <a:moveTo>
                  <a:pt x="1426" y="124"/>
                </a:moveTo>
                <a:lnTo>
                  <a:pt x="1426" y="144"/>
                </a:lnTo>
                <a:lnTo>
                  <a:pt x="1422" y="144"/>
                </a:lnTo>
                <a:lnTo>
                  <a:pt x="1422" y="139"/>
                </a:lnTo>
                <a:lnTo>
                  <a:pt x="1423" y="139"/>
                </a:lnTo>
                <a:lnTo>
                  <a:pt x="1421" y="142"/>
                </a:lnTo>
                <a:lnTo>
                  <a:pt x="1421" y="124"/>
                </a:lnTo>
                <a:lnTo>
                  <a:pt x="1426" y="124"/>
                </a:lnTo>
                <a:close/>
                <a:moveTo>
                  <a:pt x="1407" y="144"/>
                </a:moveTo>
                <a:lnTo>
                  <a:pt x="1388" y="144"/>
                </a:lnTo>
                <a:lnTo>
                  <a:pt x="1388" y="139"/>
                </a:lnTo>
                <a:lnTo>
                  <a:pt x="1407" y="139"/>
                </a:lnTo>
                <a:lnTo>
                  <a:pt x="1407" y="144"/>
                </a:lnTo>
                <a:close/>
                <a:moveTo>
                  <a:pt x="1374" y="144"/>
                </a:moveTo>
                <a:lnTo>
                  <a:pt x="1355" y="144"/>
                </a:lnTo>
                <a:lnTo>
                  <a:pt x="1355" y="139"/>
                </a:lnTo>
                <a:lnTo>
                  <a:pt x="1374" y="139"/>
                </a:lnTo>
                <a:lnTo>
                  <a:pt x="1374" y="144"/>
                </a:lnTo>
                <a:close/>
                <a:moveTo>
                  <a:pt x="1340" y="144"/>
                </a:moveTo>
                <a:lnTo>
                  <a:pt x="1321" y="144"/>
                </a:lnTo>
                <a:lnTo>
                  <a:pt x="1321" y="139"/>
                </a:lnTo>
                <a:lnTo>
                  <a:pt x="1340" y="139"/>
                </a:lnTo>
                <a:lnTo>
                  <a:pt x="1340" y="144"/>
                </a:lnTo>
                <a:close/>
                <a:moveTo>
                  <a:pt x="1306" y="144"/>
                </a:moveTo>
                <a:lnTo>
                  <a:pt x="1287" y="144"/>
                </a:lnTo>
                <a:lnTo>
                  <a:pt x="1287" y="139"/>
                </a:lnTo>
                <a:lnTo>
                  <a:pt x="1306" y="139"/>
                </a:lnTo>
                <a:lnTo>
                  <a:pt x="1306" y="144"/>
                </a:lnTo>
                <a:close/>
                <a:moveTo>
                  <a:pt x="1273" y="144"/>
                </a:moveTo>
                <a:lnTo>
                  <a:pt x="1254" y="144"/>
                </a:lnTo>
                <a:lnTo>
                  <a:pt x="1254" y="139"/>
                </a:lnTo>
                <a:lnTo>
                  <a:pt x="1273" y="139"/>
                </a:lnTo>
                <a:lnTo>
                  <a:pt x="1273" y="144"/>
                </a:lnTo>
                <a:close/>
                <a:moveTo>
                  <a:pt x="1239" y="144"/>
                </a:moveTo>
                <a:lnTo>
                  <a:pt x="1220" y="144"/>
                </a:lnTo>
                <a:lnTo>
                  <a:pt x="1220" y="139"/>
                </a:lnTo>
                <a:lnTo>
                  <a:pt x="1239" y="139"/>
                </a:lnTo>
                <a:lnTo>
                  <a:pt x="1239" y="144"/>
                </a:lnTo>
                <a:close/>
                <a:moveTo>
                  <a:pt x="1206" y="144"/>
                </a:moveTo>
                <a:lnTo>
                  <a:pt x="1186" y="144"/>
                </a:lnTo>
                <a:lnTo>
                  <a:pt x="1186" y="139"/>
                </a:lnTo>
                <a:lnTo>
                  <a:pt x="1206" y="139"/>
                </a:lnTo>
                <a:lnTo>
                  <a:pt x="1206" y="144"/>
                </a:lnTo>
                <a:close/>
                <a:moveTo>
                  <a:pt x="1172" y="144"/>
                </a:moveTo>
                <a:lnTo>
                  <a:pt x="1153" y="144"/>
                </a:lnTo>
                <a:lnTo>
                  <a:pt x="1153" y="139"/>
                </a:lnTo>
                <a:lnTo>
                  <a:pt x="1172" y="139"/>
                </a:lnTo>
                <a:lnTo>
                  <a:pt x="1172" y="144"/>
                </a:lnTo>
                <a:close/>
                <a:moveTo>
                  <a:pt x="1138" y="144"/>
                </a:moveTo>
                <a:lnTo>
                  <a:pt x="1119" y="144"/>
                </a:lnTo>
                <a:lnTo>
                  <a:pt x="1119" y="139"/>
                </a:lnTo>
                <a:lnTo>
                  <a:pt x="1138" y="139"/>
                </a:lnTo>
                <a:lnTo>
                  <a:pt x="1138" y="144"/>
                </a:lnTo>
                <a:close/>
                <a:moveTo>
                  <a:pt x="1105" y="144"/>
                </a:moveTo>
                <a:lnTo>
                  <a:pt x="1086" y="144"/>
                </a:lnTo>
                <a:lnTo>
                  <a:pt x="1086" y="139"/>
                </a:lnTo>
                <a:lnTo>
                  <a:pt x="1105" y="139"/>
                </a:lnTo>
                <a:lnTo>
                  <a:pt x="1105" y="144"/>
                </a:lnTo>
                <a:close/>
                <a:moveTo>
                  <a:pt x="1071" y="144"/>
                </a:moveTo>
                <a:lnTo>
                  <a:pt x="1052" y="144"/>
                </a:lnTo>
                <a:lnTo>
                  <a:pt x="1052" y="139"/>
                </a:lnTo>
                <a:lnTo>
                  <a:pt x="1071" y="139"/>
                </a:lnTo>
                <a:lnTo>
                  <a:pt x="1071" y="144"/>
                </a:lnTo>
                <a:close/>
                <a:moveTo>
                  <a:pt x="1038" y="144"/>
                </a:moveTo>
                <a:lnTo>
                  <a:pt x="1018" y="144"/>
                </a:lnTo>
                <a:lnTo>
                  <a:pt x="1018" y="139"/>
                </a:lnTo>
                <a:lnTo>
                  <a:pt x="1038" y="139"/>
                </a:lnTo>
                <a:lnTo>
                  <a:pt x="1038" y="144"/>
                </a:lnTo>
                <a:close/>
                <a:moveTo>
                  <a:pt x="1004" y="144"/>
                </a:moveTo>
                <a:lnTo>
                  <a:pt x="984" y="144"/>
                </a:lnTo>
                <a:lnTo>
                  <a:pt x="984" y="139"/>
                </a:lnTo>
                <a:lnTo>
                  <a:pt x="1004" y="139"/>
                </a:lnTo>
                <a:lnTo>
                  <a:pt x="1004" y="144"/>
                </a:lnTo>
                <a:close/>
                <a:moveTo>
                  <a:pt x="970" y="144"/>
                </a:moveTo>
                <a:lnTo>
                  <a:pt x="951" y="144"/>
                </a:lnTo>
                <a:lnTo>
                  <a:pt x="951" y="139"/>
                </a:lnTo>
                <a:lnTo>
                  <a:pt x="970" y="139"/>
                </a:lnTo>
                <a:lnTo>
                  <a:pt x="970" y="144"/>
                </a:lnTo>
                <a:close/>
                <a:moveTo>
                  <a:pt x="936" y="144"/>
                </a:moveTo>
                <a:lnTo>
                  <a:pt x="917" y="144"/>
                </a:lnTo>
                <a:lnTo>
                  <a:pt x="917" y="139"/>
                </a:lnTo>
                <a:lnTo>
                  <a:pt x="936" y="139"/>
                </a:lnTo>
                <a:lnTo>
                  <a:pt x="936" y="144"/>
                </a:lnTo>
                <a:close/>
                <a:moveTo>
                  <a:pt x="903" y="144"/>
                </a:moveTo>
                <a:lnTo>
                  <a:pt x="884" y="144"/>
                </a:lnTo>
                <a:lnTo>
                  <a:pt x="884" y="139"/>
                </a:lnTo>
                <a:lnTo>
                  <a:pt x="903" y="139"/>
                </a:lnTo>
                <a:lnTo>
                  <a:pt x="903" y="144"/>
                </a:lnTo>
                <a:close/>
                <a:moveTo>
                  <a:pt x="869" y="144"/>
                </a:moveTo>
                <a:lnTo>
                  <a:pt x="850" y="144"/>
                </a:lnTo>
                <a:lnTo>
                  <a:pt x="850" y="139"/>
                </a:lnTo>
                <a:lnTo>
                  <a:pt x="869" y="139"/>
                </a:lnTo>
                <a:lnTo>
                  <a:pt x="869" y="144"/>
                </a:lnTo>
                <a:close/>
                <a:moveTo>
                  <a:pt x="836" y="144"/>
                </a:moveTo>
                <a:lnTo>
                  <a:pt x="816" y="144"/>
                </a:lnTo>
                <a:lnTo>
                  <a:pt x="816" y="139"/>
                </a:lnTo>
                <a:lnTo>
                  <a:pt x="836" y="139"/>
                </a:lnTo>
                <a:lnTo>
                  <a:pt x="836" y="144"/>
                </a:lnTo>
                <a:close/>
                <a:moveTo>
                  <a:pt x="802" y="144"/>
                </a:moveTo>
                <a:lnTo>
                  <a:pt x="783" y="144"/>
                </a:lnTo>
                <a:lnTo>
                  <a:pt x="783" y="139"/>
                </a:lnTo>
                <a:lnTo>
                  <a:pt x="802" y="139"/>
                </a:lnTo>
                <a:lnTo>
                  <a:pt x="802" y="144"/>
                </a:lnTo>
                <a:close/>
                <a:moveTo>
                  <a:pt x="768" y="144"/>
                </a:moveTo>
                <a:lnTo>
                  <a:pt x="749" y="144"/>
                </a:lnTo>
                <a:lnTo>
                  <a:pt x="749" y="139"/>
                </a:lnTo>
                <a:lnTo>
                  <a:pt x="768" y="139"/>
                </a:lnTo>
                <a:lnTo>
                  <a:pt x="768" y="144"/>
                </a:lnTo>
                <a:close/>
                <a:moveTo>
                  <a:pt x="735" y="144"/>
                </a:moveTo>
                <a:lnTo>
                  <a:pt x="715" y="144"/>
                </a:lnTo>
                <a:lnTo>
                  <a:pt x="715" y="139"/>
                </a:lnTo>
                <a:lnTo>
                  <a:pt x="735" y="139"/>
                </a:lnTo>
                <a:lnTo>
                  <a:pt x="735" y="144"/>
                </a:lnTo>
                <a:close/>
                <a:moveTo>
                  <a:pt x="701" y="144"/>
                </a:moveTo>
                <a:lnTo>
                  <a:pt x="682" y="144"/>
                </a:lnTo>
                <a:lnTo>
                  <a:pt x="682" y="139"/>
                </a:lnTo>
                <a:lnTo>
                  <a:pt x="701" y="139"/>
                </a:lnTo>
                <a:lnTo>
                  <a:pt x="701" y="144"/>
                </a:lnTo>
                <a:close/>
                <a:moveTo>
                  <a:pt x="667" y="144"/>
                </a:moveTo>
                <a:lnTo>
                  <a:pt x="648" y="144"/>
                </a:lnTo>
                <a:lnTo>
                  <a:pt x="648" y="139"/>
                </a:lnTo>
                <a:lnTo>
                  <a:pt x="667" y="139"/>
                </a:lnTo>
                <a:lnTo>
                  <a:pt x="667" y="144"/>
                </a:lnTo>
                <a:close/>
                <a:moveTo>
                  <a:pt x="634" y="144"/>
                </a:moveTo>
                <a:lnTo>
                  <a:pt x="615" y="144"/>
                </a:lnTo>
                <a:lnTo>
                  <a:pt x="615" y="139"/>
                </a:lnTo>
                <a:lnTo>
                  <a:pt x="634" y="139"/>
                </a:lnTo>
                <a:lnTo>
                  <a:pt x="634" y="144"/>
                </a:lnTo>
                <a:close/>
                <a:moveTo>
                  <a:pt x="600" y="144"/>
                </a:moveTo>
                <a:lnTo>
                  <a:pt x="581" y="144"/>
                </a:lnTo>
                <a:lnTo>
                  <a:pt x="581" y="139"/>
                </a:lnTo>
                <a:lnTo>
                  <a:pt x="600" y="139"/>
                </a:lnTo>
                <a:lnTo>
                  <a:pt x="600" y="144"/>
                </a:lnTo>
                <a:close/>
                <a:moveTo>
                  <a:pt x="567" y="144"/>
                </a:moveTo>
                <a:lnTo>
                  <a:pt x="547" y="144"/>
                </a:lnTo>
                <a:lnTo>
                  <a:pt x="547" y="139"/>
                </a:lnTo>
                <a:lnTo>
                  <a:pt x="567" y="139"/>
                </a:lnTo>
                <a:lnTo>
                  <a:pt x="567" y="144"/>
                </a:lnTo>
                <a:close/>
                <a:moveTo>
                  <a:pt x="533" y="144"/>
                </a:moveTo>
                <a:lnTo>
                  <a:pt x="514" y="144"/>
                </a:lnTo>
                <a:lnTo>
                  <a:pt x="514" y="139"/>
                </a:lnTo>
                <a:lnTo>
                  <a:pt x="533" y="139"/>
                </a:lnTo>
                <a:lnTo>
                  <a:pt x="533" y="144"/>
                </a:lnTo>
                <a:close/>
                <a:moveTo>
                  <a:pt x="499" y="144"/>
                </a:moveTo>
                <a:lnTo>
                  <a:pt x="480" y="144"/>
                </a:lnTo>
                <a:lnTo>
                  <a:pt x="480" y="139"/>
                </a:lnTo>
                <a:lnTo>
                  <a:pt x="499" y="139"/>
                </a:lnTo>
                <a:lnTo>
                  <a:pt x="499" y="144"/>
                </a:lnTo>
                <a:close/>
                <a:moveTo>
                  <a:pt x="466" y="144"/>
                </a:moveTo>
                <a:lnTo>
                  <a:pt x="447" y="144"/>
                </a:lnTo>
                <a:lnTo>
                  <a:pt x="447" y="139"/>
                </a:lnTo>
                <a:lnTo>
                  <a:pt x="466" y="139"/>
                </a:lnTo>
                <a:lnTo>
                  <a:pt x="466" y="144"/>
                </a:lnTo>
                <a:close/>
                <a:moveTo>
                  <a:pt x="432" y="144"/>
                </a:moveTo>
                <a:lnTo>
                  <a:pt x="413" y="144"/>
                </a:lnTo>
                <a:lnTo>
                  <a:pt x="413" y="139"/>
                </a:lnTo>
                <a:lnTo>
                  <a:pt x="432" y="139"/>
                </a:lnTo>
                <a:lnTo>
                  <a:pt x="432" y="144"/>
                </a:lnTo>
                <a:close/>
                <a:moveTo>
                  <a:pt x="398" y="144"/>
                </a:moveTo>
                <a:lnTo>
                  <a:pt x="379" y="144"/>
                </a:lnTo>
                <a:lnTo>
                  <a:pt x="379" y="139"/>
                </a:lnTo>
                <a:lnTo>
                  <a:pt x="398" y="139"/>
                </a:lnTo>
                <a:lnTo>
                  <a:pt x="398" y="144"/>
                </a:lnTo>
                <a:close/>
                <a:moveTo>
                  <a:pt x="365" y="144"/>
                </a:moveTo>
                <a:lnTo>
                  <a:pt x="345" y="144"/>
                </a:lnTo>
                <a:lnTo>
                  <a:pt x="345" y="139"/>
                </a:lnTo>
                <a:lnTo>
                  <a:pt x="365" y="139"/>
                </a:lnTo>
                <a:lnTo>
                  <a:pt x="365" y="144"/>
                </a:lnTo>
                <a:close/>
                <a:moveTo>
                  <a:pt x="331" y="144"/>
                </a:moveTo>
                <a:lnTo>
                  <a:pt x="312" y="144"/>
                </a:lnTo>
                <a:lnTo>
                  <a:pt x="312" y="139"/>
                </a:lnTo>
                <a:lnTo>
                  <a:pt x="331" y="139"/>
                </a:lnTo>
                <a:lnTo>
                  <a:pt x="331" y="144"/>
                </a:lnTo>
                <a:close/>
                <a:moveTo>
                  <a:pt x="297" y="144"/>
                </a:moveTo>
                <a:lnTo>
                  <a:pt x="278" y="144"/>
                </a:lnTo>
                <a:lnTo>
                  <a:pt x="278" y="139"/>
                </a:lnTo>
                <a:lnTo>
                  <a:pt x="297" y="139"/>
                </a:lnTo>
                <a:lnTo>
                  <a:pt x="297" y="144"/>
                </a:lnTo>
                <a:close/>
                <a:moveTo>
                  <a:pt x="264" y="144"/>
                </a:moveTo>
                <a:lnTo>
                  <a:pt x="245" y="144"/>
                </a:lnTo>
                <a:lnTo>
                  <a:pt x="245" y="139"/>
                </a:lnTo>
                <a:lnTo>
                  <a:pt x="264" y="139"/>
                </a:lnTo>
                <a:lnTo>
                  <a:pt x="264" y="144"/>
                </a:lnTo>
                <a:close/>
                <a:moveTo>
                  <a:pt x="230" y="144"/>
                </a:moveTo>
                <a:lnTo>
                  <a:pt x="211" y="144"/>
                </a:lnTo>
                <a:lnTo>
                  <a:pt x="211" y="139"/>
                </a:lnTo>
                <a:lnTo>
                  <a:pt x="230" y="139"/>
                </a:lnTo>
                <a:lnTo>
                  <a:pt x="230" y="144"/>
                </a:lnTo>
                <a:close/>
                <a:moveTo>
                  <a:pt x="197" y="144"/>
                </a:moveTo>
                <a:lnTo>
                  <a:pt x="177" y="144"/>
                </a:lnTo>
                <a:lnTo>
                  <a:pt x="177" y="139"/>
                </a:lnTo>
                <a:lnTo>
                  <a:pt x="197" y="139"/>
                </a:lnTo>
                <a:lnTo>
                  <a:pt x="197" y="144"/>
                </a:lnTo>
                <a:close/>
                <a:moveTo>
                  <a:pt x="163" y="144"/>
                </a:moveTo>
                <a:lnTo>
                  <a:pt x="144" y="144"/>
                </a:lnTo>
                <a:lnTo>
                  <a:pt x="144" y="139"/>
                </a:lnTo>
                <a:lnTo>
                  <a:pt x="163" y="139"/>
                </a:lnTo>
                <a:lnTo>
                  <a:pt x="163" y="144"/>
                </a:lnTo>
                <a:close/>
                <a:moveTo>
                  <a:pt x="129" y="144"/>
                </a:moveTo>
                <a:lnTo>
                  <a:pt x="110" y="144"/>
                </a:lnTo>
                <a:lnTo>
                  <a:pt x="110" y="139"/>
                </a:lnTo>
                <a:lnTo>
                  <a:pt x="129" y="139"/>
                </a:lnTo>
                <a:lnTo>
                  <a:pt x="129" y="144"/>
                </a:lnTo>
                <a:close/>
                <a:moveTo>
                  <a:pt x="96" y="144"/>
                </a:moveTo>
                <a:lnTo>
                  <a:pt x="76" y="144"/>
                </a:lnTo>
                <a:lnTo>
                  <a:pt x="76" y="139"/>
                </a:lnTo>
                <a:lnTo>
                  <a:pt x="96" y="139"/>
                </a:lnTo>
                <a:lnTo>
                  <a:pt x="96" y="144"/>
                </a:lnTo>
                <a:close/>
                <a:moveTo>
                  <a:pt x="62" y="144"/>
                </a:moveTo>
                <a:lnTo>
                  <a:pt x="43" y="144"/>
                </a:lnTo>
                <a:lnTo>
                  <a:pt x="43" y="139"/>
                </a:lnTo>
                <a:lnTo>
                  <a:pt x="62" y="139"/>
                </a:lnTo>
                <a:lnTo>
                  <a:pt x="62" y="144"/>
                </a:lnTo>
                <a:close/>
                <a:moveTo>
                  <a:pt x="28" y="144"/>
                </a:moveTo>
                <a:lnTo>
                  <a:pt x="9" y="144"/>
                </a:lnTo>
                <a:lnTo>
                  <a:pt x="9" y="139"/>
                </a:lnTo>
                <a:lnTo>
                  <a:pt x="28" y="139"/>
                </a:lnTo>
                <a:lnTo>
                  <a:pt x="28" y="144"/>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9" name="矩形 274"/>
          <p:cNvSpPr>
            <a:spLocks noChangeArrowheads="1"/>
          </p:cNvSpPr>
          <p:nvPr/>
        </p:nvSpPr>
        <p:spPr bwMode="auto">
          <a:xfrm>
            <a:off x="488950" y="5387975"/>
            <a:ext cx="1339850" cy="250825"/>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0" name="任意多边形 275"/>
          <p:cNvSpPr>
            <a:spLocks noEditPoints="1"/>
          </p:cNvSpPr>
          <p:nvPr/>
        </p:nvSpPr>
        <p:spPr bwMode="auto">
          <a:xfrm>
            <a:off x="484188" y="5383213"/>
            <a:ext cx="1344612" cy="285750"/>
          </a:xfrm>
          <a:custGeom>
            <a:avLst/>
            <a:gdLst>
              <a:gd name="T0" fmla="*/ 5 w 1426"/>
              <a:gd name="T1" fmla="*/ 89 h 144"/>
              <a:gd name="T2" fmla="*/ 0 w 1426"/>
              <a:gd name="T3" fmla="*/ 41 h 144"/>
              <a:gd name="T4" fmla="*/ 17 w 1426"/>
              <a:gd name="T5" fmla="*/ 5 h 144"/>
              <a:gd name="T6" fmla="*/ 32 w 1426"/>
              <a:gd name="T7" fmla="*/ 5 h 144"/>
              <a:gd name="T8" fmla="*/ 118 w 1426"/>
              <a:gd name="T9" fmla="*/ 0 h 144"/>
              <a:gd name="T10" fmla="*/ 132 w 1426"/>
              <a:gd name="T11" fmla="*/ 0 h 144"/>
              <a:gd name="T12" fmla="*/ 219 w 1426"/>
              <a:gd name="T13" fmla="*/ 5 h 144"/>
              <a:gd name="T14" fmla="*/ 267 w 1426"/>
              <a:gd name="T15" fmla="*/ 0 h 144"/>
              <a:gd name="T16" fmla="*/ 301 w 1426"/>
              <a:gd name="T17" fmla="*/ 5 h 144"/>
              <a:gd name="T18" fmla="*/ 387 w 1426"/>
              <a:gd name="T19" fmla="*/ 0 h 144"/>
              <a:gd name="T20" fmla="*/ 402 w 1426"/>
              <a:gd name="T21" fmla="*/ 0 h 144"/>
              <a:gd name="T22" fmla="*/ 488 w 1426"/>
              <a:gd name="T23" fmla="*/ 5 h 144"/>
              <a:gd name="T24" fmla="*/ 536 w 1426"/>
              <a:gd name="T25" fmla="*/ 0 h 144"/>
              <a:gd name="T26" fmla="*/ 570 w 1426"/>
              <a:gd name="T27" fmla="*/ 5 h 144"/>
              <a:gd name="T28" fmla="*/ 656 w 1426"/>
              <a:gd name="T29" fmla="*/ 0 h 144"/>
              <a:gd name="T30" fmla="*/ 671 w 1426"/>
              <a:gd name="T31" fmla="*/ 0 h 144"/>
              <a:gd name="T32" fmla="*/ 757 w 1426"/>
              <a:gd name="T33" fmla="*/ 5 h 144"/>
              <a:gd name="T34" fmla="*/ 805 w 1426"/>
              <a:gd name="T35" fmla="*/ 0 h 144"/>
              <a:gd name="T36" fmla="*/ 839 w 1426"/>
              <a:gd name="T37" fmla="*/ 5 h 144"/>
              <a:gd name="T38" fmla="*/ 925 w 1426"/>
              <a:gd name="T39" fmla="*/ 0 h 144"/>
              <a:gd name="T40" fmla="*/ 940 w 1426"/>
              <a:gd name="T41" fmla="*/ 0 h 144"/>
              <a:gd name="T42" fmla="*/ 1026 w 1426"/>
              <a:gd name="T43" fmla="*/ 5 h 144"/>
              <a:gd name="T44" fmla="*/ 1074 w 1426"/>
              <a:gd name="T45" fmla="*/ 0 h 144"/>
              <a:gd name="T46" fmla="*/ 1108 w 1426"/>
              <a:gd name="T47" fmla="*/ 5 h 144"/>
              <a:gd name="T48" fmla="*/ 1194 w 1426"/>
              <a:gd name="T49" fmla="*/ 0 h 144"/>
              <a:gd name="T50" fmla="*/ 1209 w 1426"/>
              <a:gd name="T51" fmla="*/ 0 h 144"/>
              <a:gd name="T52" fmla="*/ 1295 w 1426"/>
              <a:gd name="T53" fmla="*/ 5 h 144"/>
              <a:gd name="T54" fmla="*/ 1343 w 1426"/>
              <a:gd name="T55" fmla="*/ 0 h 144"/>
              <a:gd name="T56" fmla="*/ 1377 w 1426"/>
              <a:gd name="T57" fmla="*/ 5 h 144"/>
              <a:gd name="T58" fmla="*/ 1411 w 1426"/>
              <a:gd name="T59" fmla="*/ 5 h 144"/>
              <a:gd name="T60" fmla="*/ 1426 w 1426"/>
              <a:gd name="T61" fmla="*/ 76 h 144"/>
              <a:gd name="T62" fmla="*/ 1426 w 1426"/>
              <a:gd name="T63" fmla="*/ 91 h 144"/>
              <a:gd name="T64" fmla="*/ 1426 w 1426"/>
              <a:gd name="T65" fmla="*/ 124 h 144"/>
              <a:gd name="T66" fmla="*/ 1355 w 1426"/>
              <a:gd name="T67" fmla="*/ 139 h 144"/>
              <a:gd name="T68" fmla="*/ 1306 w 1426"/>
              <a:gd name="T69" fmla="*/ 144 h 144"/>
              <a:gd name="T70" fmla="*/ 1273 w 1426"/>
              <a:gd name="T71" fmla="*/ 139 h 144"/>
              <a:gd name="T72" fmla="*/ 1186 w 1426"/>
              <a:gd name="T73" fmla="*/ 144 h 144"/>
              <a:gd name="T74" fmla="*/ 1172 w 1426"/>
              <a:gd name="T75" fmla="*/ 144 h 144"/>
              <a:gd name="T76" fmla="*/ 1086 w 1426"/>
              <a:gd name="T77" fmla="*/ 139 h 144"/>
              <a:gd name="T78" fmla="*/ 1038 w 1426"/>
              <a:gd name="T79" fmla="*/ 144 h 144"/>
              <a:gd name="T80" fmla="*/ 1004 w 1426"/>
              <a:gd name="T81" fmla="*/ 139 h 144"/>
              <a:gd name="T82" fmla="*/ 917 w 1426"/>
              <a:gd name="T83" fmla="*/ 144 h 144"/>
              <a:gd name="T84" fmla="*/ 903 w 1426"/>
              <a:gd name="T85" fmla="*/ 144 h 144"/>
              <a:gd name="T86" fmla="*/ 816 w 1426"/>
              <a:gd name="T87" fmla="*/ 139 h 144"/>
              <a:gd name="T88" fmla="*/ 768 w 1426"/>
              <a:gd name="T89" fmla="*/ 144 h 144"/>
              <a:gd name="T90" fmla="*/ 735 w 1426"/>
              <a:gd name="T91" fmla="*/ 139 h 144"/>
              <a:gd name="T92" fmla="*/ 648 w 1426"/>
              <a:gd name="T93" fmla="*/ 144 h 144"/>
              <a:gd name="T94" fmla="*/ 634 w 1426"/>
              <a:gd name="T95" fmla="*/ 144 h 144"/>
              <a:gd name="T96" fmla="*/ 547 w 1426"/>
              <a:gd name="T97" fmla="*/ 139 h 144"/>
              <a:gd name="T98" fmla="*/ 499 w 1426"/>
              <a:gd name="T99" fmla="*/ 144 h 144"/>
              <a:gd name="T100" fmla="*/ 466 w 1426"/>
              <a:gd name="T101" fmla="*/ 139 h 144"/>
              <a:gd name="T102" fmla="*/ 379 w 1426"/>
              <a:gd name="T103" fmla="*/ 144 h 144"/>
              <a:gd name="T104" fmla="*/ 365 w 1426"/>
              <a:gd name="T105" fmla="*/ 144 h 144"/>
              <a:gd name="T106" fmla="*/ 278 w 1426"/>
              <a:gd name="T107" fmla="*/ 139 h 144"/>
              <a:gd name="T108" fmla="*/ 230 w 1426"/>
              <a:gd name="T109" fmla="*/ 144 h 144"/>
              <a:gd name="T110" fmla="*/ 197 w 1426"/>
              <a:gd name="T111" fmla="*/ 139 h 144"/>
              <a:gd name="T112" fmla="*/ 110 w 1426"/>
              <a:gd name="T113" fmla="*/ 144 h 144"/>
              <a:gd name="T114" fmla="*/ 96 w 1426"/>
              <a:gd name="T115" fmla="*/ 144 h 144"/>
              <a:gd name="T116" fmla="*/ 9 w 1426"/>
              <a:gd name="T117" fmla="*/ 1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6" h="144">
                <a:moveTo>
                  <a:pt x="0" y="142"/>
                </a:moveTo>
                <a:lnTo>
                  <a:pt x="0" y="123"/>
                </a:lnTo>
                <a:lnTo>
                  <a:pt x="5" y="123"/>
                </a:lnTo>
                <a:lnTo>
                  <a:pt x="5" y="142"/>
                </a:lnTo>
                <a:lnTo>
                  <a:pt x="0" y="142"/>
                </a:lnTo>
                <a:close/>
                <a:moveTo>
                  <a:pt x="0" y="108"/>
                </a:moveTo>
                <a:lnTo>
                  <a:pt x="0" y="89"/>
                </a:lnTo>
                <a:lnTo>
                  <a:pt x="5" y="89"/>
                </a:lnTo>
                <a:lnTo>
                  <a:pt x="5" y="108"/>
                </a:lnTo>
                <a:lnTo>
                  <a:pt x="0" y="108"/>
                </a:lnTo>
                <a:close/>
                <a:moveTo>
                  <a:pt x="0" y="75"/>
                </a:moveTo>
                <a:lnTo>
                  <a:pt x="0" y="55"/>
                </a:lnTo>
                <a:lnTo>
                  <a:pt x="5" y="55"/>
                </a:lnTo>
                <a:lnTo>
                  <a:pt x="5" y="75"/>
                </a:lnTo>
                <a:lnTo>
                  <a:pt x="0" y="75"/>
                </a:lnTo>
                <a:close/>
                <a:moveTo>
                  <a:pt x="0" y="41"/>
                </a:moveTo>
                <a:lnTo>
                  <a:pt x="0" y="22"/>
                </a:lnTo>
                <a:lnTo>
                  <a:pt x="5" y="22"/>
                </a:lnTo>
                <a:lnTo>
                  <a:pt x="5" y="41"/>
                </a:lnTo>
                <a:lnTo>
                  <a:pt x="0" y="41"/>
                </a:lnTo>
                <a:close/>
                <a:moveTo>
                  <a:pt x="0" y="7"/>
                </a:moveTo>
                <a:lnTo>
                  <a:pt x="0" y="0"/>
                </a:lnTo>
                <a:lnTo>
                  <a:pt x="17" y="0"/>
                </a:lnTo>
                <a:lnTo>
                  <a:pt x="17" y="5"/>
                </a:lnTo>
                <a:lnTo>
                  <a:pt x="3" y="5"/>
                </a:lnTo>
                <a:lnTo>
                  <a:pt x="5" y="3"/>
                </a:lnTo>
                <a:lnTo>
                  <a:pt x="5" y="7"/>
                </a:lnTo>
                <a:lnTo>
                  <a:pt x="0" y="7"/>
                </a:lnTo>
                <a:close/>
                <a:moveTo>
                  <a:pt x="32" y="0"/>
                </a:moveTo>
                <a:lnTo>
                  <a:pt x="51" y="0"/>
                </a:lnTo>
                <a:lnTo>
                  <a:pt x="51" y="5"/>
                </a:lnTo>
                <a:lnTo>
                  <a:pt x="32" y="5"/>
                </a:lnTo>
                <a:lnTo>
                  <a:pt x="32" y="0"/>
                </a:lnTo>
                <a:close/>
                <a:moveTo>
                  <a:pt x="65" y="0"/>
                </a:moveTo>
                <a:lnTo>
                  <a:pt x="84" y="0"/>
                </a:lnTo>
                <a:lnTo>
                  <a:pt x="84" y="5"/>
                </a:lnTo>
                <a:lnTo>
                  <a:pt x="65" y="5"/>
                </a:lnTo>
                <a:lnTo>
                  <a:pt x="65" y="0"/>
                </a:lnTo>
                <a:close/>
                <a:moveTo>
                  <a:pt x="99" y="0"/>
                </a:moveTo>
                <a:lnTo>
                  <a:pt x="118" y="0"/>
                </a:lnTo>
                <a:lnTo>
                  <a:pt x="118" y="5"/>
                </a:lnTo>
                <a:lnTo>
                  <a:pt x="99" y="5"/>
                </a:lnTo>
                <a:lnTo>
                  <a:pt x="99" y="0"/>
                </a:lnTo>
                <a:close/>
                <a:moveTo>
                  <a:pt x="132" y="0"/>
                </a:moveTo>
                <a:lnTo>
                  <a:pt x="152" y="0"/>
                </a:lnTo>
                <a:lnTo>
                  <a:pt x="152" y="5"/>
                </a:lnTo>
                <a:lnTo>
                  <a:pt x="132" y="5"/>
                </a:lnTo>
                <a:lnTo>
                  <a:pt x="132" y="0"/>
                </a:lnTo>
                <a:close/>
                <a:moveTo>
                  <a:pt x="166" y="0"/>
                </a:moveTo>
                <a:lnTo>
                  <a:pt x="186" y="0"/>
                </a:lnTo>
                <a:lnTo>
                  <a:pt x="186" y="5"/>
                </a:lnTo>
                <a:lnTo>
                  <a:pt x="166" y="5"/>
                </a:lnTo>
                <a:lnTo>
                  <a:pt x="166" y="0"/>
                </a:lnTo>
                <a:close/>
                <a:moveTo>
                  <a:pt x="200" y="0"/>
                </a:moveTo>
                <a:lnTo>
                  <a:pt x="219" y="0"/>
                </a:lnTo>
                <a:lnTo>
                  <a:pt x="219" y="5"/>
                </a:lnTo>
                <a:lnTo>
                  <a:pt x="200" y="5"/>
                </a:lnTo>
                <a:lnTo>
                  <a:pt x="200" y="0"/>
                </a:lnTo>
                <a:close/>
                <a:moveTo>
                  <a:pt x="234" y="0"/>
                </a:moveTo>
                <a:lnTo>
                  <a:pt x="253" y="0"/>
                </a:lnTo>
                <a:lnTo>
                  <a:pt x="253" y="5"/>
                </a:lnTo>
                <a:lnTo>
                  <a:pt x="234" y="5"/>
                </a:lnTo>
                <a:lnTo>
                  <a:pt x="234" y="0"/>
                </a:lnTo>
                <a:close/>
                <a:moveTo>
                  <a:pt x="267" y="0"/>
                </a:moveTo>
                <a:lnTo>
                  <a:pt x="286" y="0"/>
                </a:lnTo>
                <a:lnTo>
                  <a:pt x="286" y="5"/>
                </a:lnTo>
                <a:lnTo>
                  <a:pt x="267" y="5"/>
                </a:lnTo>
                <a:lnTo>
                  <a:pt x="267" y="0"/>
                </a:lnTo>
                <a:close/>
                <a:moveTo>
                  <a:pt x="301" y="0"/>
                </a:moveTo>
                <a:lnTo>
                  <a:pt x="320" y="0"/>
                </a:lnTo>
                <a:lnTo>
                  <a:pt x="320" y="5"/>
                </a:lnTo>
                <a:lnTo>
                  <a:pt x="301" y="5"/>
                </a:lnTo>
                <a:lnTo>
                  <a:pt x="301" y="0"/>
                </a:lnTo>
                <a:close/>
                <a:moveTo>
                  <a:pt x="334" y="0"/>
                </a:moveTo>
                <a:lnTo>
                  <a:pt x="354" y="0"/>
                </a:lnTo>
                <a:lnTo>
                  <a:pt x="354" y="5"/>
                </a:lnTo>
                <a:lnTo>
                  <a:pt x="334" y="5"/>
                </a:lnTo>
                <a:lnTo>
                  <a:pt x="334" y="0"/>
                </a:lnTo>
                <a:close/>
                <a:moveTo>
                  <a:pt x="368" y="0"/>
                </a:moveTo>
                <a:lnTo>
                  <a:pt x="387" y="0"/>
                </a:lnTo>
                <a:lnTo>
                  <a:pt x="387" y="5"/>
                </a:lnTo>
                <a:lnTo>
                  <a:pt x="368" y="5"/>
                </a:lnTo>
                <a:lnTo>
                  <a:pt x="368" y="0"/>
                </a:lnTo>
                <a:close/>
                <a:moveTo>
                  <a:pt x="402" y="0"/>
                </a:moveTo>
                <a:lnTo>
                  <a:pt x="421" y="0"/>
                </a:lnTo>
                <a:lnTo>
                  <a:pt x="421" y="5"/>
                </a:lnTo>
                <a:lnTo>
                  <a:pt x="402" y="5"/>
                </a:lnTo>
                <a:lnTo>
                  <a:pt x="402" y="0"/>
                </a:lnTo>
                <a:close/>
                <a:moveTo>
                  <a:pt x="435" y="0"/>
                </a:moveTo>
                <a:lnTo>
                  <a:pt x="454" y="0"/>
                </a:lnTo>
                <a:lnTo>
                  <a:pt x="454" y="5"/>
                </a:lnTo>
                <a:lnTo>
                  <a:pt x="435" y="5"/>
                </a:lnTo>
                <a:lnTo>
                  <a:pt x="435" y="0"/>
                </a:lnTo>
                <a:close/>
                <a:moveTo>
                  <a:pt x="469" y="0"/>
                </a:moveTo>
                <a:lnTo>
                  <a:pt x="488" y="0"/>
                </a:lnTo>
                <a:lnTo>
                  <a:pt x="488" y="5"/>
                </a:lnTo>
                <a:lnTo>
                  <a:pt x="469" y="5"/>
                </a:lnTo>
                <a:lnTo>
                  <a:pt x="469" y="0"/>
                </a:lnTo>
                <a:close/>
                <a:moveTo>
                  <a:pt x="503" y="0"/>
                </a:moveTo>
                <a:lnTo>
                  <a:pt x="522" y="0"/>
                </a:lnTo>
                <a:lnTo>
                  <a:pt x="522" y="5"/>
                </a:lnTo>
                <a:lnTo>
                  <a:pt x="503" y="5"/>
                </a:lnTo>
                <a:lnTo>
                  <a:pt x="503" y="0"/>
                </a:lnTo>
                <a:close/>
                <a:moveTo>
                  <a:pt x="536" y="0"/>
                </a:moveTo>
                <a:lnTo>
                  <a:pt x="555" y="0"/>
                </a:lnTo>
                <a:lnTo>
                  <a:pt x="555" y="5"/>
                </a:lnTo>
                <a:lnTo>
                  <a:pt x="536" y="5"/>
                </a:lnTo>
                <a:lnTo>
                  <a:pt x="536" y="0"/>
                </a:lnTo>
                <a:close/>
                <a:moveTo>
                  <a:pt x="570" y="0"/>
                </a:moveTo>
                <a:lnTo>
                  <a:pt x="589" y="0"/>
                </a:lnTo>
                <a:lnTo>
                  <a:pt x="589" y="5"/>
                </a:lnTo>
                <a:lnTo>
                  <a:pt x="570" y="5"/>
                </a:lnTo>
                <a:lnTo>
                  <a:pt x="570" y="0"/>
                </a:lnTo>
                <a:close/>
                <a:moveTo>
                  <a:pt x="603" y="0"/>
                </a:moveTo>
                <a:lnTo>
                  <a:pt x="623" y="0"/>
                </a:lnTo>
                <a:lnTo>
                  <a:pt x="623" y="5"/>
                </a:lnTo>
                <a:lnTo>
                  <a:pt x="603" y="5"/>
                </a:lnTo>
                <a:lnTo>
                  <a:pt x="603" y="0"/>
                </a:lnTo>
                <a:close/>
                <a:moveTo>
                  <a:pt x="637" y="0"/>
                </a:moveTo>
                <a:lnTo>
                  <a:pt x="656" y="0"/>
                </a:lnTo>
                <a:lnTo>
                  <a:pt x="656" y="5"/>
                </a:lnTo>
                <a:lnTo>
                  <a:pt x="637" y="5"/>
                </a:lnTo>
                <a:lnTo>
                  <a:pt x="637" y="0"/>
                </a:lnTo>
                <a:close/>
                <a:moveTo>
                  <a:pt x="671" y="0"/>
                </a:moveTo>
                <a:lnTo>
                  <a:pt x="690" y="0"/>
                </a:lnTo>
                <a:lnTo>
                  <a:pt x="690" y="5"/>
                </a:lnTo>
                <a:lnTo>
                  <a:pt x="671" y="5"/>
                </a:lnTo>
                <a:lnTo>
                  <a:pt x="671" y="0"/>
                </a:lnTo>
                <a:close/>
                <a:moveTo>
                  <a:pt x="704" y="0"/>
                </a:moveTo>
                <a:lnTo>
                  <a:pt x="723" y="0"/>
                </a:lnTo>
                <a:lnTo>
                  <a:pt x="723" y="5"/>
                </a:lnTo>
                <a:lnTo>
                  <a:pt x="704" y="5"/>
                </a:lnTo>
                <a:lnTo>
                  <a:pt x="704" y="0"/>
                </a:lnTo>
                <a:close/>
                <a:moveTo>
                  <a:pt x="738" y="0"/>
                </a:moveTo>
                <a:lnTo>
                  <a:pt x="757" y="0"/>
                </a:lnTo>
                <a:lnTo>
                  <a:pt x="757" y="5"/>
                </a:lnTo>
                <a:lnTo>
                  <a:pt x="738" y="5"/>
                </a:lnTo>
                <a:lnTo>
                  <a:pt x="738" y="0"/>
                </a:lnTo>
                <a:close/>
                <a:moveTo>
                  <a:pt x="771" y="0"/>
                </a:moveTo>
                <a:lnTo>
                  <a:pt x="791" y="0"/>
                </a:lnTo>
                <a:lnTo>
                  <a:pt x="791" y="5"/>
                </a:lnTo>
                <a:lnTo>
                  <a:pt x="771" y="5"/>
                </a:lnTo>
                <a:lnTo>
                  <a:pt x="771" y="0"/>
                </a:lnTo>
                <a:close/>
                <a:moveTo>
                  <a:pt x="805" y="0"/>
                </a:moveTo>
                <a:lnTo>
                  <a:pt x="825" y="0"/>
                </a:lnTo>
                <a:lnTo>
                  <a:pt x="825" y="5"/>
                </a:lnTo>
                <a:lnTo>
                  <a:pt x="805" y="5"/>
                </a:lnTo>
                <a:lnTo>
                  <a:pt x="805" y="0"/>
                </a:lnTo>
                <a:close/>
                <a:moveTo>
                  <a:pt x="839" y="0"/>
                </a:moveTo>
                <a:lnTo>
                  <a:pt x="858" y="0"/>
                </a:lnTo>
                <a:lnTo>
                  <a:pt x="858" y="5"/>
                </a:lnTo>
                <a:lnTo>
                  <a:pt x="839" y="5"/>
                </a:lnTo>
                <a:lnTo>
                  <a:pt x="839" y="0"/>
                </a:lnTo>
                <a:close/>
                <a:moveTo>
                  <a:pt x="873" y="0"/>
                </a:moveTo>
                <a:lnTo>
                  <a:pt x="892" y="0"/>
                </a:lnTo>
                <a:lnTo>
                  <a:pt x="892" y="5"/>
                </a:lnTo>
                <a:lnTo>
                  <a:pt x="873" y="5"/>
                </a:lnTo>
                <a:lnTo>
                  <a:pt x="873" y="0"/>
                </a:lnTo>
                <a:close/>
                <a:moveTo>
                  <a:pt x="906" y="0"/>
                </a:moveTo>
                <a:lnTo>
                  <a:pt x="925" y="0"/>
                </a:lnTo>
                <a:lnTo>
                  <a:pt x="925" y="5"/>
                </a:lnTo>
                <a:lnTo>
                  <a:pt x="906" y="5"/>
                </a:lnTo>
                <a:lnTo>
                  <a:pt x="906" y="0"/>
                </a:lnTo>
                <a:close/>
                <a:moveTo>
                  <a:pt x="940" y="0"/>
                </a:moveTo>
                <a:lnTo>
                  <a:pt x="959" y="0"/>
                </a:lnTo>
                <a:lnTo>
                  <a:pt x="959" y="5"/>
                </a:lnTo>
                <a:lnTo>
                  <a:pt x="940" y="5"/>
                </a:lnTo>
                <a:lnTo>
                  <a:pt x="940" y="0"/>
                </a:lnTo>
                <a:close/>
                <a:moveTo>
                  <a:pt x="973" y="0"/>
                </a:moveTo>
                <a:lnTo>
                  <a:pt x="993" y="0"/>
                </a:lnTo>
                <a:lnTo>
                  <a:pt x="993" y="5"/>
                </a:lnTo>
                <a:lnTo>
                  <a:pt x="973" y="5"/>
                </a:lnTo>
                <a:lnTo>
                  <a:pt x="973" y="0"/>
                </a:lnTo>
                <a:close/>
                <a:moveTo>
                  <a:pt x="1007" y="0"/>
                </a:moveTo>
                <a:lnTo>
                  <a:pt x="1026" y="0"/>
                </a:lnTo>
                <a:lnTo>
                  <a:pt x="1026" y="5"/>
                </a:lnTo>
                <a:lnTo>
                  <a:pt x="1007" y="5"/>
                </a:lnTo>
                <a:lnTo>
                  <a:pt x="1007" y="0"/>
                </a:lnTo>
                <a:close/>
                <a:moveTo>
                  <a:pt x="1041" y="0"/>
                </a:moveTo>
                <a:lnTo>
                  <a:pt x="1060" y="0"/>
                </a:lnTo>
                <a:lnTo>
                  <a:pt x="1060" y="5"/>
                </a:lnTo>
                <a:lnTo>
                  <a:pt x="1041" y="5"/>
                </a:lnTo>
                <a:lnTo>
                  <a:pt x="1041" y="0"/>
                </a:lnTo>
                <a:close/>
                <a:moveTo>
                  <a:pt x="1074" y="0"/>
                </a:moveTo>
                <a:lnTo>
                  <a:pt x="1094" y="0"/>
                </a:lnTo>
                <a:lnTo>
                  <a:pt x="1094" y="5"/>
                </a:lnTo>
                <a:lnTo>
                  <a:pt x="1074" y="5"/>
                </a:lnTo>
                <a:lnTo>
                  <a:pt x="1074" y="0"/>
                </a:lnTo>
                <a:close/>
                <a:moveTo>
                  <a:pt x="1108" y="0"/>
                </a:moveTo>
                <a:lnTo>
                  <a:pt x="1127" y="0"/>
                </a:lnTo>
                <a:lnTo>
                  <a:pt x="1127" y="5"/>
                </a:lnTo>
                <a:lnTo>
                  <a:pt x="1108" y="5"/>
                </a:lnTo>
                <a:lnTo>
                  <a:pt x="1108" y="0"/>
                </a:lnTo>
                <a:close/>
                <a:moveTo>
                  <a:pt x="1142" y="0"/>
                </a:moveTo>
                <a:lnTo>
                  <a:pt x="1161" y="0"/>
                </a:lnTo>
                <a:lnTo>
                  <a:pt x="1161" y="5"/>
                </a:lnTo>
                <a:lnTo>
                  <a:pt x="1142" y="5"/>
                </a:lnTo>
                <a:lnTo>
                  <a:pt x="1142" y="0"/>
                </a:lnTo>
                <a:close/>
                <a:moveTo>
                  <a:pt x="1175" y="0"/>
                </a:moveTo>
                <a:lnTo>
                  <a:pt x="1194" y="0"/>
                </a:lnTo>
                <a:lnTo>
                  <a:pt x="1194" y="5"/>
                </a:lnTo>
                <a:lnTo>
                  <a:pt x="1175" y="5"/>
                </a:lnTo>
                <a:lnTo>
                  <a:pt x="1175" y="0"/>
                </a:lnTo>
                <a:close/>
                <a:moveTo>
                  <a:pt x="1209" y="0"/>
                </a:moveTo>
                <a:lnTo>
                  <a:pt x="1228" y="0"/>
                </a:lnTo>
                <a:lnTo>
                  <a:pt x="1228" y="5"/>
                </a:lnTo>
                <a:lnTo>
                  <a:pt x="1209" y="5"/>
                </a:lnTo>
                <a:lnTo>
                  <a:pt x="1209" y="0"/>
                </a:lnTo>
                <a:close/>
                <a:moveTo>
                  <a:pt x="1242" y="0"/>
                </a:moveTo>
                <a:lnTo>
                  <a:pt x="1262" y="0"/>
                </a:lnTo>
                <a:lnTo>
                  <a:pt x="1262" y="5"/>
                </a:lnTo>
                <a:lnTo>
                  <a:pt x="1242" y="5"/>
                </a:lnTo>
                <a:lnTo>
                  <a:pt x="1242" y="0"/>
                </a:lnTo>
                <a:close/>
                <a:moveTo>
                  <a:pt x="1276" y="0"/>
                </a:moveTo>
                <a:lnTo>
                  <a:pt x="1295" y="0"/>
                </a:lnTo>
                <a:lnTo>
                  <a:pt x="1295" y="5"/>
                </a:lnTo>
                <a:lnTo>
                  <a:pt x="1276" y="5"/>
                </a:lnTo>
                <a:lnTo>
                  <a:pt x="1276" y="0"/>
                </a:lnTo>
                <a:close/>
                <a:moveTo>
                  <a:pt x="1310" y="0"/>
                </a:moveTo>
                <a:lnTo>
                  <a:pt x="1329" y="0"/>
                </a:lnTo>
                <a:lnTo>
                  <a:pt x="1329" y="5"/>
                </a:lnTo>
                <a:lnTo>
                  <a:pt x="1310" y="5"/>
                </a:lnTo>
                <a:lnTo>
                  <a:pt x="1310" y="0"/>
                </a:lnTo>
                <a:close/>
                <a:moveTo>
                  <a:pt x="1343" y="0"/>
                </a:moveTo>
                <a:lnTo>
                  <a:pt x="1362" y="0"/>
                </a:lnTo>
                <a:lnTo>
                  <a:pt x="1362" y="5"/>
                </a:lnTo>
                <a:lnTo>
                  <a:pt x="1343" y="5"/>
                </a:lnTo>
                <a:lnTo>
                  <a:pt x="1343" y="0"/>
                </a:lnTo>
                <a:close/>
                <a:moveTo>
                  <a:pt x="1377" y="0"/>
                </a:moveTo>
                <a:lnTo>
                  <a:pt x="1396" y="0"/>
                </a:lnTo>
                <a:lnTo>
                  <a:pt x="1396" y="5"/>
                </a:lnTo>
                <a:lnTo>
                  <a:pt x="1377" y="5"/>
                </a:lnTo>
                <a:lnTo>
                  <a:pt x="1377" y="0"/>
                </a:lnTo>
                <a:close/>
                <a:moveTo>
                  <a:pt x="1411" y="0"/>
                </a:moveTo>
                <a:lnTo>
                  <a:pt x="1426" y="0"/>
                </a:lnTo>
                <a:lnTo>
                  <a:pt x="1426" y="9"/>
                </a:lnTo>
                <a:lnTo>
                  <a:pt x="1421" y="9"/>
                </a:lnTo>
                <a:lnTo>
                  <a:pt x="1421" y="3"/>
                </a:lnTo>
                <a:lnTo>
                  <a:pt x="1423" y="5"/>
                </a:lnTo>
                <a:lnTo>
                  <a:pt x="1411" y="5"/>
                </a:lnTo>
                <a:lnTo>
                  <a:pt x="1411" y="0"/>
                </a:lnTo>
                <a:close/>
                <a:moveTo>
                  <a:pt x="1426" y="24"/>
                </a:moveTo>
                <a:lnTo>
                  <a:pt x="1426" y="43"/>
                </a:lnTo>
                <a:lnTo>
                  <a:pt x="1421" y="43"/>
                </a:lnTo>
                <a:lnTo>
                  <a:pt x="1421" y="24"/>
                </a:lnTo>
                <a:lnTo>
                  <a:pt x="1426" y="24"/>
                </a:lnTo>
                <a:close/>
                <a:moveTo>
                  <a:pt x="1426" y="57"/>
                </a:moveTo>
                <a:lnTo>
                  <a:pt x="1426" y="76"/>
                </a:lnTo>
                <a:lnTo>
                  <a:pt x="1421" y="76"/>
                </a:lnTo>
                <a:lnTo>
                  <a:pt x="1421" y="57"/>
                </a:lnTo>
                <a:lnTo>
                  <a:pt x="1426" y="57"/>
                </a:lnTo>
                <a:close/>
                <a:moveTo>
                  <a:pt x="1426" y="91"/>
                </a:moveTo>
                <a:lnTo>
                  <a:pt x="1426" y="110"/>
                </a:lnTo>
                <a:lnTo>
                  <a:pt x="1421" y="110"/>
                </a:lnTo>
                <a:lnTo>
                  <a:pt x="1421" y="91"/>
                </a:lnTo>
                <a:lnTo>
                  <a:pt x="1426" y="91"/>
                </a:lnTo>
                <a:close/>
                <a:moveTo>
                  <a:pt x="1426" y="124"/>
                </a:moveTo>
                <a:lnTo>
                  <a:pt x="1426" y="144"/>
                </a:lnTo>
                <a:lnTo>
                  <a:pt x="1422" y="144"/>
                </a:lnTo>
                <a:lnTo>
                  <a:pt x="1422" y="139"/>
                </a:lnTo>
                <a:lnTo>
                  <a:pt x="1423" y="139"/>
                </a:lnTo>
                <a:lnTo>
                  <a:pt x="1421" y="142"/>
                </a:lnTo>
                <a:lnTo>
                  <a:pt x="1421" y="124"/>
                </a:lnTo>
                <a:lnTo>
                  <a:pt x="1426" y="124"/>
                </a:lnTo>
                <a:close/>
                <a:moveTo>
                  <a:pt x="1407" y="144"/>
                </a:moveTo>
                <a:lnTo>
                  <a:pt x="1388" y="144"/>
                </a:lnTo>
                <a:lnTo>
                  <a:pt x="1388" y="139"/>
                </a:lnTo>
                <a:lnTo>
                  <a:pt x="1407" y="139"/>
                </a:lnTo>
                <a:lnTo>
                  <a:pt x="1407" y="144"/>
                </a:lnTo>
                <a:close/>
                <a:moveTo>
                  <a:pt x="1374" y="144"/>
                </a:moveTo>
                <a:lnTo>
                  <a:pt x="1355" y="144"/>
                </a:lnTo>
                <a:lnTo>
                  <a:pt x="1355" y="139"/>
                </a:lnTo>
                <a:lnTo>
                  <a:pt x="1374" y="139"/>
                </a:lnTo>
                <a:lnTo>
                  <a:pt x="1374" y="144"/>
                </a:lnTo>
                <a:close/>
                <a:moveTo>
                  <a:pt x="1340" y="144"/>
                </a:moveTo>
                <a:lnTo>
                  <a:pt x="1321" y="144"/>
                </a:lnTo>
                <a:lnTo>
                  <a:pt x="1321" y="139"/>
                </a:lnTo>
                <a:lnTo>
                  <a:pt x="1340" y="139"/>
                </a:lnTo>
                <a:lnTo>
                  <a:pt x="1340" y="144"/>
                </a:lnTo>
                <a:close/>
                <a:moveTo>
                  <a:pt x="1306" y="144"/>
                </a:moveTo>
                <a:lnTo>
                  <a:pt x="1287" y="144"/>
                </a:lnTo>
                <a:lnTo>
                  <a:pt x="1287" y="139"/>
                </a:lnTo>
                <a:lnTo>
                  <a:pt x="1306" y="139"/>
                </a:lnTo>
                <a:lnTo>
                  <a:pt x="1306" y="144"/>
                </a:lnTo>
                <a:close/>
                <a:moveTo>
                  <a:pt x="1273" y="144"/>
                </a:moveTo>
                <a:lnTo>
                  <a:pt x="1254" y="144"/>
                </a:lnTo>
                <a:lnTo>
                  <a:pt x="1254" y="139"/>
                </a:lnTo>
                <a:lnTo>
                  <a:pt x="1273" y="139"/>
                </a:lnTo>
                <a:lnTo>
                  <a:pt x="1273" y="144"/>
                </a:lnTo>
                <a:close/>
                <a:moveTo>
                  <a:pt x="1239" y="144"/>
                </a:moveTo>
                <a:lnTo>
                  <a:pt x="1220" y="144"/>
                </a:lnTo>
                <a:lnTo>
                  <a:pt x="1220" y="139"/>
                </a:lnTo>
                <a:lnTo>
                  <a:pt x="1239" y="139"/>
                </a:lnTo>
                <a:lnTo>
                  <a:pt x="1239" y="144"/>
                </a:lnTo>
                <a:close/>
                <a:moveTo>
                  <a:pt x="1206" y="144"/>
                </a:moveTo>
                <a:lnTo>
                  <a:pt x="1186" y="144"/>
                </a:lnTo>
                <a:lnTo>
                  <a:pt x="1186" y="139"/>
                </a:lnTo>
                <a:lnTo>
                  <a:pt x="1206" y="139"/>
                </a:lnTo>
                <a:lnTo>
                  <a:pt x="1206" y="144"/>
                </a:lnTo>
                <a:close/>
                <a:moveTo>
                  <a:pt x="1172" y="144"/>
                </a:moveTo>
                <a:lnTo>
                  <a:pt x="1153" y="144"/>
                </a:lnTo>
                <a:lnTo>
                  <a:pt x="1153" y="139"/>
                </a:lnTo>
                <a:lnTo>
                  <a:pt x="1172" y="139"/>
                </a:lnTo>
                <a:lnTo>
                  <a:pt x="1172" y="144"/>
                </a:lnTo>
                <a:close/>
                <a:moveTo>
                  <a:pt x="1138" y="144"/>
                </a:moveTo>
                <a:lnTo>
                  <a:pt x="1119" y="144"/>
                </a:lnTo>
                <a:lnTo>
                  <a:pt x="1119" y="139"/>
                </a:lnTo>
                <a:lnTo>
                  <a:pt x="1138" y="139"/>
                </a:lnTo>
                <a:lnTo>
                  <a:pt x="1138" y="144"/>
                </a:lnTo>
                <a:close/>
                <a:moveTo>
                  <a:pt x="1105" y="144"/>
                </a:moveTo>
                <a:lnTo>
                  <a:pt x="1086" y="144"/>
                </a:lnTo>
                <a:lnTo>
                  <a:pt x="1086" y="139"/>
                </a:lnTo>
                <a:lnTo>
                  <a:pt x="1105" y="139"/>
                </a:lnTo>
                <a:lnTo>
                  <a:pt x="1105" y="144"/>
                </a:lnTo>
                <a:close/>
                <a:moveTo>
                  <a:pt x="1071" y="144"/>
                </a:moveTo>
                <a:lnTo>
                  <a:pt x="1052" y="144"/>
                </a:lnTo>
                <a:lnTo>
                  <a:pt x="1052" y="139"/>
                </a:lnTo>
                <a:lnTo>
                  <a:pt x="1071" y="139"/>
                </a:lnTo>
                <a:lnTo>
                  <a:pt x="1071" y="144"/>
                </a:lnTo>
                <a:close/>
                <a:moveTo>
                  <a:pt x="1038" y="144"/>
                </a:moveTo>
                <a:lnTo>
                  <a:pt x="1018" y="144"/>
                </a:lnTo>
                <a:lnTo>
                  <a:pt x="1018" y="139"/>
                </a:lnTo>
                <a:lnTo>
                  <a:pt x="1038" y="139"/>
                </a:lnTo>
                <a:lnTo>
                  <a:pt x="1038" y="144"/>
                </a:lnTo>
                <a:close/>
                <a:moveTo>
                  <a:pt x="1004" y="144"/>
                </a:moveTo>
                <a:lnTo>
                  <a:pt x="984" y="144"/>
                </a:lnTo>
                <a:lnTo>
                  <a:pt x="984" y="139"/>
                </a:lnTo>
                <a:lnTo>
                  <a:pt x="1004" y="139"/>
                </a:lnTo>
                <a:lnTo>
                  <a:pt x="1004" y="144"/>
                </a:lnTo>
                <a:close/>
                <a:moveTo>
                  <a:pt x="970" y="144"/>
                </a:moveTo>
                <a:lnTo>
                  <a:pt x="951" y="144"/>
                </a:lnTo>
                <a:lnTo>
                  <a:pt x="951" y="139"/>
                </a:lnTo>
                <a:lnTo>
                  <a:pt x="970" y="139"/>
                </a:lnTo>
                <a:lnTo>
                  <a:pt x="970" y="144"/>
                </a:lnTo>
                <a:close/>
                <a:moveTo>
                  <a:pt x="936" y="144"/>
                </a:moveTo>
                <a:lnTo>
                  <a:pt x="917" y="144"/>
                </a:lnTo>
                <a:lnTo>
                  <a:pt x="917" y="139"/>
                </a:lnTo>
                <a:lnTo>
                  <a:pt x="936" y="139"/>
                </a:lnTo>
                <a:lnTo>
                  <a:pt x="936" y="144"/>
                </a:lnTo>
                <a:close/>
                <a:moveTo>
                  <a:pt x="903" y="144"/>
                </a:moveTo>
                <a:lnTo>
                  <a:pt x="884" y="144"/>
                </a:lnTo>
                <a:lnTo>
                  <a:pt x="884" y="139"/>
                </a:lnTo>
                <a:lnTo>
                  <a:pt x="903" y="139"/>
                </a:lnTo>
                <a:lnTo>
                  <a:pt x="903" y="144"/>
                </a:lnTo>
                <a:close/>
                <a:moveTo>
                  <a:pt x="869" y="144"/>
                </a:moveTo>
                <a:lnTo>
                  <a:pt x="850" y="144"/>
                </a:lnTo>
                <a:lnTo>
                  <a:pt x="850" y="139"/>
                </a:lnTo>
                <a:lnTo>
                  <a:pt x="869" y="139"/>
                </a:lnTo>
                <a:lnTo>
                  <a:pt x="869" y="144"/>
                </a:lnTo>
                <a:close/>
                <a:moveTo>
                  <a:pt x="836" y="144"/>
                </a:moveTo>
                <a:lnTo>
                  <a:pt x="816" y="144"/>
                </a:lnTo>
                <a:lnTo>
                  <a:pt x="816" y="139"/>
                </a:lnTo>
                <a:lnTo>
                  <a:pt x="836" y="139"/>
                </a:lnTo>
                <a:lnTo>
                  <a:pt x="836" y="144"/>
                </a:lnTo>
                <a:close/>
                <a:moveTo>
                  <a:pt x="802" y="144"/>
                </a:moveTo>
                <a:lnTo>
                  <a:pt x="783" y="144"/>
                </a:lnTo>
                <a:lnTo>
                  <a:pt x="783" y="139"/>
                </a:lnTo>
                <a:lnTo>
                  <a:pt x="802" y="139"/>
                </a:lnTo>
                <a:lnTo>
                  <a:pt x="802" y="144"/>
                </a:lnTo>
                <a:close/>
                <a:moveTo>
                  <a:pt x="768" y="144"/>
                </a:moveTo>
                <a:lnTo>
                  <a:pt x="749" y="144"/>
                </a:lnTo>
                <a:lnTo>
                  <a:pt x="749" y="139"/>
                </a:lnTo>
                <a:lnTo>
                  <a:pt x="768" y="139"/>
                </a:lnTo>
                <a:lnTo>
                  <a:pt x="768" y="144"/>
                </a:lnTo>
                <a:close/>
                <a:moveTo>
                  <a:pt x="735" y="144"/>
                </a:moveTo>
                <a:lnTo>
                  <a:pt x="715" y="144"/>
                </a:lnTo>
                <a:lnTo>
                  <a:pt x="715" y="139"/>
                </a:lnTo>
                <a:lnTo>
                  <a:pt x="735" y="139"/>
                </a:lnTo>
                <a:lnTo>
                  <a:pt x="735" y="144"/>
                </a:lnTo>
                <a:close/>
                <a:moveTo>
                  <a:pt x="701" y="144"/>
                </a:moveTo>
                <a:lnTo>
                  <a:pt x="682" y="144"/>
                </a:lnTo>
                <a:lnTo>
                  <a:pt x="682" y="139"/>
                </a:lnTo>
                <a:lnTo>
                  <a:pt x="701" y="139"/>
                </a:lnTo>
                <a:lnTo>
                  <a:pt x="701" y="144"/>
                </a:lnTo>
                <a:close/>
                <a:moveTo>
                  <a:pt x="667" y="144"/>
                </a:moveTo>
                <a:lnTo>
                  <a:pt x="648" y="144"/>
                </a:lnTo>
                <a:lnTo>
                  <a:pt x="648" y="139"/>
                </a:lnTo>
                <a:lnTo>
                  <a:pt x="667" y="139"/>
                </a:lnTo>
                <a:lnTo>
                  <a:pt x="667" y="144"/>
                </a:lnTo>
                <a:close/>
                <a:moveTo>
                  <a:pt x="634" y="144"/>
                </a:moveTo>
                <a:lnTo>
                  <a:pt x="615" y="144"/>
                </a:lnTo>
                <a:lnTo>
                  <a:pt x="615" y="139"/>
                </a:lnTo>
                <a:lnTo>
                  <a:pt x="634" y="139"/>
                </a:lnTo>
                <a:lnTo>
                  <a:pt x="634" y="144"/>
                </a:lnTo>
                <a:close/>
                <a:moveTo>
                  <a:pt x="600" y="144"/>
                </a:moveTo>
                <a:lnTo>
                  <a:pt x="581" y="144"/>
                </a:lnTo>
                <a:lnTo>
                  <a:pt x="581" y="139"/>
                </a:lnTo>
                <a:lnTo>
                  <a:pt x="600" y="139"/>
                </a:lnTo>
                <a:lnTo>
                  <a:pt x="600" y="144"/>
                </a:lnTo>
                <a:close/>
                <a:moveTo>
                  <a:pt x="567" y="144"/>
                </a:moveTo>
                <a:lnTo>
                  <a:pt x="547" y="144"/>
                </a:lnTo>
                <a:lnTo>
                  <a:pt x="547" y="139"/>
                </a:lnTo>
                <a:lnTo>
                  <a:pt x="567" y="139"/>
                </a:lnTo>
                <a:lnTo>
                  <a:pt x="567" y="144"/>
                </a:lnTo>
                <a:close/>
                <a:moveTo>
                  <a:pt x="533" y="144"/>
                </a:moveTo>
                <a:lnTo>
                  <a:pt x="514" y="144"/>
                </a:lnTo>
                <a:lnTo>
                  <a:pt x="514" y="139"/>
                </a:lnTo>
                <a:lnTo>
                  <a:pt x="533" y="139"/>
                </a:lnTo>
                <a:lnTo>
                  <a:pt x="533" y="144"/>
                </a:lnTo>
                <a:close/>
                <a:moveTo>
                  <a:pt x="499" y="144"/>
                </a:moveTo>
                <a:lnTo>
                  <a:pt x="480" y="144"/>
                </a:lnTo>
                <a:lnTo>
                  <a:pt x="480" y="139"/>
                </a:lnTo>
                <a:lnTo>
                  <a:pt x="499" y="139"/>
                </a:lnTo>
                <a:lnTo>
                  <a:pt x="499" y="144"/>
                </a:lnTo>
                <a:close/>
                <a:moveTo>
                  <a:pt x="466" y="144"/>
                </a:moveTo>
                <a:lnTo>
                  <a:pt x="447" y="144"/>
                </a:lnTo>
                <a:lnTo>
                  <a:pt x="447" y="139"/>
                </a:lnTo>
                <a:lnTo>
                  <a:pt x="466" y="139"/>
                </a:lnTo>
                <a:lnTo>
                  <a:pt x="466" y="144"/>
                </a:lnTo>
                <a:close/>
                <a:moveTo>
                  <a:pt x="432" y="144"/>
                </a:moveTo>
                <a:lnTo>
                  <a:pt x="413" y="144"/>
                </a:lnTo>
                <a:lnTo>
                  <a:pt x="413" y="139"/>
                </a:lnTo>
                <a:lnTo>
                  <a:pt x="432" y="139"/>
                </a:lnTo>
                <a:lnTo>
                  <a:pt x="432" y="144"/>
                </a:lnTo>
                <a:close/>
                <a:moveTo>
                  <a:pt x="398" y="144"/>
                </a:moveTo>
                <a:lnTo>
                  <a:pt x="379" y="144"/>
                </a:lnTo>
                <a:lnTo>
                  <a:pt x="379" y="139"/>
                </a:lnTo>
                <a:lnTo>
                  <a:pt x="398" y="139"/>
                </a:lnTo>
                <a:lnTo>
                  <a:pt x="398" y="144"/>
                </a:lnTo>
                <a:close/>
                <a:moveTo>
                  <a:pt x="365" y="144"/>
                </a:moveTo>
                <a:lnTo>
                  <a:pt x="345" y="144"/>
                </a:lnTo>
                <a:lnTo>
                  <a:pt x="345" y="139"/>
                </a:lnTo>
                <a:lnTo>
                  <a:pt x="365" y="139"/>
                </a:lnTo>
                <a:lnTo>
                  <a:pt x="365" y="144"/>
                </a:lnTo>
                <a:close/>
                <a:moveTo>
                  <a:pt x="331" y="144"/>
                </a:moveTo>
                <a:lnTo>
                  <a:pt x="312" y="144"/>
                </a:lnTo>
                <a:lnTo>
                  <a:pt x="312" y="139"/>
                </a:lnTo>
                <a:lnTo>
                  <a:pt x="331" y="139"/>
                </a:lnTo>
                <a:lnTo>
                  <a:pt x="331" y="144"/>
                </a:lnTo>
                <a:close/>
                <a:moveTo>
                  <a:pt x="297" y="144"/>
                </a:moveTo>
                <a:lnTo>
                  <a:pt x="278" y="144"/>
                </a:lnTo>
                <a:lnTo>
                  <a:pt x="278" y="139"/>
                </a:lnTo>
                <a:lnTo>
                  <a:pt x="297" y="139"/>
                </a:lnTo>
                <a:lnTo>
                  <a:pt x="297" y="144"/>
                </a:lnTo>
                <a:close/>
                <a:moveTo>
                  <a:pt x="264" y="144"/>
                </a:moveTo>
                <a:lnTo>
                  <a:pt x="245" y="144"/>
                </a:lnTo>
                <a:lnTo>
                  <a:pt x="245" y="139"/>
                </a:lnTo>
                <a:lnTo>
                  <a:pt x="264" y="139"/>
                </a:lnTo>
                <a:lnTo>
                  <a:pt x="264" y="144"/>
                </a:lnTo>
                <a:close/>
                <a:moveTo>
                  <a:pt x="230" y="144"/>
                </a:moveTo>
                <a:lnTo>
                  <a:pt x="211" y="144"/>
                </a:lnTo>
                <a:lnTo>
                  <a:pt x="211" y="139"/>
                </a:lnTo>
                <a:lnTo>
                  <a:pt x="230" y="139"/>
                </a:lnTo>
                <a:lnTo>
                  <a:pt x="230" y="144"/>
                </a:lnTo>
                <a:close/>
                <a:moveTo>
                  <a:pt x="197" y="144"/>
                </a:moveTo>
                <a:lnTo>
                  <a:pt x="177" y="144"/>
                </a:lnTo>
                <a:lnTo>
                  <a:pt x="177" y="139"/>
                </a:lnTo>
                <a:lnTo>
                  <a:pt x="197" y="139"/>
                </a:lnTo>
                <a:lnTo>
                  <a:pt x="197" y="144"/>
                </a:lnTo>
                <a:close/>
                <a:moveTo>
                  <a:pt x="163" y="144"/>
                </a:moveTo>
                <a:lnTo>
                  <a:pt x="144" y="144"/>
                </a:lnTo>
                <a:lnTo>
                  <a:pt x="144" y="139"/>
                </a:lnTo>
                <a:lnTo>
                  <a:pt x="163" y="139"/>
                </a:lnTo>
                <a:lnTo>
                  <a:pt x="163" y="144"/>
                </a:lnTo>
                <a:close/>
                <a:moveTo>
                  <a:pt x="129" y="144"/>
                </a:moveTo>
                <a:lnTo>
                  <a:pt x="110" y="144"/>
                </a:lnTo>
                <a:lnTo>
                  <a:pt x="110" y="139"/>
                </a:lnTo>
                <a:lnTo>
                  <a:pt x="129" y="139"/>
                </a:lnTo>
                <a:lnTo>
                  <a:pt x="129" y="144"/>
                </a:lnTo>
                <a:close/>
                <a:moveTo>
                  <a:pt x="96" y="144"/>
                </a:moveTo>
                <a:lnTo>
                  <a:pt x="76" y="144"/>
                </a:lnTo>
                <a:lnTo>
                  <a:pt x="76" y="139"/>
                </a:lnTo>
                <a:lnTo>
                  <a:pt x="96" y="139"/>
                </a:lnTo>
                <a:lnTo>
                  <a:pt x="96" y="144"/>
                </a:lnTo>
                <a:close/>
                <a:moveTo>
                  <a:pt x="62" y="144"/>
                </a:moveTo>
                <a:lnTo>
                  <a:pt x="43" y="144"/>
                </a:lnTo>
                <a:lnTo>
                  <a:pt x="43" y="139"/>
                </a:lnTo>
                <a:lnTo>
                  <a:pt x="62" y="139"/>
                </a:lnTo>
                <a:lnTo>
                  <a:pt x="62" y="144"/>
                </a:lnTo>
                <a:close/>
                <a:moveTo>
                  <a:pt x="28" y="144"/>
                </a:moveTo>
                <a:lnTo>
                  <a:pt x="9" y="144"/>
                </a:lnTo>
                <a:lnTo>
                  <a:pt x="9" y="139"/>
                </a:lnTo>
                <a:lnTo>
                  <a:pt x="28" y="139"/>
                </a:lnTo>
                <a:lnTo>
                  <a:pt x="28" y="144"/>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1" name="矩形 276"/>
          <p:cNvSpPr>
            <a:spLocks noChangeArrowheads="1"/>
          </p:cNvSpPr>
          <p:nvPr/>
        </p:nvSpPr>
        <p:spPr bwMode="auto">
          <a:xfrm>
            <a:off x="488950" y="5722938"/>
            <a:ext cx="1338263" cy="276225"/>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2" name="任意多边形 277"/>
          <p:cNvSpPr>
            <a:spLocks noEditPoints="1"/>
          </p:cNvSpPr>
          <p:nvPr/>
        </p:nvSpPr>
        <p:spPr bwMode="auto">
          <a:xfrm>
            <a:off x="484188" y="5718175"/>
            <a:ext cx="1344612" cy="225425"/>
          </a:xfrm>
          <a:custGeom>
            <a:avLst/>
            <a:gdLst>
              <a:gd name="T0" fmla="*/ 5 w 1426"/>
              <a:gd name="T1" fmla="*/ 89 h 144"/>
              <a:gd name="T2" fmla="*/ 0 w 1426"/>
              <a:gd name="T3" fmla="*/ 41 h 144"/>
              <a:gd name="T4" fmla="*/ 17 w 1426"/>
              <a:gd name="T5" fmla="*/ 5 h 144"/>
              <a:gd name="T6" fmla="*/ 32 w 1426"/>
              <a:gd name="T7" fmla="*/ 5 h 144"/>
              <a:gd name="T8" fmla="*/ 118 w 1426"/>
              <a:gd name="T9" fmla="*/ 0 h 144"/>
              <a:gd name="T10" fmla="*/ 132 w 1426"/>
              <a:gd name="T11" fmla="*/ 0 h 144"/>
              <a:gd name="T12" fmla="*/ 219 w 1426"/>
              <a:gd name="T13" fmla="*/ 5 h 144"/>
              <a:gd name="T14" fmla="*/ 267 w 1426"/>
              <a:gd name="T15" fmla="*/ 0 h 144"/>
              <a:gd name="T16" fmla="*/ 301 w 1426"/>
              <a:gd name="T17" fmla="*/ 5 h 144"/>
              <a:gd name="T18" fmla="*/ 387 w 1426"/>
              <a:gd name="T19" fmla="*/ 0 h 144"/>
              <a:gd name="T20" fmla="*/ 402 w 1426"/>
              <a:gd name="T21" fmla="*/ 0 h 144"/>
              <a:gd name="T22" fmla="*/ 488 w 1426"/>
              <a:gd name="T23" fmla="*/ 5 h 144"/>
              <a:gd name="T24" fmla="*/ 536 w 1426"/>
              <a:gd name="T25" fmla="*/ 0 h 144"/>
              <a:gd name="T26" fmla="*/ 570 w 1426"/>
              <a:gd name="T27" fmla="*/ 5 h 144"/>
              <a:gd name="T28" fmla="*/ 656 w 1426"/>
              <a:gd name="T29" fmla="*/ 0 h 144"/>
              <a:gd name="T30" fmla="*/ 671 w 1426"/>
              <a:gd name="T31" fmla="*/ 0 h 144"/>
              <a:gd name="T32" fmla="*/ 757 w 1426"/>
              <a:gd name="T33" fmla="*/ 5 h 144"/>
              <a:gd name="T34" fmla="*/ 805 w 1426"/>
              <a:gd name="T35" fmla="*/ 0 h 144"/>
              <a:gd name="T36" fmla="*/ 839 w 1426"/>
              <a:gd name="T37" fmla="*/ 5 h 144"/>
              <a:gd name="T38" fmla="*/ 925 w 1426"/>
              <a:gd name="T39" fmla="*/ 0 h 144"/>
              <a:gd name="T40" fmla="*/ 940 w 1426"/>
              <a:gd name="T41" fmla="*/ 0 h 144"/>
              <a:gd name="T42" fmla="*/ 1026 w 1426"/>
              <a:gd name="T43" fmla="*/ 5 h 144"/>
              <a:gd name="T44" fmla="*/ 1074 w 1426"/>
              <a:gd name="T45" fmla="*/ 0 h 144"/>
              <a:gd name="T46" fmla="*/ 1108 w 1426"/>
              <a:gd name="T47" fmla="*/ 5 h 144"/>
              <a:gd name="T48" fmla="*/ 1194 w 1426"/>
              <a:gd name="T49" fmla="*/ 0 h 144"/>
              <a:gd name="T50" fmla="*/ 1209 w 1426"/>
              <a:gd name="T51" fmla="*/ 0 h 144"/>
              <a:gd name="T52" fmla="*/ 1295 w 1426"/>
              <a:gd name="T53" fmla="*/ 5 h 144"/>
              <a:gd name="T54" fmla="*/ 1343 w 1426"/>
              <a:gd name="T55" fmla="*/ 0 h 144"/>
              <a:gd name="T56" fmla="*/ 1377 w 1426"/>
              <a:gd name="T57" fmla="*/ 5 h 144"/>
              <a:gd name="T58" fmla="*/ 1411 w 1426"/>
              <a:gd name="T59" fmla="*/ 5 h 144"/>
              <a:gd name="T60" fmla="*/ 1426 w 1426"/>
              <a:gd name="T61" fmla="*/ 77 h 144"/>
              <a:gd name="T62" fmla="*/ 1426 w 1426"/>
              <a:gd name="T63" fmla="*/ 91 h 144"/>
              <a:gd name="T64" fmla="*/ 1426 w 1426"/>
              <a:gd name="T65" fmla="*/ 125 h 144"/>
              <a:gd name="T66" fmla="*/ 1355 w 1426"/>
              <a:gd name="T67" fmla="*/ 140 h 144"/>
              <a:gd name="T68" fmla="*/ 1306 w 1426"/>
              <a:gd name="T69" fmla="*/ 144 h 144"/>
              <a:gd name="T70" fmla="*/ 1273 w 1426"/>
              <a:gd name="T71" fmla="*/ 140 h 144"/>
              <a:gd name="T72" fmla="*/ 1186 w 1426"/>
              <a:gd name="T73" fmla="*/ 144 h 144"/>
              <a:gd name="T74" fmla="*/ 1172 w 1426"/>
              <a:gd name="T75" fmla="*/ 144 h 144"/>
              <a:gd name="T76" fmla="*/ 1086 w 1426"/>
              <a:gd name="T77" fmla="*/ 140 h 144"/>
              <a:gd name="T78" fmla="*/ 1038 w 1426"/>
              <a:gd name="T79" fmla="*/ 144 h 144"/>
              <a:gd name="T80" fmla="*/ 1004 w 1426"/>
              <a:gd name="T81" fmla="*/ 140 h 144"/>
              <a:gd name="T82" fmla="*/ 917 w 1426"/>
              <a:gd name="T83" fmla="*/ 144 h 144"/>
              <a:gd name="T84" fmla="*/ 903 w 1426"/>
              <a:gd name="T85" fmla="*/ 144 h 144"/>
              <a:gd name="T86" fmla="*/ 816 w 1426"/>
              <a:gd name="T87" fmla="*/ 140 h 144"/>
              <a:gd name="T88" fmla="*/ 768 w 1426"/>
              <a:gd name="T89" fmla="*/ 144 h 144"/>
              <a:gd name="T90" fmla="*/ 735 w 1426"/>
              <a:gd name="T91" fmla="*/ 140 h 144"/>
              <a:gd name="T92" fmla="*/ 648 w 1426"/>
              <a:gd name="T93" fmla="*/ 144 h 144"/>
              <a:gd name="T94" fmla="*/ 634 w 1426"/>
              <a:gd name="T95" fmla="*/ 144 h 144"/>
              <a:gd name="T96" fmla="*/ 547 w 1426"/>
              <a:gd name="T97" fmla="*/ 140 h 144"/>
              <a:gd name="T98" fmla="*/ 499 w 1426"/>
              <a:gd name="T99" fmla="*/ 144 h 144"/>
              <a:gd name="T100" fmla="*/ 466 w 1426"/>
              <a:gd name="T101" fmla="*/ 140 h 144"/>
              <a:gd name="T102" fmla="*/ 379 w 1426"/>
              <a:gd name="T103" fmla="*/ 144 h 144"/>
              <a:gd name="T104" fmla="*/ 365 w 1426"/>
              <a:gd name="T105" fmla="*/ 144 h 144"/>
              <a:gd name="T106" fmla="*/ 278 w 1426"/>
              <a:gd name="T107" fmla="*/ 140 h 144"/>
              <a:gd name="T108" fmla="*/ 230 w 1426"/>
              <a:gd name="T109" fmla="*/ 144 h 144"/>
              <a:gd name="T110" fmla="*/ 197 w 1426"/>
              <a:gd name="T111" fmla="*/ 140 h 144"/>
              <a:gd name="T112" fmla="*/ 110 w 1426"/>
              <a:gd name="T113" fmla="*/ 144 h 144"/>
              <a:gd name="T114" fmla="*/ 96 w 1426"/>
              <a:gd name="T115" fmla="*/ 144 h 144"/>
              <a:gd name="T116" fmla="*/ 9 w 1426"/>
              <a:gd name="T117" fmla="*/ 1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6" h="144">
                <a:moveTo>
                  <a:pt x="0" y="142"/>
                </a:moveTo>
                <a:lnTo>
                  <a:pt x="0" y="123"/>
                </a:lnTo>
                <a:lnTo>
                  <a:pt x="5" y="123"/>
                </a:lnTo>
                <a:lnTo>
                  <a:pt x="5" y="142"/>
                </a:lnTo>
                <a:lnTo>
                  <a:pt x="0" y="142"/>
                </a:lnTo>
                <a:close/>
                <a:moveTo>
                  <a:pt x="0" y="108"/>
                </a:moveTo>
                <a:lnTo>
                  <a:pt x="0" y="89"/>
                </a:lnTo>
                <a:lnTo>
                  <a:pt x="5" y="89"/>
                </a:lnTo>
                <a:lnTo>
                  <a:pt x="5" y="108"/>
                </a:lnTo>
                <a:lnTo>
                  <a:pt x="0" y="108"/>
                </a:lnTo>
                <a:close/>
                <a:moveTo>
                  <a:pt x="0" y="75"/>
                </a:moveTo>
                <a:lnTo>
                  <a:pt x="0" y="56"/>
                </a:lnTo>
                <a:lnTo>
                  <a:pt x="5" y="56"/>
                </a:lnTo>
                <a:lnTo>
                  <a:pt x="5" y="75"/>
                </a:lnTo>
                <a:lnTo>
                  <a:pt x="0" y="75"/>
                </a:lnTo>
                <a:close/>
                <a:moveTo>
                  <a:pt x="0" y="41"/>
                </a:moveTo>
                <a:lnTo>
                  <a:pt x="0" y="22"/>
                </a:lnTo>
                <a:lnTo>
                  <a:pt x="5" y="22"/>
                </a:lnTo>
                <a:lnTo>
                  <a:pt x="5" y="41"/>
                </a:lnTo>
                <a:lnTo>
                  <a:pt x="0" y="41"/>
                </a:lnTo>
                <a:close/>
                <a:moveTo>
                  <a:pt x="0" y="8"/>
                </a:moveTo>
                <a:lnTo>
                  <a:pt x="0" y="0"/>
                </a:lnTo>
                <a:lnTo>
                  <a:pt x="17" y="0"/>
                </a:lnTo>
                <a:lnTo>
                  <a:pt x="17" y="5"/>
                </a:lnTo>
                <a:lnTo>
                  <a:pt x="3" y="5"/>
                </a:lnTo>
                <a:lnTo>
                  <a:pt x="5" y="3"/>
                </a:lnTo>
                <a:lnTo>
                  <a:pt x="5" y="8"/>
                </a:lnTo>
                <a:lnTo>
                  <a:pt x="0" y="8"/>
                </a:lnTo>
                <a:close/>
                <a:moveTo>
                  <a:pt x="32" y="0"/>
                </a:moveTo>
                <a:lnTo>
                  <a:pt x="51" y="0"/>
                </a:lnTo>
                <a:lnTo>
                  <a:pt x="51" y="5"/>
                </a:lnTo>
                <a:lnTo>
                  <a:pt x="32" y="5"/>
                </a:lnTo>
                <a:lnTo>
                  <a:pt x="32" y="0"/>
                </a:lnTo>
                <a:close/>
                <a:moveTo>
                  <a:pt x="65" y="0"/>
                </a:moveTo>
                <a:lnTo>
                  <a:pt x="84" y="0"/>
                </a:lnTo>
                <a:lnTo>
                  <a:pt x="84" y="5"/>
                </a:lnTo>
                <a:lnTo>
                  <a:pt x="65" y="5"/>
                </a:lnTo>
                <a:lnTo>
                  <a:pt x="65" y="0"/>
                </a:lnTo>
                <a:close/>
                <a:moveTo>
                  <a:pt x="99" y="0"/>
                </a:moveTo>
                <a:lnTo>
                  <a:pt x="118" y="0"/>
                </a:lnTo>
                <a:lnTo>
                  <a:pt x="118" y="5"/>
                </a:lnTo>
                <a:lnTo>
                  <a:pt x="99" y="5"/>
                </a:lnTo>
                <a:lnTo>
                  <a:pt x="99" y="0"/>
                </a:lnTo>
                <a:close/>
                <a:moveTo>
                  <a:pt x="132" y="0"/>
                </a:moveTo>
                <a:lnTo>
                  <a:pt x="152" y="0"/>
                </a:lnTo>
                <a:lnTo>
                  <a:pt x="152" y="5"/>
                </a:lnTo>
                <a:lnTo>
                  <a:pt x="132" y="5"/>
                </a:lnTo>
                <a:lnTo>
                  <a:pt x="132" y="0"/>
                </a:lnTo>
                <a:close/>
                <a:moveTo>
                  <a:pt x="166" y="0"/>
                </a:moveTo>
                <a:lnTo>
                  <a:pt x="186" y="0"/>
                </a:lnTo>
                <a:lnTo>
                  <a:pt x="186" y="5"/>
                </a:lnTo>
                <a:lnTo>
                  <a:pt x="166" y="5"/>
                </a:lnTo>
                <a:lnTo>
                  <a:pt x="166" y="0"/>
                </a:lnTo>
                <a:close/>
                <a:moveTo>
                  <a:pt x="200" y="0"/>
                </a:moveTo>
                <a:lnTo>
                  <a:pt x="219" y="0"/>
                </a:lnTo>
                <a:lnTo>
                  <a:pt x="219" y="5"/>
                </a:lnTo>
                <a:lnTo>
                  <a:pt x="200" y="5"/>
                </a:lnTo>
                <a:lnTo>
                  <a:pt x="200" y="0"/>
                </a:lnTo>
                <a:close/>
                <a:moveTo>
                  <a:pt x="234" y="0"/>
                </a:moveTo>
                <a:lnTo>
                  <a:pt x="253" y="0"/>
                </a:lnTo>
                <a:lnTo>
                  <a:pt x="253" y="5"/>
                </a:lnTo>
                <a:lnTo>
                  <a:pt x="234" y="5"/>
                </a:lnTo>
                <a:lnTo>
                  <a:pt x="234" y="0"/>
                </a:lnTo>
                <a:close/>
                <a:moveTo>
                  <a:pt x="267" y="0"/>
                </a:moveTo>
                <a:lnTo>
                  <a:pt x="286" y="0"/>
                </a:lnTo>
                <a:lnTo>
                  <a:pt x="286" y="5"/>
                </a:lnTo>
                <a:lnTo>
                  <a:pt x="267" y="5"/>
                </a:lnTo>
                <a:lnTo>
                  <a:pt x="267" y="0"/>
                </a:lnTo>
                <a:close/>
                <a:moveTo>
                  <a:pt x="301" y="0"/>
                </a:moveTo>
                <a:lnTo>
                  <a:pt x="320" y="0"/>
                </a:lnTo>
                <a:lnTo>
                  <a:pt x="320" y="5"/>
                </a:lnTo>
                <a:lnTo>
                  <a:pt x="301" y="5"/>
                </a:lnTo>
                <a:lnTo>
                  <a:pt x="301" y="0"/>
                </a:lnTo>
                <a:close/>
                <a:moveTo>
                  <a:pt x="334" y="0"/>
                </a:moveTo>
                <a:lnTo>
                  <a:pt x="354" y="0"/>
                </a:lnTo>
                <a:lnTo>
                  <a:pt x="354" y="5"/>
                </a:lnTo>
                <a:lnTo>
                  <a:pt x="334" y="5"/>
                </a:lnTo>
                <a:lnTo>
                  <a:pt x="334" y="0"/>
                </a:lnTo>
                <a:close/>
                <a:moveTo>
                  <a:pt x="368" y="0"/>
                </a:moveTo>
                <a:lnTo>
                  <a:pt x="387" y="0"/>
                </a:lnTo>
                <a:lnTo>
                  <a:pt x="387" y="5"/>
                </a:lnTo>
                <a:lnTo>
                  <a:pt x="368" y="5"/>
                </a:lnTo>
                <a:lnTo>
                  <a:pt x="368" y="0"/>
                </a:lnTo>
                <a:close/>
                <a:moveTo>
                  <a:pt x="402" y="0"/>
                </a:moveTo>
                <a:lnTo>
                  <a:pt x="421" y="0"/>
                </a:lnTo>
                <a:lnTo>
                  <a:pt x="421" y="5"/>
                </a:lnTo>
                <a:lnTo>
                  <a:pt x="402" y="5"/>
                </a:lnTo>
                <a:lnTo>
                  <a:pt x="402" y="0"/>
                </a:lnTo>
                <a:close/>
                <a:moveTo>
                  <a:pt x="435" y="0"/>
                </a:moveTo>
                <a:lnTo>
                  <a:pt x="454" y="0"/>
                </a:lnTo>
                <a:lnTo>
                  <a:pt x="454" y="5"/>
                </a:lnTo>
                <a:lnTo>
                  <a:pt x="435" y="5"/>
                </a:lnTo>
                <a:lnTo>
                  <a:pt x="435" y="0"/>
                </a:lnTo>
                <a:close/>
                <a:moveTo>
                  <a:pt x="469" y="0"/>
                </a:moveTo>
                <a:lnTo>
                  <a:pt x="488" y="0"/>
                </a:lnTo>
                <a:lnTo>
                  <a:pt x="488" y="5"/>
                </a:lnTo>
                <a:lnTo>
                  <a:pt x="469" y="5"/>
                </a:lnTo>
                <a:lnTo>
                  <a:pt x="469" y="0"/>
                </a:lnTo>
                <a:close/>
                <a:moveTo>
                  <a:pt x="503" y="0"/>
                </a:moveTo>
                <a:lnTo>
                  <a:pt x="522" y="0"/>
                </a:lnTo>
                <a:lnTo>
                  <a:pt x="522" y="5"/>
                </a:lnTo>
                <a:lnTo>
                  <a:pt x="503" y="5"/>
                </a:lnTo>
                <a:lnTo>
                  <a:pt x="503" y="0"/>
                </a:lnTo>
                <a:close/>
                <a:moveTo>
                  <a:pt x="536" y="0"/>
                </a:moveTo>
                <a:lnTo>
                  <a:pt x="555" y="0"/>
                </a:lnTo>
                <a:lnTo>
                  <a:pt x="555" y="5"/>
                </a:lnTo>
                <a:lnTo>
                  <a:pt x="536" y="5"/>
                </a:lnTo>
                <a:lnTo>
                  <a:pt x="536" y="0"/>
                </a:lnTo>
                <a:close/>
                <a:moveTo>
                  <a:pt x="570" y="0"/>
                </a:moveTo>
                <a:lnTo>
                  <a:pt x="589" y="0"/>
                </a:lnTo>
                <a:lnTo>
                  <a:pt x="589" y="5"/>
                </a:lnTo>
                <a:lnTo>
                  <a:pt x="570" y="5"/>
                </a:lnTo>
                <a:lnTo>
                  <a:pt x="570" y="0"/>
                </a:lnTo>
                <a:close/>
                <a:moveTo>
                  <a:pt x="603" y="0"/>
                </a:moveTo>
                <a:lnTo>
                  <a:pt x="623" y="0"/>
                </a:lnTo>
                <a:lnTo>
                  <a:pt x="623" y="5"/>
                </a:lnTo>
                <a:lnTo>
                  <a:pt x="603" y="5"/>
                </a:lnTo>
                <a:lnTo>
                  <a:pt x="603" y="0"/>
                </a:lnTo>
                <a:close/>
                <a:moveTo>
                  <a:pt x="637" y="0"/>
                </a:moveTo>
                <a:lnTo>
                  <a:pt x="656" y="0"/>
                </a:lnTo>
                <a:lnTo>
                  <a:pt x="656" y="5"/>
                </a:lnTo>
                <a:lnTo>
                  <a:pt x="637" y="5"/>
                </a:lnTo>
                <a:lnTo>
                  <a:pt x="637" y="0"/>
                </a:lnTo>
                <a:close/>
                <a:moveTo>
                  <a:pt x="671" y="0"/>
                </a:moveTo>
                <a:lnTo>
                  <a:pt x="690" y="0"/>
                </a:lnTo>
                <a:lnTo>
                  <a:pt x="690" y="5"/>
                </a:lnTo>
                <a:lnTo>
                  <a:pt x="671" y="5"/>
                </a:lnTo>
                <a:lnTo>
                  <a:pt x="671" y="0"/>
                </a:lnTo>
                <a:close/>
                <a:moveTo>
                  <a:pt x="704" y="0"/>
                </a:moveTo>
                <a:lnTo>
                  <a:pt x="723" y="0"/>
                </a:lnTo>
                <a:lnTo>
                  <a:pt x="723" y="5"/>
                </a:lnTo>
                <a:lnTo>
                  <a:pt x="704" y="5"/>
                </a:lnTo>
                <a:lnTo>
                  <a:pt x="704" y="0"/>
                </a:lnTo>
                <a:close/>
                <a:moveTo>
                  <a:pt x="738" y="0"/>
                </a:moveTo>
                <a:lnTo>
                  <a:pt x="757" y="0"/>
                </a:lnTo>
                <a:lnTo>
                  <a:pt x="757" y="5"/>
                </a:lnTo>
                <a:lnTo>
                  <a:pt x="738" y="5"/>
                </a:lnTo>
                <a:lnTo>
                  <a:pt x="738" y="0"/>
                </a:lnTo>
                <a:close/>
                <a:moveTo>
                  <a:pt x="771" y="0"/>
                </a:moveTo>
                <a:lnTo>
                  <a:pt x="791" y="0"/>
                </a:lnTo>
                <a:lnTo>
                  <a:pt x="791" y="5"/>
                </a:lnTo>
                <a:lnTo>
                  <a:pt x="771" y="5"/>
                </a:lnTo>
                <a:lnTo>
                  <a:pt x="771" y="0"/>
                </a:lnTo>
                <a:close/>
                <a:moveTo>
                  <a:pt x="805" y="0"/>
                </a:moveTo>
                <a:lnTo>
                  <a:pt x="825" y="0"/>
                </a:lnTo>
                <a:lnTo>
                  <a:pt x="825" y="5"/>
                </a:lnTo>
                <a:lnTo>
                  <a:pt x="805" y="5"/>
                </a:lnTo>
                <a:lnTo>
                  <a:pt x="805" y="0"/>
                </a:lnTo>
                <a:close/>
                <a:moveTo>
                  <a:pt x="839" y="0"/>
                </a:moveTo>
                <a:lnTo>
                  <a:pt x="858" y="0"/>
                </a:lnTo>
                <a:lnTo>
                  <a:pt x="858" y="5"/>
                </a:lnTo>
                <a:lnTo>
                  <a:pt x="839" y="5"/>
                </a:lnTo>
                <a:lnTo>
                  <a:pt x="839" y="0"/>
                </a:lnTo>
                <a:close/>
                <a:moveTo>
                  <a:pt x="873" y="0"/>
                </a:moveTo>
                <a:lnTo>
                  <a:pt x="892" y="0"/>
                </a:lnTo>
                <a:lnTo>
                  <a:pt x="892" y="5"/>
                </a:lnTo>
                <a:lnTo>
                  <a:pt x="873" y="5"/>
                </a:lnTo>
                <a:lnTo>
                  <a:pt x="873" y="0"/>
                </a:lnTo>
                <a:close/>
                <a:moveTo>
                  <a:pt x="906" y="0"/>
                </a:moveTo>
                <a:lnTo>
                  <a:pt x="925" y="0"/>
                </a:lnTo>
                <a:lnTo>
                  <a:pt x="925" y="5"/>
                </a:lnTo>
                <a:lnTo>
                  <a:pt x="906" y="5"/>
                </a:lnTo>
                <a:lnTo>
                  <a:pt x="906" y="0"/>
                </a:lnTo>
                <a:close/>
                <a:moveTo>
                  <a:pt x="940" y="0"/>
                </a:moveTo>
                <a:lnTo>
                  <a:pt x="959" y="0"/>
                </a:lnTo>
                <a:lnTo>
                  <a:pt x="959" y="5"/>
                </a:lnTo>
                <a:lnTo>
                  <a:pt x="940" y="5"/>
                </a:lnTo>
                <a:lnTo>
                  <a:pt x="940" y="0"/>
                </a:lnTo>
                <a:close/>
                <a:moveTo>
                  <a:pt x="973" y="0"/>
                </a:moveTo>
                <a:lnTo>
                  <a:pt x="993" y="0"/>
                </a:lnTo>
                <a:lnTo>
                  <a:pt x="993" y="5"/>
                </a:lnTo>
                <a:lnTo>
                  <a:pt x="973" y="5"/>
                </a:lnTo>
                <a:lnTo>
                  <a:pt x="973" y="0"/>
                </a:lnTo>
                <a:close/>
                <a:moveTo>
                  <a:pt x="1007" y="0"/>
                </a:moveTo>
                <a:lnTo>
                  <a:pt x="1026" y="0"/>
                </a:lnTo>
                <a:lnTo>
                  <a:pt x="1026" y="5"/>
                </a:lnTo>
                <a:lnTo>
                  <a:pt x="1007" y="5"/>
                </a:lnTo>
                <a:lnTo>
                  <a:pt x="1007" y="0"/>
                </a:lnTo>
                <a:close/>
                <a:moveTo>
                  <a:pt x="1041" y="0"/>
                </a:moveTo>
                <a:lnTo>
                  <a:pt x="1060" y="0"/>
                </a:lnTo>
                <a:lnTo>
                  <a:pt x="1060" y="5"/>
                </a:lnTo>
                <a:lnTo>
                  <a:pt x="1041" y="5"/>
                </a:lnTo>
                <a:lnTo>
                  <a:pt x="1041" y="0"/>
                </a:lnTo>
                <a:close/>
                <a:moveTo>
                  <a:pt x="1074" y="0"/>
                </a:moveTo>
                <a:lnTo>
                  <a:pt x="1094" y="0"/>
                </a:lnTo>
                <a:lnTo>
                  <a:pt x="1094" y="5"/>
                </a:lnTo>
                <a:lnTo>
                  <a:pt x="1074" y="5"/>
                </a:lnTo>
                <a:lnTo>
                  <a:pt x="1074" y="0"/>
                </a:lnTo>
                <a:close/>
                <a:moveTo>
                  <a:pt x="1108" y="0"/>
                </a:moveTo>
                <a:lnTo>
                  <a:pt x="1127" y="0"/>
                </a:lnTo>
                <a:lnTo>
                  <a:pt x="1127" y="5"/>
                </a:lnTo>
                <a:lnTo>
                  <a:pt x="1108" y="5"/>
                </a:lnTo>
                <a:lnTo>
                  <a:pt x="1108" y="0"/>
                </a:lnTo>
                <a:close/>
                <a:moveTo>
                  <a:pt x="1142" y="0"/>
                </a:moveTo>
                <a:lnTo>
                  <a:pt x="1161" y="0"/>
                </a:lnTo>
                <a:lnTo>
                  <a:pt x="1161" y="5"/>
                </a:lnTo>
                <a:lnTo>
                  <a:pt x="1142" y="5"/>
                </a:lnTo>
                <a:lnTo>
                  <a:pt x="1142" y="0"/>
                </a:lnTo>
                <a:close/>
                <a:moveTo>
                  <a:pt x="1175" y="0"/>
                </a:moveTo>
                <a:lnTo>
                  <a:pt x="1194" y="0"/>
                </a:lnTo>
                <a:lnTo>
                  <a:pt x="1194" y="5"/>
                </a:lnTo>
                <a:lnTo>
                  <a:pt x="1175" y="5"/>
                </a:lnTo>
                <a:lnTo>
                  <a:pt x="1175" y="0"/>
                </a:lnTo>
                <a:close/>
                <a:moveTo>
                  <a:pt x="1209" y="0"/>
                </a:moveTo>
                <a:lnTo>
                  <a:pt x="1228" y="0"/>
                </a:lnTo>
                <a:lnTo>
                  <a:pt x="1228" y="5"/>
                </a:lnTo>
                <a:lnTo>
                  <a:pt x="1209" y="5"/>
                </a:lnTo>
                <a:lnTo>
                  <a:pt x="1209" y="0"/>
                </a:lnTo>
                <a:close/>
                <a:moveTo>
                  <a:pt x="1242" y="0"/>
                </a:moveTo>
                <a:lnTo>
                  <a:pt x="1262" y="0"/>
                </a:lnTo>
                <a:lnTo>
                  <a:pt x="1262" y="5"/>
                </a:lnTo>
                <a:lnTo>
                  <a:pt x="1242" y="5"/>
                </a:lnTo>
                <a:lnTo>
                  <a:pt x="1242" y="0"/>
                </a:lnTo>
                <a:close/>
                <a:moveTo>
                  <a:pt x="1276" y="0"/>
                </a:moveTo>
                <a:lnTo>
                  <a:pt x="1295" y="0"/>
                </a:lnTo>
                <a:lnTo>
                  <a:pt x="1295" y="5"/>
                </a:lnTo>
                <a:lnTo>
                  <a:pt x="1276" y="5"/>
                </a:lnTo>
                <a:lnTo>
                  <a:pt x="1276" y="0"/>
                </a:lnTo>
                <a:close/>
                <a:moveTo>
                  <a:pt x="1310" y="0"/>
                </a:moveTo>
                <a:lnTo>
                  <a:pt x="1329" y="0"/>
                </a:lnTo>
                <a:lnTo>
                  <a:pt x="1329" y="5"/>
                </a:lnTo>
                <a:lnTo>
                  <a:pt x="1310" y="5"/>
                </a:lnTo>
                <a:lnTo>
                  <a:pt x="1310" y="0"/>
                </a:lnTo>
                <a:close/>
                <a:moveTo>
                  <a:pt x="1343" y="0"/>
                </a:moveTo>
                <a:lnTo>
                  <a:pt x="1362" y="0"/>
                </a:lnTo>
                <a:lnTo>
                  <a:pt x="1362" y="5"/>
                </a:lnTo>
                <a:lnTo>
                  <a:pt x="1343" y="5"/>
                </a:lnTo>
                <a:lnTo>
                  <a:pt x="1343" y="0"/>
                </a:lnTo>
                <a:close/>
                <a:moveTo>
                  <a:pt x="1377" y="0"/>
                </a:moveTo>
                <a:lnTo>
                  <a:pt x="1396" y="0"/>
                </a:lnTo>
                <a:lnTo>
                  <a:pt x="1396" y="5"/>
                </a:lnTo>
                <a:lnTo>
                  <a:pt x="1377" y="5"/>
                </a:lnTo>
                <a:lnTo>
                  <a:pt x="1377" y="0"/>
                </a:lnTo>
                <a:close/>
                <a:moveTo>
                  <a:pt x="1411" y="0"/>
                </a:moveTo>
                <a:lnTo>
                  <a:pt x="1426" y="0"/>
                </a:lnTo>
                <a:lnTo>
                  <a:pt x="1426" y="9"/>
                </a:lnTo>
                <a:lnTo>
                  <a:pt x="1421" y="9"/>
                </a:lnTo>
                <a:lnTo>
                  <a:pt x="1421" y="3"/>
                </a:lnTo>
                <a:lnTo>
                  <a:pt x="1423" y="5"/>
                </a:lnTo>
                <a:lnTo>
                  <a:pt x="1411" y="5"/>
                </a:lnTo>
                <a:lnTo>
                  <a:pt x="1411" y="0"/>
                </a:lnTo>
                <a:close/>
                <a:moveTo>
                  <a:pt x="1426" y="24"/>
                </a:moveTo>
                <a:lnTo>
                  <a:pt x="1426" y="43"/>
                </a:lnTo>
                <a:lnTo>
                  <a:pt x="1421" y="43"/>
                </a:lnTo>
                <a:lnTo>
                  <a:pt x="1421" y="24"/>
                </a:lnTo>
                <a:lnTo>
                  <a:pt x="1426" y="24"/>
                </a:lnTo>
                <a:close/>
                <a:moveTo>
                  <a:pt x="1426" y="57"/>
                </a:moveTo>
                <a:lnTo>
                  <a:pt x="1426" y="77"/>
                </a:lnTo>
                <a:lnTo>
                  <a:pt x="1421" y="77"/>
                </a:lnTo>
                <a:lnTo>
                  <a:pt x="1421" y="57"/>
                </a:lnTo>
                <a:lnTo>
                  <a:pt x="1426" y="57"/>
                </a:lnTo>
                <a:close/>
                <a:moveTo>
                  <a:pt x="1426" y="91"/>
                </a:moveTo>
                <a:lnTo>
                  <a:pt x="1426" y="110"/>
                </a:lnTo>
                <a:lnTo>
                  <a:pt x="1421" y="110"/>
                </a:lnTo>
                <a:lnTo>
                  <a:pt x="1421" y="91"/>
                </a:lnTo>
                <a:lnTo>
                  <a:pt x="1426" y="91"/>
                </a:lnTo>
                <a:close/>
                <a:moveTo>
                  <a:pt x="1426" y="125"/>
                </a:moveTo>
                <a:lnTo>
                  <a:pt x="1426" y="144"/>
                </a:lnTo>
                <a:lnTo>
                  <a:pt x="1422" y="144"/>
                </a:lnTo>
                <a:lnTo>
                  <a:pt x="1422" y="140"/>
                </a:lnTo>
                <a:lnTo>
                  <a:pt x="1423" y="140"/>
                </a:lnTo>
                <a:lnTo>
                  <a:pt x="1421" y="142"/>
                </a:lnTo>
                <a:lnTo>
                  <a:pt x="1421" y="125"/>
                </a:lnTo>
                <a:lnTo>
                  <a:pt x="1426" y="125"/>
                </a:lnTo>
                <a:close/>
                <a:moveTo>
                  <a:pt x="1407" y="144"/>
                </a:moveTo>
                <a:lnTo>
                  <a:pt x="1388" y="144"/>
                </a:lnTo>
                <a:lnTo>
                  <a:pt x="1388" y="140"/>
                </a:lnTo>
                <a:lnTo>
                  <a:pt x="1407" y="140"/>
                </a:lnTo>
                <a:lnTo>
                  <a:pt x="1407" y="144"/>
                </a:lnTo>
                <a:close/>
                <a:moveTo>
                  <a:pt x="1374" y="144"/>
                </a:moveTo>
                <a:lnTo>
                  <a:pt x="1355" y="144"/>
                </a:lnTo>
                <a:lnTo>
                  <a:pt x="1355" y="140"/>
                </a:lnTo>
                <a:lnTo>
                  <a:pt x="1374" y="140"/>
                </a:lnTo>
                <a:lnTo>
                  <a:pt x="1374" y="144"/>
                </a:lnTo>
                <a:close/>
                <a:moveTo>
                  <a:pt x="1340" y="144"/>
                </a:moveTo>
                <a:lnTo>
                  <a:pt x="1321" y="144"/>
                </a:lnTo>
                <a:lnTo>
                  <a:pt x="1321" y="140"/>
                </a:lnTo>
                <a:lnTo>
                  <a:pt x="1340" y="140"/>
                </a:lnTo>
                <a:lnTo>
                  <a:pt x="1340" y="144"/>
                </a:lnTo>
                <a:close/>
                <a:moveTo>
                  <a:pt x="1306" y="144"/>
                </a:moveTo>
                <a:lnTo>
                  <a:pt x="1287" y="144"/>
                </a:lnTo>
                <a:lnTo>
                  <a:pt x="1287" y="140"/>
                </a:lnTo>
                <a:lnTo>
                  <a:pt x="1306" y="140"/>
                </a:lnTo>
                <a:lnTo>
                  <a:pt x="1306" y="144"/>
                </a:lnTo>
                <a:close/>
                <a:moveTo>
                  <a:pt x="1273" y="144"/>
                </a:moveTo>
                <a:lnTo>
                  <a:pt x="1254" y="144"/>
                </a:lnTo>
                <a:lnTo>
                  <a:pt x="1254" y="140"/>
                </a:lnTo>
                <a:lnTo>
                  <a:pt x="1273" y="140"/>
                </a:lnTo>
                <a:lnTo>
                  <a:pt x="1273" y="144"/>
                </a:lnTo>
                <a:close/>
                <a:moveTo>
                  <a:pt x="1239" y="144"/>
                </a:moveTo>
                <a:lnTo>
                  <a:pt x="1220" y="144"/>
                </a:lnTo>
                <a:lnTo>
                  <a:pt x="1220" y="140"/>
                </a:lnTo>
                <a:lnTo>
                  <a:pt x="1239" y="140"/>
                </a:lnTo>
                <a:lnTo>
                  <a:pt x="1239" y="144"/>
                </a:lnTo>
                <a:close/>
                <a:moveTo>
                  <a:pt x="1206" y="144"/>
                </a:moveTo>
                <a:lnTo>
                  <a:pt x="1186" y="144"/>
                </a:lnTo>
                <a:lnTo>
                  <a:pt x="1186" y="140"/>
                </a:lnTo>
                <a:lnTo>
                  <a:pt x="1206" y="140"/>
                </a:lnTo>
                <a:lnTo>
                  <a:pt x="1206" y="144"/>
                </a:lnTo>
                <a:close/>
                <a:moveTo>
                  <a:pt x="1172" y="144"/>
                </a:moveTo>
                <a:lnTo>
                  <a:pt x="1153" y="144"/>
                </a:lnTo>
                <a:lnTo>
                  <a:pt x="1153" y="140"/>
                </a:lnTo>
                <a:lnTo>
                  <a:pt x="1172" y="140"/>
                </a:lnTo>
                <a:lnTo>
                  <a:pt x="1172" y="144"/>
                </a:lnTo>
                <a:close/>
                <a:moveTo>
                  <a:pt x="1138" y="144"/>
                </a:moveTo>
                <a:lnTo>
                  <a:pt x="1119" y="144"/>
                </a:lnTo>
                <a:lnTo>
                  <a:pt x="1119" y="140"/>
                </a:lnTo>
                <a:lnTo>
                  <a:pt x="1138" y="140"/>
                </a:lnTo>
                <a:lnTo>
                  <a:pt x="1138" y="144"/>
                </a:lnTo>
                <a:close/>
                <a:moveTo>
                  <a:pt x="1105" y="144"/>
                </a:moveTo>
                <a:lnTo>
                  <a:pt x="1086" y="144"/>
                </a:lnTo>
                <a:lnTo>
                  <a:pt x="1086" y="140"/>
                </a:lnTo>
                <a:lnTo>
                  <a:pt x="1105" y="140"/>
                </a:lnTo>
                <a:lnTo>
                  <a:pt x="1105" y="144"/>
                </a:lnTo>
                <a:close/>
                <a:moveTo>
                  <a:pt x="1071" y="144"/>
                </a:moveTo>
                <a:lnTo>
                  <a:pt x="1052" y="144"/>
                </a:lnTo>
                <a:lnTo>
                  <a:pt x="1052" y="140"/>
                </a:lnTo>
                <a:lnTo>
                  <a:pt x="1071" y="140"/>
                </a:lnTo>
                <a:lnTo>
                  <a:pt x="1071" y="144"/>
                </a:lnTo>
                <a:close/>
                <a:moveTo>
                  <a:pt x="1038" y="144"/>
                </a:moveTo>
                <a:lnTo>
                  <a:pt x="1018" y="144"/>
                </a:lnTo>
                <a:lnTo>
                  <a:pt x="1018" y="140"/>
                </a:lnTo>
                <a:lnTo>
                  <a:pt x="1038" y="140"/>
                </a:lnTo>
                <a:lnTo>
                  <a:pt x="1038" y="144"/>
                </a:lnTo>
                <a:close/>
                <a:moveTo>
                  <a:pt x="1004" y="144"/>
                </a:moveTo>
                <a:lnTo>
                  <a:pt x="984" y="144"/>
                </a:lnTo>
                <a:lnTo>
                  <a:pt x="984" y="140"/>
                </a:lnTo>
                <a:lnTo>
                  <a:pt x="1004" y="140"/>
                </a:lnTo>
                <a:lnTo>
                  <a:pt x="1004" y="144"/>
                </a:lnTo>
                <a:close/>
                <a:moveTo>
                  <a:pt x="970" y="144"/>
                </a:moveTo>
                <a:lnTo>
                  <a:pt x="951" y="144"/>
                </a:lnTo>
                <a:lnTo>
                  <a:pt x="951" y="140"/>
                </a:lnTo>
                <a:lnTo>
                  <a:pt x="970" y="140"/>
                </a:lnTo>
                <a:lnTo>
                  <a:pt x="970" y="144"/>
                </a:lnTo>
                <a:close/>
                <a:moveTo>
                  <a:pt x="936" y="144"/>
                </a:moveTo>
                <a:lnTo>
                  <a:pt x="917" y="144"/>
                </a:lnTo>
                <a:lnTo>
                  <a:pt x="917" y="140"/>
                </a:lnTo>
                <a:lnTo>
                  <a:pt x="936" y="140"/>
                </a:lnTo>
                <a:lnTo>
                  <a:pt x="936" y="144"/>
                </a:lnTo>
                <a:close/>
                <a:moveTo>
                  <a:pt x="903" y="144"/>
                </a:moveTo>
                <a:lnTo>
                  <a:pt x="884" y="144"/>
                </a:lnTo>
                <a:lnTo>
                  <a:pt x="884" y="140"/>
                </a:lnTo>
                <a:lnTo>
                  <a:pt x="903" y="140"/>
                </a:lnTo>
                <a:lnTo>
                  <a:pt x="903" y="144"/>
                </a:lnTo>
                <a:close/>
                <a:moveTo>
                  <a:pt x="869" y="144"/>
                </a:moveTo>
                <a:lnTo>
                  <a:pt x="850" y="144"/>
                </a:lnTo>
                <a:lnTo>
                  <a:pt x="850" y="140"/>
                </a:lnTo>
                <a:lnTo>
                  <a:pt x="869" y="140"/>
                </a:lnTo>
                <a:lnTo>
                  <a:pt x="869" y="144"/>
                </a:lnTo>
                <a:close/>
                <a:moveTo>
                  <a:pt x="836" y="144"/>
                </a:moveTo>
                <a:lnTo>
                  <a:pt x="816" y="144"/>
                </a:lnTo>
                <a:lnTo>
                  <a:pt x="816" y="140"/>
                </a:lnTo>
                <a:lnTo>
                  <a:pt x="836" y="140"/>
                </a:lnTo>
                <a:lnTo>
                  <a:pt x="836" y="144"/>
                </a:lnTo>
                <a:close/>
                <a:moveTo>
                  <a:pt x="802" y="144"/>
                </a:moveTo>
                <a:lnTo>
                  <a:pt x="783" y="144"/>
                </a:lnTo>
                <a:lnTo>
                  <a:pt x="783" y="140"/>
                </a:lnTo>
                <a:lnTo>
                  <a:pt x="802" y="140"/>
                </a:lnTo>
                <a:lnTo>
                  <a:pt x="802" y="144"/>
                </a:lnTo>
                <a:close/>
                <a:moveTo>
                  <a:pt x="768" y="144"/>
                </a:moveTo>
                <a:lnTo>
                  <a:pt x="749" y="144"/>
                </a:lnTo>
                <a:lnTo>
                  <a:pt x="749" y="140"/>
                </a:lnTo>
                <a:lnTo>
                  <a:pt x="768" y="140"/>
                </a:lnTo>
                <a:lnTo>
                  <a:pt x="768" y="144"/>
                </a:lnTo>
                <a:close/>
                <a:moveTo>
                  <a:pt x="735" y="144"/>
                </a:moveTo>
                <a:lnTo>
                  <a:pt x="715" y="144"/>
                </a:lnTo>
                <a:lnTo>
                  <a:pt x="715" y="140"/>
                </a:lnTo>
                <a:lnTo>
                  <a:pt x="735" y="140"/>
                </a:lnTo>
                <a:lnTo>
                  <a:pt x="735" y="144"/>
                </a:lnTo>
                <a:close/>
                <a:moveTo>
                  <a:pt x="701" y="144"/>
                </a:moveTo>
                <a:lnTo>
                  <a:pt x="682" y="144"/>
                </a:lnTo>
                <a:lnTo>
                  <a:pt x="682" y="140"/>
                </a:lnTo>
                <a:lnTo>
                  <a:pt x="701" y="140"/>
                </a:lnTo>
                <a:lnTo>
                  <a:pt x="701" y="144"/>
                </a:lnTo>
                <a:close/>
                <a:moveTo>
                  <a:pt x="667" y="144"/>
                </a:moveTo>
                <a:lnTo>
                  <a:pt x="648" y="144"/>
                </a:lnTo>
                <a:lnTo>
                  <a:pt x="648" y="140"/>
                </a:lnTo>
                <a:lnTo>
                  <a:pt x="667" y="140"/>
                </a:lnTo>
                <a:lnTo>
                  <a:pt x="667" y="144"/>
                </a:lnTo>
                <a:close/>
                <a:moveTo>
                  <a:pt x="634" y="144"/>
                </a:moveTo>
                <a:lnTo>
                  <a:pt x="615" y="144"/>
                </a:lnTo>
                <a:lnTo>
                  <a:pt x="615" y="140"/>
                </a:lnTo>
                <a:lnTo>
                  <a:pt x="634" y="140"/>
                </a:lnTo>
                <a:lnTo>
                  <a:pt x="634" y="144"/>
                </a:lnTo>
                <a:close/>
                <a:moveTo>
                  <a:pt x="600" y="144"/>
                </a:moveTo>
                <a:lnTo>
                  <a:pt x="581" y="144"/>
                </a:lnTo>
                <a:lnTo>
                  <a:pt x="581" y="140"/>
                </a:lnTo>
                <a:lnTo>
                  <a:pt x="600" y="140"/>
                </a:lnTo>
                <a:lnTo>
                  <a:pt x="600" y="144"/>
                </a:lnTo>
                <a:close/>
                <a:moveTo>
                  <a:pt x="567" y="144"/>
                </a:moveTo>
                <a:lnTo>
                  <a:pt x="547" y="144"/>
                </a:lnTo>
                <a:lnTo>
                  <a:pt x="547" y="140"/>
                </a:lnTo>
                <a:lnTo>
                  <a:pt x="567" y="140"/>
                </a:lnTo>
                <a:lnTo>
                  <a:pt x="567" y="144"/>
                </a:lnTo>
                <a:close/>
                <a:moveTo>
                  <a:pt x="533" y="144"/>
                </a:moveTo>
                <a:lnTo>
                  <a:pt x="514" y="144"/>
                </a:lnTo>
                <a:lnTo>
                  <a:pt x="514" y="140"/>
                </a:lnTo>
                <a:lnTo>
                  <a:pt x="533" y="140"/>
                </a:lnTo>
                <a:lnTo>
                  <a:pt x="533" y="144"/>
                </a:lnTo>
                <a:close/>
                <a:moveTo>
                  <a:pt x="499" y="144"/>
                </a:moveTo>
                <a:lnTo>
                  <a:pt x="480" y="144"/>
                </a:lnTo>
                <a:lnTo>
                  <a:pt x="480" y="140"/>
                </a:lnTo>
                <a:lnTo>
                  <a:pt x="499" y="140"/>
                </a:lnTo>
                <a:lnTo>
                  <a:pt x="499" y="144"/>
                </a:lnTo>
                <a:close/>
                <a:moveTo>
                  <a:pt x="466" y="144"/>
                </a:moveTo>
                <a:lnTo>
                  <a:pt x="447" y="144"/>
                </a:lnTo>
                <a:lnTo>
                  <a:pt x="447" y="140"/>
                </a:lnTo>
                <a:lnTo>
                  <a:pt x="466" y="140"/>
                </a:lnTo>
                <a:lnTo>
                  <a:pt x="466" y="144"/>
                </a:lnTo>
                <a:close/>
                <a:moveTo>
                  <a:pt x="432" y="144"/>
                </a:moveTo>
                <a:lnTo>
                  <a:pt x="413" y="144"/>
                </a:lnTo>
                <a:lnTo>
                  <a:pt x="413" y="140"/>
                </a:lnTo>
                <a:lnTo>
                  <a:pt x="432" y="140"/>
                </a:lnTo>
                <a:lnTo>
                  <a:pt x="432" y="144"/>
                </a:lnTo>
                <a:close/>
                <a:moveTo>
                  <a:pt x="398" y="144"/>
                </a:moveTo>
                <a:lnTo>
                  <a:pt x="379" y="144"/>
                </a:lnTo>
                <a:lnTo>
                  <a:pt x="379" y="140"/>
                </a:lnTo>
                <a:lnTo>
                  <a:pt x="398" y="140"/>
                </a:lnTo>
                <a:lnTo>
                  <a:pt x="398" y="144"/>
                </a:lnTo>
                <a:close/>
                <a:moveTo>
                  <a:pt x="365" y="144"/>
                </a:moveTo>
                <a:lnTo>
                  <a:pt x="345" y="144"/>
                </a:lnTo>
                <a:lnTo>
                  <a:pt x="345" y="140"/>
                </a:lnTo>
                <a:lnTo>
                  <a:pt x="365" y="140"/>
                </a:lnTo>
                <a:lnTo>
                  <a:pt x="365" y="144"/>
                </a:lnTo>
                <a:close/>
                <a:moveTo>
                  <a:pt x="331" y="144"/>
                </a:moveTo>
                <a:lnTo>
                  <a:pt x="312" y="144"/>
                </a:lnTo>
                <a:lnTo>
                  <a:pt x="312" y="140"/>
                </a:lnTo>
                <a:lnTo>
                  <a:pt x="331" y="140"/>
                </a:lnTo>
                <a:lnTo>
                  <a:pt x="331" y="144"/>
                </a:lnTo>
                <a:close/>
                <a:moveTo>
                  <a:pt x="297" y="144"/>
                </a:moveTo>
                <a:lnTo>
                  <a:pt x="278" y="144"/>
                </a:lnTo>
                <a:lnTo>
                  <a:pt x="278" y="140"/>
                </a:lnTo>
                <a:lnTo>
                  <a:pt x="297" y="140"/>
                </a:lnTo>
                <a:lnTo>
                  <a:pt x="297" y="144"/>
                </a:lnTo>
                <a:close/>
                <a:moveTo>
                  <a:pt x="264" y="144"/>
                </a:moveTo>
                <a:lnTo>
                  <a:pt x="245" y="144"/>
                </a:lnTo>
                <a:lnTo>
                  <a:pt x="245" y="140"/>
                </a:lnTo>
                <a:lnTo>
                  <a:pt x="264" y="140"/>
                </a:lnTo>
                <a:lnTo>
                  <a:pt x="264" y="144"/>
                </a:lnTo>
                <a:close/>
                <a:moveTo>
                  <a:pt x="230" y="144"/>
                </a:moveTo>
                <a:lnTo>
                  <a:pt x="211" y="144"/>
                </a:lnTo>
                <a:lnTo>
                  <a:pt x="211" y="140"/>
                </a:lnTo>
                <a:lnTo>
                  <a:pt x="230" y="140"/>
                </a:lnTo>
                <a:lnTo>
                  <a:pt x="230" y="144"/>
                </a:lnTo>
                <a:close/>
                <a:moveTo>
                  <a:pt x="197" y="144"/>
                </a:moveTo>
                <a:lnTo>
                  <a:pt x="177" y="144"/>
                </a:lnTo>
                <a:lnTo>
                  <a:pt x="177" y="140"/>
                </a:lnTo>
                <a:lnTo>
                  <a:pt x="197" y="140"/>
                </a:lnTo>
                <a:lnTo>
                  <a:pt x="197" y="144"/>
                </a:lnTo>
                <a:close/>
                <a:moveTo>
                  <a:pt x="163" y="144"/>
                </a:moveTo>
                <a:lnTo>
                  <a:pt x="144" y="144"/>
                </a:lnTo>
                <a:lnTo>
                  <a:pt x="144" y="140"/>
                </a:lnTo>
                <a:lnTo>
                  <a:pt x="163" y="140"/>
                </a:lnTo>
                <a:lnTo>
                  <a:pt x="163" y="144"/>
                </a:lnTo>
                <a:close/>
                <a:moveTo>
                  <a:pt x="129" y="144"/>
                </a:moveTo>
                <a:lnTo>
                  <a:pt x="110" y="144"/>
                </a:lnTo>
                <a:lnTo>
                  <a:pt x="110" y="140"/>
                </a:lnTo>
                <a:lnTo>
                  <a:pt x="129" y="140"/>
                </a:lnTo>
                <a:lnTo>
                  <a:pt x="129" y="144"/>
                </a:lnTo>
                <a:close/>
                <a:moveTo>
                  <a:pt x="96" y="144"/>
                </a:moveTo>
                <a:lnTo>
                  <a:pt x="76" y="144"/>
                </a:lnTo>
                <a:lnTo>
                  <a:pt x="76" y="140"/>
                </a:lnTo>
                <a:lnTo>
                  <a:pt x="96" y="140"/>
                </a:lnTo>
                <a:lnTo>
                  <a:pt x="96" y="144"/>
                </a:lnTo>
                <a:close/>
                <a:moveTo>
                  <a:pt x="62" y="144"/>
                </a:moveTo>
                <a:lnTo>
                  <a:pt x="43" y="144"/>
                </a:lnTo>
                <a:lnTo>
                  <a:pt x="43" y="140"/>
                </a:lnTo>
                <a:lnTo>
                  <a:pt x="62" y="140"/>
                </a:lnTo>
                <a:lnTo>
                  <a:pt x="62" y="144"/>
                </a:lnTo>
                <a:close/>
                <a:moveTo>
                  <a:pt x="28" y="144"/>
                </a:moveTo>
                <a:lnTo>
                  <a:pt x="9" y="144"/>
                </a:lnTo>
                <a:lnTo>
                  <a:pt x="9" y="140"/>
                </a:lnTo>
                <a:lnTo>
                  <a:pt x="28" y="140"/>
                </a:lnTo>
                <a:lnTo>
                  <a:pt x="28" y="144"/>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3" name="矩形 278"/>
          <p:cNvSpPr>
            <a:spLocks noChangeArrowheads="1"/>
          </p:cNvSpPr>
          <p:nvPr/>
        </p:nvSpPr>
        <p:spPr bwMode="auto">
          <a:xfrm>
            <a:off x="488950" y="6057900"/>
            <a:ext cx="1339850" cy="190500"/>
          </a:xfrm>
          <a:prstGeom prst="rect">
            <a:avLst/>
          </a:prstGeom>
          <a:solidFill>
            <a:srgbClr xmlns:mc="http://schemas.openxmlformats.org/markup-compatibility/2006" xmlns:a14="http://schemas.microsoft.com/office/drawing/2010/main" val="FFC0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4" name="任意多边形 279"/>
          <p:cNvSpPr>
            <a:spLocks noEditPoints="1"/>
          </p:cNvSpPr>
          <p:nvPr/>
        </p:nvSpPr>
        <p:spPr bwMode="auto">
          <a:xfrm>
            <a:off x="484188" y="6054725"/>
            <a:ext cx="1344612" cy="269875"/>
          </a:xfrm>
          <a:custGeom>
            <a:avLst/>
            <a:gdLst>
              <a:gd name="T0" fmla="*/ 5 w 1426"/>
              <a:gd name="T1" fmla="*/ 88 h 144"/>
              <a:gd name="T2" fmla="*/ 0 w 1426"/>
              <a:gd name="T3" fmla="*/ 40 h 144"/>
              <a:gd name="T4" fmla="*/ 17 w 1426"/>
              <a:gd name="T5" fmla="*/ 4 h 144"/>
              <a:gd name="T6" fmla="*/ 32 w 1426"/>
              <a:gd name="T7" fmla="*/ 4 h 144"/>
              <a:gd name="T8" fmla="*/ 118 w 1426"/>
              <a:gd name="T9" fmla="*/ 0 h 144"/>
              <a:gd name="T10" fmla="*/ 132 w 1426"/>
              <a:gd name="T11" fmla="*/ 0 h 144"/>
              <a:gd name="T12" fmla="*/ 219 w 1426"/>
              <a:gd name="T13" fmla="*/ 4 h 144"/>
              <a:gd name="T14" fmla="*/ 267 w 1426"/>
              <a:gd name="T15" fmla="*/ 0 h 144"/>
              <a:gd name="T16" fmla="*/ 301 w 1426"/>
              <a:gd name="T17" fmla="*/ 4 h 144"/>
              <a:gd name="T18" fmla="*/ 387 w 1426"/>
              <a:gd name="T19" fmla="*/ 0 h 144"/>
              <a:gd name="T20" fmla="*/ 402 w 1426"/>
              <a:gd name="T21" fmla="*/ 0 h 144"/>
              <a:gd name="T22" fmla="*/ 488 w 1426"/>
              <a:gd name="T23" fmla="*/ 4 h 144"/>
              <a:gd name="T24" fmla="*/ 536 w 1426"/>
              <a:gd name="T25" fmla="*/ 0 h 144"/>
              <a:gd name="T26" fmla="*/ 570 w 1426"/>
              <a:gd name="T27" fmla="*/ 4 h 144"/>
              <a:gd name="T28" fmla="*/ 656 w 1426"/>
              <a:gd name="T29" fmla="*/ 0 h 144"/>
              <a:gd name="T30" fmla="*/ 671 w 1426"/>
              <a:gd name="T31" fmla="*/ 0 h 144"/>
              <a:gd name="T32" fmla="*/ 757 w 1426"/>
              <a:gd name="T33" fmla="*/ 4 h 144"/>
              <a:gd name="T34" fmla="*/ 805 w 1426"/>
              <a:gd name="T35" fmla="*/ 0 h 144"/>
              <a:gd name="T36" fmla="*/ 839 w 1426"/>
              <a:gd name="T37" fmla="*/ 4 h 144"/>
              <a:gd name="T38" fmla="*/ 925 w 1426"/>
              <a:gd name="T39" fmla="*/ 0 h 144"/>
              <a:gd name="T40" fmla="*/ 940 w 1426"/>
              <a:gd name="T41" fmla="*/ 0 h 144"/>
              <a:gd name="T42" fmla="*/ 1026 w 1426"/>
              <a:gd name="T43" fmla="*/ 4 h 144"/>
              <a:gd name="T44" fmla="*/ 1074 w 1426"/>
              <a:gd name="T45" fmla="*/ 0 h 144"/>
              <a:gd name="T46" fmla="*/ 1108 w 1426"/>
              <a:gd name="T47" fmla="*/ 4 h 144"/>
              <a:gd name="T48" fmla="*/ 1194 w 1426"/>
              <a:gd name="T49" fmla="*/ 0 h 144"/>
              <a:gd name="T50" fmla="*/ 1209 w 1426"/>
              <a:gd name="T51" fmla="*/ 0 h 144"/>
              <a:gd name="T52" fmla="*/ 1295 w 1426"/>
              <a:gd name="T53" fmla="*/ 4 h 144"/>
              <a:gd name="T54" fmla="*/ 1343 w 1426"/>
              <a:gd name="T55" fmla="*/ 0 h 144"/>
              <a:gd name="T56" fmla="*/ 1377 w 1426"/>
              <a:gd name="T57" fmla="*/ 4 h 144"/>
              <a:gd name="T58" fmla="*/ 1411 w 1426"/>
              <a:gd name="T59" fmla="*/ 4 h 144"/>
              <a:gd name="T60" fmla="*/ 1426 w 1426"/>
              <a:gd name="T61" fmla="*/ 76 h 144"/>
              <a:gd name="T62" fmla="*/ 1426 w 1426"/>
              <a:gd name="T63" fmla="*/ 90 h 144"/>
              <a:gd name="T64" fmla="*/ 1426 w 1426"/>
              <a:gd name="T65" fmla="*/ 124 h 144"/>
              <a:gd name="T66" fmla="*/ 1355 w 1426"/>
              <a:gd name="T67" fmla="*/ 139 h 144"/>
              <a:gd name="T68" fmla="*/ 1306 w 1426"/>
              <a:gd name="T69" fmla="*/ 144 h 144"/>
              <a:gd name="T70" fmla="*/ 1273 w 1426"/>
              <a:gd name="T71" fmla="*/ 139 h 144"/>
              <a:gd name="T72" fmla="*/ 1186 w 1426"/>
              <a:gd name="T73" fmla="*/ 144 h 144"/>
              <a:gd name="T74" fmla="*/ 1172 w 1426"/>
              <a:gd name="T75" fmla="*/ 144 h 144"/>
              <a:gd name="T76" fmla="*/ 1086 w 1426"/>
              <a:gd name="T77" fmla="*/ 139 h 144"/>
              <a:gd name="T78" fmla="*/ 1038 w 1426"/>
              <a:gd name="T79" fmla="*/ 144 h 144"/>
              <a:gd name="T80" fmla="*/ 1004 w 1426"/>
              <a:gd name="T81" fmla="*/ 139 h 144"/>
              <a:gd name="T82" fmla="*/ 917 w 1426"/>
              <a:gd name="T83" fmla="*/ 144 h 144"/>
              <a:gd name="T84" fmla="*/ 903 w 1426"/>
              <a:gd name="T85" fmla="*/ 144 h 144"/>
              <a:gd name="T86" fmla="*/ 816 w 1426"/>
              <a:gd name="T87" fmla="*/ 139 h 144"/>
              <a:gd name="T88" fmla="*/ 768 w 1426"/>
              <a:gd name="T89" fmla="*/ 144 h 144"/>
              <a:gd name="T90" fmla="*/ 735 w 1426"/>
              <a:gd name="T91" fmla="*/ 139 h 144"/>
              <a:gd name="T92" fmla="*/ 648 w 1426"/>
              <a:gd name="T93" fmla="*/ 144 h 144"/>
              <a:gd name="T94" fmla="*/ 634 w 1426"/>
              <a:gd name="T95" fmla="*/ 144 h 144"/>
              <a:gd name="T96" fmla="*/ 547 w 1426"/>
              <a:gd name="T97" fmla="*/ 139 h 144"/>
              <a:gd name="T98" fmla="*/ 499 w 1426"/>
              <a:gd name="T99" fmla="*/ 144 h 144"/>
              <a:gd name="T100" fmla="*/ 466 w 1426"/>
              <a:gd name="T101" fmla="*/ 139 h 144"/>
              <a:gd name="T102" fmla="*/ 379 w 1426"/>
              <a:gd name="T103" fmla="*/ 144 h 144"/>
              <a:gd name="T104" fmla="*/ 365 w 1426"/>
              <a:gd name="T105" fmla="*/ 144 h 144"/>
              <a:gd name="T106" fmla="*/ 278 w 1426"/>
              <a:gd name="T107" fmla="*/ 139 h 144"/>
              <a:gd name="T108" fmla="*/ 230 w 1426"/>
              <a:gd name="T109" fmla="*/ 144 h 144"/>
              <a:gd name="T110" fmla="*/ 197 w 1426"/>
              <a:gd name="T111" fmla="*/ 139 h 144"/>
              <a:gd name="T112" fmla="*/ 110 w 1426"/>
              <a:gd name="T113" fmla="*/ 144 h 144"/>
              <a:gd name="T114" fmla="*/ 96 w 1426"/>
              <a:gd name="T115" fmla="*/ 144 h 144"/>
              <a:gd name="T116" fmla="*/ 9 w 1426"/>
              <a:gd name="T117" fmla="*/ 1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6" h="144">
                <a:moveTo>
                  <a:pt x="0" y="141"/>
                </a:moveTo>
                <a:lnTo>
                  <a:pt x="0" y="122"/>
                </a:lnTo>
                <a:lnTo>
                  <a:pt x="5" y="122"/>
                </a:lnTo>
                <a:lnTo>
                  <a:pt x="5" y="141"/>
                </a:lnTo>
                <a:lnTo>
                  <a:pt x="0" y="141"/>
                </a:lnTo>
                <a:close/>
                <a:moveTo>
                  <a:pt x="0" y="108"/>
                </a:moveTo>
                <a:lnTo>
                  <a:pt x="0" y="88"/>
                </a:lnTo>
                <a:lnTo>
                  <a:pt x="5" y="88"/>
                </a:lnTo>
                <a:lnTo>
                  <a:pt x="5" y="108"/>
                </a:lnTo>
                <a:lnTo>
                  <a:pt x="0" y="108"/>
                </a:lnTo>
                <a:close/>
                <a:moveTo>
                  <a:pt x="0" y="74"/>
                </a:moveTo>
                <a:lnTo>
                  <a:pt x="0" y="55"/>
                </a:lnTo>
                <a:lnTo>
                  <a:pt x="5" y="55"/>
                </a:lnTo>
                <a:lnTo>
                  <a:pt x="5" y="74"/>
                </a:lnTo>
                <a:lnTo>
                  <a:pt x="0" y="74"/>
                </a:lnTo>
                <a:close/>
                <a:moveTo>
                  <a:pt x="0" y="40"/>
                </a:moveTo>
                <a:lnTo>
                  <a:pt x="0" y="21"/>
                </a:lnTo>
                <a:lnTo>
                  <a:pt x="5" y="21"/>
                </a:lnTo>
                <a:lnTo>
                  <a:pt x="5" y="40"/>
                </a:lnTo>
                <a:lnTo>
                  <a:pt x="0" y="40"/>
                </a:lnTo>
                <a:close/>
                <a:moveTo>
                  <a:pt x="0" y="7"/>
                </a:moveTo>
                <a:lnTo>
                  <a:pt x="0" y="0"/>
                </a:lnTo>
                <a:lnTo>
                  <a:pt x="17" y="0"/>
                </a:lnTo>
                <a:lnTo>
                  <a:pt x="17" y="4"/>
                </a:lnTo>
                <a:lnTo>
                  <a:pt x="3" y="4"/>
                </a:lnTo>
                <a:lnTo>
                  <a:pt x="5" y="2"/>
                </a:lnTo>
                <a:lnTo>
                  <a:pt x="5" y="7"/>
                </a:lnTo>
                <a:lnTo>
                  <a:pt x="0" y="7"/>
                </a:lnTo>
                <a:close/>
                <a:moveTo>
                  <a:pt x="32" y="0"/>
                </a:moveTo>
                <a:lnTo>
                  <a:pt x="51" y="0"/>
                </a:lnTo>
                <a:lnTo>
                  <a:pt x="51" y="4"/>
                </a:lnTo>
                <a:lnTo>
                  <a:pt x="32" y="4"/>
                </a:lnTo>
                <a:lnTo>
                  <a:pt x="32" y="0"/>
                </a:lnTo>
                <a:close/>
                <a:moveTo>
                  <a:pt x="65" y="0"/>
                </a:moveTo>
                <a:lnTo>
                  <a:pt x="84" y="0"/>
                </a:lnTo>
                <a:lnTo>
                  <a:pt x="84" y="4"/>
                </a:lnTo>
                <a:lnTo>
                  <a:pt x="65" y="4"/>
                </a:lnTo>
                <a:lnTo>
                  <a:pt x="65" y="0"/>
                </a:lnTo>
                <a:close/>
                <a:moveTo>
                  <a:pt x="99" y="0"/>
                </a:moveTo>
                <a:lnTo>
                  <a:pt x="118" y="0"/>
                </a:lnTo>
                <a:lnTo>
                  <a:pt x="118" y="4"/>
                </a:lnTo>
                <a:lnTo>
                  <a:pt x="99" y="4"/>
                </a:lnTo>
                <a:lnTo>
                  <a:pt x="99" y="0"/>
                </a:lnTo>
                <a:close/>
                <a:moveTo>
                  <a:pt x="132" y="0"/>
                </a:moveTo>
                <a:lnTo>
                  <a:pt x="152" y="0"/>
                </a:lnTo>
                <a:lnTo>
                  <a:pt x="152" y="4"/>
                </a:lnTo>
                <a:lnTo>
                  <a:pt x="132" y="4"/>
                </a:lnTo>
                <a:lnTo>
                  <a:pt x="132" y="0"/>
                </a:lnTo>
                <a:close/>
                <a:moveTo>
                  <a:pt x="166" y="0"/>
                </a:moveTo>
                <a:lnTo>
                  <a:pt x="186" y="0"/>
                </a:lnTo>
                <a:lnTo>
                  <a:pt x="186" y="4"/>
                </a:lnTo>
                <a:lnTo>
                  <a:pt x="166" y="4"/>
                </a:lnTo>
                <a:lnTo>
                  <a:pt x="166" y="0"/>
                </a:lnTo>
                <a:close/>
                <a:moveTo>
                  <a:pt x="200" y="0"/>
                </a:moveTo>
                <a:lnTo>
                  <a:pt x="219" y="0"/>
                </a:lnTo>
                <a:lnTo>
                  <a:pt x="219" y="4"/>
                </a:lnTo>
                <a:lnTo>
                  <a:pt x="200" y="4"/>
                </a:lnTo>
                <a:lnTo>
                  <a:pt x="200" y="0"/>
                </a:lnTo>
                <a:close/>
                <a:moveTo>
                  <a:pt x="234" y="0"/>
                </a:moveTo>
                <a:lnTo>
                  <a:pt x="253" y="0"/>
                </a:lnTo>
                <a:lnTo>
                  <a:pt x="253" y="4"/>
                </a:lnTo>
                <a:lnTo>
                  <a:pt x="234" y="4"/>
                </a:lnTo>
                <a:lnTo>
                  <a:pt x="234" y="0"/>
                </a:lnTo>
                <a:close/>
                <a:moveTo>
                  <a:pt x="267" y="0"/>
                </a:moveTo>
                <a:lnTo>
                  <a:pt x="286" y="0"/>
                </a:lnTo>
                <a:lnTo>
                  <a:pt x="286" y="4"/>
                </a:lnTo>
                <a:lnTo>
                  <a:pt x="267" y="4"/>
                </a:lnTo>
                <a:lnTo>
                  <a:pt x="267" y="0"/>
                </a:lnTo>
                <a:close/>
                <a:moveTo>
                  <a:pt x="301" y="0"/>
                </a:moveTo>
                <a:lnTo>
                  <a:pt x="320" y="0"/>
                </a:lnTo>
                <a:lnTo>
                  <a:pt x="320" y="4"/>
                </a:lnTo>
                <a:lnTo>
                  <a:pt x="301" y="4"/>
                </a:lnTo>
                <a:lnTo>
                  <a:pt x="301" y="0"/>
                </a:lnTo>
                <a:close/>
                <a:moveTo>
                  <a:pt x="334" y="0"/>
                </a:moveTo>
                <a:lnTo>
                  <a:pt x="354" y="0"/>
                </a:lnTo>
                <a:lnTo>
                  <a:pt x="354" y="4"/>
                </a:lnTo>
                <a:lnTo>
                  <a:pt x="334" y="4"/>
                </a:lnTo>
                <a:lnTo>
                  <a:pt x="334" y="0"/>
                </a:lnTo>
                <a:close/>
                <a:moveTo>
                  <a:pt x="368" y="0"/>
                </a:moveTo>
                <a:lnTo>
                  <a:pt x="387" y="0"/>
                </a:lnTo>
                <a:lnTo>
                  <a:pt x="387" y="4"/>
                </a:lnTo>
                <a:lnTo>
                  <a:pt x="368" y="4"/>
                </a:lnTo>
                <a:lnTo>
                  <a:pt x="368" y="0"/>
                </a:lnTo>
                <a:close/>
                <a:moveTo>
                  <a:pt x="402" y="0"/>
                </a:moveTo>
                <a:lnTo>
                  <a:pt x="421" y="0"/>
                </a:lnTo>
                <a:lnTo>
                  <a:pt x="421" y="4"/>
                </a:lnTo>
                <a:lnTo>
                  <a:pt x="402" y="4"/>
                </a:lnTo>
                <a:lnTo>
                  <a:pt x="402" y="0"/>
                </a:lnTo>
                <a:close/>
                <a:moveTo>
                  <a:pt x="435" y="0"/>
                </a:moveTo>
                <a:lnTo>
                  <a:pt x="454" y="0"/>
                </a:lnTo>
                <a:lnTo>
                  <a:pt x="454" y="4"/>
                </a:lnTo>
                <a:lnTo>
                  <a:pt x="435" y="4"/>
                </a:lnTo>
                <a:lnTo>
                  <a:pt x="435" y="0"/>
                </a:lnTo>
                <a:close/>
                <a:moveTo>
                  <a:pt x="469" y="0"/>
                </a:moveTo>
                <a:lnTo>
                  <a:pt x="488" y="0"/>
                </a:lnTo>
                <a:lnTo>
                  <a:pt x="488" y="4"/>
                </a:lnTo>
                <a:lnTo>
                  <a:pt x="469" y="4"/>
                </a:lnTo>
                <a:lnTo>
                  <a:pt x="469" y="0"/>
                </a:lnTo>
                <a:close/>
                <a:moveTo>
                  <a:pt x="503" y="0"/>
                </a:moveTo>
                <a:lnTo>
                  <a:pt x="522" y="0"/>
                </a:lnTo>
                <a:lnTo>
                  <a:pt x="522" y="4"/>
                </a:lnTo>
                <a:lnTo>
                  <a:pt x="503" y="4"/>
                </a:lnTo>
                <a:lnTo>
                  <a:pt x="503" y="0"/>
                </a:lnTo>
                <a:close/>
                <a:moveTo>
                  <a:pt x="536" y="0"/>
                </a:moveTo>
                <a:lnTo>
                  <a:pt x="555" y="0"/>
                </a:lnTo>
                <a:lnTo>
                  <a:pt x="555" y="4"/>
                </a:lnTo>
                <a:lnTo>
                  <a:pt x="536" y="4"/>
                </a:lnTo>
                <a:lnTo>
                  <a:pt x="536" y="0"/>
                </a:lnTo>
                <a:close/>
                <a:moveTo>
                  <a:pt x="570" y="0"/>
                </a:moveTo>
                <a:lnTo>
                  <a:pt x="589" y="0"/>
                </a:lnTo>
                <a:lnTo>
                  <a:pt x="589" y="4"/>
                </a:lnTo>
                <a:lnTo>
                  <a:pt x="570" y="4"/>
                </a:lnTo>
                <a:lnTo>
                  <a:pt x="570" y="0"/>
                </a:lnTo>
                <a:close/>
                <a:moveTo>
                  <a:pt x="603" y="0"/>
                </a:moveTo>
                <a:lnTo>
                  <a:pt x="623" y="0"/>
                </a:lnTo>
                <a:lnTo>
                  <a:pt x="623" y="4"/>
                </a:lnTo>
                <a:lnTo>
                  <a:pt x="603" y="4"/>
                </a:lnTo>
                <a:lnTo>
                  <a:pt x="603" y="0"/>
                </a:lnTo>
                <a:close/>
                <a:moveTo>
                  <a:pt x="637" y="0"/>
                </a:moveTo>
                <a:lnTo>
                  <a:pt x="656" y="0"/>
                </a:lnTo>
                <a:lnTo>
                  <a:pt x="656" y="4"/>
                </a:lnTo>
                <a:lnTo>
                  <a:pt x="637" y="4"/>
                </a:lnTo>
                <a:lnTo>
                  <a:pt x="637" y="0"/>
                </a:lnTo>
                <a:close/>
                <a:moveTo>
                  <a:pt x="671" y="0"/>
                </a:moveTo>
                <a:lnTo>
                  <a:pt x="690" y="0"/>
                </a:lnTo>
                <a:lnTo>
                  <a:pt x="690" y="4"/>
                </a:lnTo>
                <a:lnTo>
                  <a:pt x="671" y="4"/>
                </a:lnTo>
                <a:lnTo>
                  <a:pt x="671" y="0"/>
                </a:lnTo>
                <a:close/>
                <a:moveTo>
                  <a:pt x="704" y="0"/>
                </a:moveTo>
                <a:lnTo>
                  <a:pt x="723" y="0"/>
                </a:lnTo>
                <a:lnTo>
                  <a:pt x="723" y="4"/>
                </a:lnTo>
                <a:lnTo>
                  <a:pt x="704" y="4"/>
                </a:lnTo>
                <a:lnTo>
                  <a:pt x="704" y="0"/>
                </a:lnTo>
                <a:close/>
                <a:moveTo>
                  <a:pt x="738" y="0"/>
                </a:moveTo>
                <a:lnTo>
                  <a:pt x="757" y="0"/>
                </a:lnTo>
                <a:lnTo>
                  <a:pt x="757" y="4"/>
                </a:lnTo>
                <a:lnTo>
                  <a:pt x="738" y="4"/>
                </a:lnTo>
                <a:lnTo>
                  <a:pt x="738" y="0"/>
                </a:lnTo>
                <a:close/>
                <a:moveTo>
                  <a:pt x="771" y="0"/>
                </a:moveTo>
                <a:lnTo>
                  <a:pt x="791" y="0"/>
                </a:lnTo>
                <a:lnTo>
                  <a:pt x="791" y="4"/>
                </a:lnTo>
                <a:lnTo>
                  <a:pt x="771" y="4"/>
                </a:lnTo>
                <a:lnTo>
                  <a:pt x="771" y="0"/>
                </a:lnTo>
                <a:close/>
                <a:moveTo>
                  <a:pt x="805" y="0"/>
                </a:moveTo>
                <a:lnTo>
                  <a:pt x="825" y="0"/>
                </a:lnTo>
                <a:lnTo>
                  <a:pt x="825" y="4"/>
                </a:lnTo>
                <a:lnTo>
                  <a:pt x="805" y="4"/>
                </a:lnTo>
                <a:lnTo>
                  <a:pt x="805" y="0"/>
                </a:lnTo>
                <a:close/>
                <a:moveTo>
                  <a:pt x="839" y="0"/>
                </a:moveTo>
                <a:lnTo>
                  <a:pt x="858" y="0"/>
                </a:lnTo>
                <a:lnTo>
                  <a:pt x="858" y="4"/>
                </a:lnTo>
                <a:lnTo>
                  <a:pt x="839" y="4"/>
                </a:lnTo>
                <a:lnTo>
                  <a:pt x="839" y="0"/>
                </a:lnTo>
                <a:close/>
                <a:moveTo>
                  <a:pt x="873" y="0"/>
                </a:moveTo>
                <a:lnTo>
                  <a:pt x="892" y="0"/>
                </a:lnTo>
                <a:lnTo>
                  <a:pt x="892" y="4"/>
                </a:lnTo>
                <a:lnTo>
                  <a:pt x="873" y="4"/>
                </a:lnTo>
                <a:lnTo>
                  <a:pt x="873" y="0"/>
                </a:lnTo>
                <a:close/>
                <a:moveTo>
                  <a:pt x="906" y="0"/>
                </a:moveTo>
                <a:lnTo>
                  <a:pt x="925" y="0"/>
                </a:lnTo>
                <a:lnTo>
                  <a:pt x="925" y="4"/>
                </a:lnTo>
                <a:lnTo>
                  <a:pt x="906" y="4"/>
                </a:lnTo>
                <a:lnTo>
                  <a:pt x="906" y="0"/>
                </a:lnTo>
                <a:close/>
                <a:moveTo>
                  <a:pt x="940" y="0"/>
                </a:moveTo>
                <a:lnTo>
                  <a:pt x="959" y="0"/>
                </a:lnTo>
                <a:lnTo>
                  <a:pt x="959" y="4"/>
                </a:lnTo>
                <a:lnTo>
                  <a:pt x="940" y="4"/>
                </a:lnTo>
                <a:lnTo>
                  <a:pt x="940" y="0"/>
                </a:lnTo>
                <a:close/>
                <a:moveTo>
                  <a:pt x="973" y="0"/>
                </a:moveTo>
                <a:lnTo>
                  <a:pt x="993" y="0"/>
                </a:lnTo>
                <a:lnTo>
                  <a:pt x="993" y="4"/>
                </a:lnTo>
                <a:lnTo>
                  <a:pt x="973" y="4"/>
                </a:lnTo>
                <a:lnTo>
                  <a:pt x="973" y="0"/>
                </a:lnTo>
                <a:close/>
                <a:moveTo>
                  <a:pt x="1007" y="0"/>
                </a:moveTo>
                <a:lnTo>
                  <a:pt x="1026" y="0"/>
                </a:lnTo>
                <a:lnTo>
                  <a:pt x="1026" y="4"/>
                </a:lnTo>
                <a:lnTo>
                  <a:pt x="1007" y="4"/>
                </a:lnTo>
                <a:lnTo>
                  <a:pt x="1007" y="0"/>
                </a:lnTo>
                <a:close/>
                <a:moveTo>
                  <a:pt x="1041" y="0"/>
                </a:moveTo>
                <a:lnTo>
                  <a:pt x="1060" y="0"/>
                </a:lnTo>
                <a:lnTo>
                  <a:pt x="1060" y="4"/>
                </a:lnTo>
                <a:lnTo>
                  <a:pt x="1041" y="4"/>
                </a:lnTo>
                <a:lnTo>
                  <a:pt x="1041" y="0"/>
                </a:lnTo>
                <a:close/>
                <a:moveTo>
                  <a:pt x="1074" y="0"/>
                </a:moveTo>
                <a:lnTo>
                  <a:pt x="1094" y="0"/>
                </a:lnTo>
                <a:lnTo>
                  <a:pt x="1094" y="4"/>
                </a:lnTo>
                <a:lnTo>
                  <a:pt x="1074" y="4"/>
                </a:lnTo>
                <a:lnTo>
                  <a:pt x="1074" y="0"/>
                </a:lnTo>
                <a:close/>
                <a:moveTo>
                  <a:pt x="1108" y="0"/>
                </a:moveTo>
                <a:lnTo>
                  <a:pt x="1127" y="0"/>
                </a:lnTo>
                <a:lnTo>
                  <a:pt x="1127" y="4"/>
                </a:lnTo>
                <a:lnTo>
                  <a:pt x="1108" y="4"/>
                </a:lnTo>
                <a:lnTo>
                  <a:pt x="1108" y="0"/>
                </a:lnTo>
                <a:close/>
                <a:moveTo>
                  <a:pt x="1142" y="0"/>
                </a:moveTo>
                <a:lnTo>
                  <a:pt x="1161" y="0"/>
                </a:lnTo>
                <a:lnTo>
                  <a:pt x="1161" y="4"/>
                </a:lnTo>
                <a:lnTo>
                  <a:pt x="1142" y="4"/>
                </a:lnTo>
                <a:lnTo>
                  <a:pt x="1142" y="0"/>
                </a:lnTo>
                <a:close/>
                <a:moveTo>
                  <a:pt x="1175" y="0"/>
                </a:moveTo>
                <a:lnTo>
                  <a:pt x="1194" y="0"/>
                </a:lnTo>
                <a:lnTo>
                  <a:pt x="1194" y="4"/>
                </a:lnTo>
                <a:lnTo>
                  <a:pt x="1175" y="4"/>
                </a:lnTo>
                <a:lnTo>
                  <a:pt x="1175" y="0"/>
                </a:lnTo>
                <a:close/>
                <a:moveTo>
                  <a:pt x="1209" y="0"/>
                </a:moveTo>
                <a:lnTo>
                  <a:pt x="1228" y="0"/>
                </a:lnTo>
                <a:lnTo>
                  <a:pt x="1228" y="4"/>
                </a:lnTo>
                <a:lnTo>
                  <a:pt x="1209" y="4"/>
                </a:lnTo>
                <a:lnTo>
                  <a:pt x="1209" y="0"/>
                </a:lnTo>
                <a:close/>
                <a:moveTo>
                  <a:pt x="1242" y="0"/>
                </a:moveTo>
                <a:lnTo>
                  <a:pt x="1262" y="0"/>
                </a:lnTo>
                <a:lnTo>
                  <a:pt x="1262" y="4"/>
                </a:lnTo>
                <a:lnTo>
                  <a:pt x="1242" y="4"/>
                </a:lnTo>
                <a:lnTo>
                  <a:pt x="1242" y="0"/>
                </a:lnTo>
                <a:close/>
                <a:moveTo>
                  <a:pt x="1276" y="0"/>
                </a:moveTo>
                <a:lnTo>
                  <a:pt x="1295" y="0"/>
                </a:lnTo>
                <a:lnTo>
                  <a:pt x="1295" y="4"/>
                </a:lnTo>
                <a:lnTo>
                  <a:pt x="1276" y="4"/>
                </a:lnTo>
                <a:lnTo>
                  <a:pt x="1276" y="0"/>
                </a:lnTo>
                <a:close/>
                <a:moveTo>
                  <a:pt x="1310" y="0"/>
                </a:moveTo>
                <a:lnTo>
                  <a:pt x="1329" y="0"/>
                </a:lnTo>
                <a:lnTo>
                  <a:pt x="1329" y="4"/>
                </a:lnTo>
                <a:lnTo>
                  <a:pt x="1310" y="4"/>
                </a:lnTo>
                <a:lnTo>
                  <a:pt x="1310" y="0"/>
                </a:lnTo>
                <a:close/>
                <a:moveTo>
                  <a:pt x="1343" y="0"/>
                </a:moveTo>
                <a:lnTo>
                  <a:pt x="1362" y="0"/>
                </a:lnTo>
                <a:lnTo>
                  <a:pt x="1362" y="4"/>
                </a:lnTo>
                <a:lnTo>
                  <a:pt x="1343" y="4"/>
                </a:lnTo>
                <a:lnTo>
                  <a:pt x="1343" y="0"/>
                </a:lnTo>
                <a:close/>
                <a:moveTo>
                  <a:pt x="1377" y="0"/>
                </a:moveTo>
                <a:lnTo>
                  <a:pt x="1396" y="0"/>
                </a:lnTo>
                <a:lnTo>
                  <a:pt x="1396" y="4"/>
                </a:lnTo>
                <a:lnTo>
                  <a:pt x="1377" y="4"/>
                </a:lnTo>
                <a:lnTo>
                  <a:pt x="1377" y="0"/>
                </a:lnTo>
                <a:close/>
                <a:moveTo>
                  <a:pt x="1411" y="0"/>
                </a:moveTo>
                <a:lnTo>
                  <a:pt x="1426" y="0"/>
                </a:lnTo>
                <a:lnTo>
                  <a:pt x="1426" y="9"/>
                </a:lnTo>
                <a:lnTo>
                  <a:pt x="1421" y="9"/>
                </a:lnTo>
                <a:lnTo>
                  <a:pt x="1421" y="2"/>
                </a:lnTo>
                <a:lnTo>
                  <a:pt x="1423" y="4"/>
                </a:lnTo>
                <a:lnTo>
                  <a:pt x="1411" y="4"/>
                </a:lnTo>
                <a:lnTo>
                  <a:pt x="1411" y="0"/>
                </a:lnTo>
                <a:close/>
                <a:moveTo>
                  <a:pt x="1426" y="23"/>
                </a:moveTo>
                <a:lnTo>
                  <a:pt x="1426" y="42"/>
                </a:lnTo>
                <a:lnTo>
                  <a:pt x="1421" y="42"/>
                </a:lnTo>
                <a:lnTo>
                  <a:pt x="1421" y="23"/>
                </a:lnTo>
                <a:lnTo>
                  <a:pt x="1426" y="23"/>
                </a:lnTo>
                <a:close/>
                <a:moveTo>
                  <a:pt x="1426" y="57"/>
                </a:moveTo>
                <a:lnTo>
                  <a:pt x="1426" y="76"/>
                </a:lnTo>
                <a:lnTo>
                  <a:pt x="1421" y="76"/>
                </a:lnTo>
                <a:lnTo>
                  <a:pt x="1421" y="57"/>
                </a:lnTo>
                <a:lnTo>
                  <a:pt x="1426" y="57"/>
                </a:lnTo>
                <a:close/>
                <a:moveTo>
                  <a:pt x="1426" y="90"/>
                </a:moveTo>
                <a:lnTo>
                  <a:pt x="1426" y="109"/>
                </a:lnTo>
                <a:lnTo>
                  <a:pt x="1421" y="109"/>
                </a:lnTo>
                <a:lnTo>
                  <a:pt x="1421" y="90"/>
                </a:lnTo>
                <a:lnTo>
                  <a:pt x="1426" y="90"/>
                </a:lnTo>
                <a:close/>
                <a:moveTo>
                  <a:pt x="1426" y="124"/>
                </a:moveTo>
                <a:lnTo>
                  <a:pt x="1426" y="144"/>
                </a:lnTo>
                <a:lnTo>
                  <a:pt x="1422" y="144"/>
                </a:lnTo>
                <a:lnTo>
                  <a:pt x="1422" y="139"/>
                </a:lnTo>
                <a:lnTo>
                  <a:pt x="1423" y="139"/>
                </a:lnTo>
                <a:lnTo>
                  <a:pt x="1421" y="141"/>
                </a:lnTo>
                <a:lnTo>
                  <a:pt x="1421" y="124"/>
                </a:lnTo>
                <a:lnTo>
                  <a:pt x="1426" y="124"/>
                </a:lnTo>
                <a:close/>
                <a:moveTo>
                  <a:pt x="1407" y="144"/>
                </a:moveTo>
                <a:lnTo>
                  <a:pt x="1388" y="144"/>
                </a:lnTo>
                <a:lnTo>
                  <a:pt x="1388" y="139"/>
                </a:lnTo>
                <a:lnTo>
                  <a:pt x="1407" y="139"/>
                </a:lnTo>
                <a:lnTo>
                  <a:pt x="1407" y="144"/>
                </a:lnTo>
                <a:close/>
                <a:moveTo>
                  <a:pt x="1374" y="144"/>
                </a:moveTo>
                <a:lnTo>
                  <a:pt x="1355" y="144"/>
                </a:lnTo>
                <a:lnTo>
                  <a:pt x="1355" y="139"/>
                </a:lnTo>
                <a:lnTo>
                  <a:pt x="1374" y="139"/>
                </a:lnTo>
                <a:lnTo>
                  <a:pt x="1374" y="144"/>
                </a:lnTo>
                <a:close/>
                <a:moveTo>
                  <a:pt x="1340" y="144"/>
                </a:moveTo>
                <a:lnTo>
                  <a:pt x="1321" y="144"/>
                </a:lnTo>
                <a:lnTo>
                  <a:pt x="1321" y="139"/>
                </a:lnTo>
                <a:lnTo>
                  <a:pt x="1340" y="139"/>
                </a:lnTo>
                <a:lnTo>
                  <a:pt x="1340" y="144"/>
                </a:lnTo>
                <a:close/>
                <a:moveTo>
                  <a:pt x="1306" y="144"/>
                </a:moveTo>
                <a:lnTo>
                  <a:pt x="1287" y="144"/>
                </a:lnTo>
                <a:lnTo>
                  <a:pt x="1287" y="139"/>
                </a:lnTo>
                <a:lnTo>
                  <a:pt x="1306" y="139"/>
                </a:lnTo>
                <a:lnTo>
                  <a:pt x="1306" y="144"/>
                </a:lnTo>
                <a:close/>
                <a:moveTo>
                  <a:pt x="1273" y="144"/>
                </a:moveTo>
                <a:lnTo>
                  <a:pt x="1254" y="144"/>
                </a:lnTo>
                <a:lnTo>
                  <a:pt x="1254" y="139"/>
                </a:lnTo>
                <a:lnTo>
                  <a:pt x="1273" y="139"/>
                </a:lnTo>
                <a:lnTo>
                  <a:pt x="1273" y="144"/>
                </a:lnTo>
                <a:close/>
                <a:moveTo>
                  <a:pt x="1239" y="144"/>
                </a:moveTo>
                <a:lnTo>
                  <a:pt x="1220" y="144"/>
                </a:lnTo>
                <a:lnTo>
                  <a:pt x="1220" y="139"/>
                </a:lnTo>
                <a:lnTo>
                  <a:pt x="1239" y="139"/>
                </a:lnTo>
                <a:lnTo>
                  <a:pt x="1239" y="144"/>
                </a:lnTo>
                <a:close/>
                <a:moveTo>
                  <a:pt x="1206" y="144"/>
                </a:moveTo>
                <a:lnTo>
                  <a:pt x="1186" y="144"/>
                </a:lnTo>
                <a:lnTo>
                  <a:pt x="1186" y="139"/>
                </a:lnTo>
                <a:lnTo>
                  <a:pt x="1206" y="139"/>
                </a:lnTo>
                <a:lnTo>
                  <a:pt x="1206" y="144"/>
                </a:lnTo>
                <a:close/>
                <a:moveTo>
                  <a:pt x="1172" y="144"/>
                </a:moveTo>
                <a:lnTo>
                  <a:pt x="1153" y="144"/>
                </a:lnTo>
                <a:lnTo>
                  <a:pt x="1153" y="139"/>
                </a:lnTo>
                <a:lnTo>
                  <a:pt x="1172" y="139"/>
                </a:lnTo>
                <a:lnTo>
                  <a:pt x="1172" y="144"/>
                </a:lnTo>
                <a:close/>
                <a:moveTo>
                  <a:pt x="1138" y="144"/>
                </a:moveTo>
                <a:lnTo>
                  <a:pt x="1119" y="144"/>
                </a:lnTo>
                <a:lnTo>
                  <a:pt x="1119" y="139"/>
                </a:lnTo>
                <a:lnTo>
                  <a:pt x="1138" y="139"/>
                </a:lnTo>
                <a:lnTo>
                  <a:pt x="1138" y="144"/>
                </a:lnTo>
                <a:close/>
                <a:moveTo>
                  <a:pt x="1105" y="144"/>
                </a:moveTo>
                <a:lnTo>
                  <a:pt x="1086" y="144"/>
                </a:lnTo>
                <a:lnTo>
                  <a:pt x="1086" y="139"/>
                </a:lnTo>
                <a:lnTo>
                  <a:pt x="1105" y="139"/>
                </a:lnTo>
                <a:lnTo>
                  <a:pt x="1105" y="144"/>
                </a:lnTo>
                <a:close/>
                <a:moveTo>
                  <a:pt x="1071" y="144"/>
                </a:moveTo>
                <a:lnTo>
                  <a:pt x="1052" y="144"/>
                </a:lnTo>
                <a:lnTo>
                  <a:pt x="1052" y="139"/>
                </a:lnTo>
                <a:lnTo>
                  <a:pt x="1071" y="139"/>
                </a:lnTo>
                <a:lnTo>
                  <a:pt x="1071" y="144"/>
                </a:lnTo>
                <a:close/>
                <a:moveTo>
                  <a:pt x="1038" y="144"/>
                </a:moveTo>
                <a:lnTo>
                  <a:pt x="1018" y="144"/>
                </a:lnTo>
                <a:lnTo>
                  <a:pt x="1018" y="139"/>
                </a:lnTo>
                <a:lnTo>
                  <a:pt x="1038" y="139"/>
                </a:lnTo>
                <a:lnTo>
                  <a:pt x="1038" y="144"/>
                </a:lnTo>
                <a:close/>
                <a:moveTo>
                  <a:pt x="1004" y="144"/>
                </a:moveTo>
                <a:lnTo>
                  <a:pt x="984" y="144"/>
                </a:lnTo>
                <a:lnTo>
                  <a:pt x="984" y="139"/>
                </a:lnTo>
                <a:lnTo>
                  <a:pt x="1004" y="139"/>
                </a:lnTo>
                <a:lnTo>
                  <a:pt x="1004" y="144"/>
                </a:lnTo>
                <a:close/>
                <a:moveTo>
                  <a:pt x="970" y="144"/>
                </a:moveTo>
                <a:lnTo>
                  <a:pt x="951" y="144"/>
                </a:lnTo>
                <a:lnTo>
                  <a:pt x="951" y="139"/>
                </a:lnTo>
                <a:lnTo>
                  <a:pt x="970" y="139"/>
                </a:lnTo>
                <a:lnTo>
                  <a:pt x="970" y="144"/>
                </a:lnTo>
                <a:close/>
                <a:moveTo>
                  <a:pt x="936" y="144"/>
                </a:moveTo>
                <a:lnTo>
                  <a:pt x="917" y="144"/>
                </a:lnTo>
                <a:lnTo>
                  <a:pt x="917" y="139"/>
                </a:lnTo>
                <a:lnTo>
                  <a:pt x="936" y="139"/>
                </a:lnTo>
                <a:lnTo>
                  <a:pt x="936" y="144"/>
                </a:lnTo>
                <a:close/>
                <a:moveTo>
                  <a:pt x="903" y="144"/>
                </a:moveTo>
                <a:lnTo>
                  <a:pt x="884" y="144"/>
                </a:lnTo>
                <a:lnTo>
                  <a:pt x="884" y="139"/>
                </a:lnTo>
                <a:lnTo>
                  <a:pt x="903" y="139"/>
                </a:lnTo>
                <a:lnTo>
                  <a:pt x="903" y="144"/>
                </a:lnTo>
                <a:close/>
                <a:moveTo>
                  <a:pt x="869" y="144"/>
                </a:moveTo>
                <a:lnTo>
                  <a:pt x="850" y="144"/>
                </a:lnTo>
                <a:lnTo>
                  <a:pt x="850" y="139"/>
                </a:lnTo>
                <a:lnTo>
                  <a:pt x="869" y="139"/>
                </a:lnTo>
                <a:lnTo>
                  <a:pt x="869" y="144"/>
                </a:lnTo>
                <a:close/>
                <a:moveTo>
                  <a:pt x="836" y="144"/>
                </a:moveTo>
                <a:lnTo>
                  <a:pt x="816" y="144"/>
                </a:lnTo>
                <a:lnTo>
                  <a:pt x="816" y="139"/>
                </a:lnTo>
                <a:lnTo>
                  <a:pt x="836" y="139"/>
                </a:lnTo>
                <a:lnTo>
                  <a:pt x="836" y="144"/>
                </a:lnTo>
                <a:close/>
                <a:moveTo>
                  <a:pt x="802" y="144"/>
                </a:moveTo>
                <a:lnTo>
                  <a:pt x="783" y="144"/>
                </a:lnTo>
                <a:lnTo>
                  <a:pt x="783" y="139"/>
                </a:lnTo>
                <a:lnTo>
                  <a:pt x="802" y="139"/>
                </a:lnTo>
                <a:lnTo>
                  <a:pt x="802" y="144"/>
                </a:lnTo>
                <a:close/>
                <a:moveTo>
                  <a:pt x="768" y="144"/>
                </a:moveTo>
                <a:lnTo>
                  <a:pt x="749" y="144"/>
                </a:lnTo>
                <a:lnTo>
                  <a:pt x="749" y="139"/>
                </a:lnTo>
                <a:lnTo>
                  <a:pt x="768" y="139"/>
                </a:lnTo>
                <a:lnTo>
                  <a:pt x="768" y="144"/>
                </a:lnTo>
                <a:close/>
                <a:moveTo>
                  <a:pt x="735" y="144"/>
                </a:moveTo>
                <a:lnTo>
                  <a:pt x="715" y="144"/>
                </a:lnTo>
                <a:lnTo>
                  <a:pt x="715" y="139"/>
                </a:lnTo>
                <a:lnTo>
                  <a:pt x="735" y="139"/>
                </a:lnTo>
                <a:lnTo>
                  <a:pt x="735" y="144"/>
                </a:lnTo>
                <a:close/>
                <a:moveTo>
                  <a:pt x="701" y="144"/>
                </a:moveTo>
                <a:lnTo>
                  <a:pt x="682" y="144"/>
                </a:lnTo>
                <a:lnTo>
                  <a:pt x="682" y="139"/>
                </a:lnTo>
                <a:lnTo>
                  <a:pt x="701" y="139"/>
                </a:lnTo>
                <a:lnTo>
                  <a:pt x="701" y="144"/>
                </a:lnTo>
                <a:close/>
                <a:moveTo>
                  <a:pt x="667" y="144"/>
                </a:moveTo>
                <a:lnTo>
                  <a:pt x="648" y="144"/>
                </a:lnTo>
                <a:lnTo>
                  <a:pt x="648" y="139"/>
                </a:lnTo>
                <a:lnTo>
                  <a:pt x="667" y="139"/>
                </a:lnTo>
                <a:lnTo>
                  <a:pt x="667" y="144"/>
                </a:lnTo>
                <a:close/>
                <a:moveTo>
                  <a:pt x="634" y="144"/>
                </a:moveTo>
                <a:lnTo>
                  <a:pt x="615" y="144"/>
                </a:lnTo>
                <a:lnTo>
                  <a:pt x="615" y="139"/>
                </a:lnTo>
                <a:lnTo>
                  <a:pt x="634" y="139"/>
                </a:lnTo>
                <a:lnTo>
                  <a:pt x="634" y="144"/>
                </a:lnTo>
                <a:close/>
                <a:moveTo>
                  <a:pt x="600" y="144"/>
                </a:moveTo>
                <a:lnTo>
                  <a:pt x="581" y="144"/>
                </a:lnTo>
                <a:lnTo>
                  <a:pt x="581" y="139"/>
                </a:lnTo>
                <a:lnTo>
                  <a:pt x="600" y="139"/>
                </a:lnTo>
                <a:lnTo>
                  <a:pt x="600" y="144"/>
                </a:lnTo>
                <a:close/>
                <a:moveTo>
                  <a:pt x="567" y="144"/>
                </a:moveTo>
                <a:lnTo>
                  <a:pt x="547" y="144"/>
                </a:lnTo>
                <a:lnTo>
                  <a:pt x="547" y="139"/>
                </a:lnTo>
                <a:lnTo>
                  <a:pt x="567" y="139"/>
                </a:lnTo>
                <a:lnTo>
                  <a:pt x="567" y="144"/>
                </a:lnTo>
                <a:close/>
                <a:moveTo>
                  <a:pt x="533" y="144"/>
                </a:moveTo>
                <a:lnTo>
                  <a:pt x="514" y="144"/>
                </a:lnTo>
                <a:lnTo>
                  <a:pt x="514" y="139"/>
                </a:lnTo>
                <a:lnTo>
                  <a:pt x="533" y="139"/>
                </a:lnTo>
                <a:lnTo>
                  <a:pt x="533" y="144"/>
                </a:lnTo>
                <a:close/>
                <a:moveTo>
                  <a:pt x="499" y="144"/>
                </a:moveTo>
                <a:lnTo>
                  <a:pt x="480" y="144"/>
                </a:lnTo>
                <a:lnTo>
                  <a:pt x="480" y="139"/>
                </a:lnTo>
                <a:lnTo>
                  <a:pt x="499" y="139"/>
                </a:lnTo>
                <a:lnTo>
                  <a:pt x="499" y="144"/>
                </a:lnTo>
                <a:close/>
                <a:moveTo>
                  <a:pt x="466" y="144"/>
                </a:moveTo>
                <a:lnTo>
                  <a:pt x="447" y="144"/>
                </a:lnTo>
                <a:lnTo>
                  <a:pt x="447" y="139"/>
                </a:lnTo>
                <a:lnTo>
                  <a:pt x="466" y="139"/>
                </a:lnTo>
                <a:lnTo>
                  <a:pt x="466" y="144"/>
                </a:lnTo>
                <a:close/>
                <a:moveTo>
                  <a:pt x="432" y="144"/>
                </a:moveTo>
                <a:lnTo>
                  <a:pt x="413" y="144"/>
                </a:lnTo>
                <a:lnTo>
                  <a:pt x="413" y="139"/>
                </a:lnTo>
                <a:lnTo>
                  <a:pt x="432" y="139"/>
                </a:lnTo>
                <a:lnTo>
                  <a:pt x="432" y="144"/>
                </a:lnTo>
                <a:close/>
                <a:moveTo>
                  <a:pt x="398" y="144"/>
                </a:moveTo>
                <a:lnTo>
                  <a:pt x="379" y="144"/>
                </a:lnTo>
                <a:lnTo>
                  <a:pt x="379" y="139"/>
                </a:lnTo>
                <a:lnTo>
                  <a:pt x="398" y="139"/>
                </a:lnTo>
                <a:lnTo>
                  <a:pt x="398" y="144"/>
                </a:lnTo>
                <a:close/>
                <a:moveTo>
                  <a:pt x="365" y="144"/>
                </a:moveTo>
                <a:lnTo>
                  <a:pt x="345" y="144"/>
                </a:lnTo>
                <a:lnTo>
                  <a:pt x="345" y="139"/>
                </a:lnTo>
                <a:lnTo>
                  <a:pt x="365" y="139"/>
                </a:lnTo>
                <a:lnTo>
                  <a:pt x="365" y="144"/>
                </a:lnTo>
                <a:close/>
                <a:moveTo>
                  <a:pt x="331" y="144"/>
                </a:moveTo>
                <a:lnTo>
                  <a:pt x="312" y="144"/>
                </a:lnTo>
                <a:lnTo>
                  <a:pt x="312" y="139"/>
                </a:lnTo>
                <a:lnTo>
                  <a:pt x="331" y="139"/>
                </a:lnTo>
                <a:lnTo>
                  <a:pt x="331" y="144"/>
                </a:lnTo>
                <a:close/>
                <a:moveTo>
                  <a:pt x="297" y="144"/>
                </a:moveTo>
                <a:lnTo>
                  <a:pt x="278" y="144"/>
                </a:lnTo>
                <a:lnTo>
                  <a:pt x="278" y="139"/>
                </a:lnTo>
                <a:lnTo>
                  <a:pt x="297" y="139"/>
                </a:lnTo>
                <a:lnTo>
                  <a:pt x="297" y="144"/>
                </a:lnTo>
                <a:close/>
                <a:moveTo>
                  <a:pt x="264" y="144"/>
                </a:moveTo>
                <a:lnTo>
                  <a:pt x="245" y="144"/>
                </a:lnTo>
                <a:lnTo>
                  <a:pt x="245" y="139"/>
                </a:lnTo>
                <a:lnTo>
                  <a:pt x="264" y="139"/>
                </a:lnTo>
                <a:lnTo>
                  <a:pt x="264" y="144"/>
                </a:lnTo>
                <a:close/>
                <a:moveTo>
                  <a:pt x="230" y="144"/>
                </a:moveTo>
                <a:lnTo>
                  <a:pt x="211" y="144"/>
                </a:lnTo>
                <a:lnTo>
                  <a:pt x="211" y="139"/>
                </a:lnTo>
                <a:lnTo>
                  <a:pt x="230" y="139"/>
                </a:lnTo>
                <a:lnTo>
                  <a:pt x="230" y="144"/>
                </a:lnTo>
                <a:close/>
                <a:moveTo>
                  <a:pt x="197" y="144"/>
                </a:moveTo>
                <a:lnTo>
                  <a:pt x="177" y="144"/>
                </a:lnTo>
                <a:lnTo>
                  <a:pt x="177" y="139"/>
                </a:lnTo>
                <a:lnTo>
                  <a:pt x="197" y="139"/>
                </a:lnTo>
                <a:lnTo>
                  <a:pt x="197" y="144"/>
                </a:lnTo>
                <a:close/>
                <a:moveTo>
                  <a:pt x="163" y="144"/>
                </a:moveTo>
                <a:lnTo>
                  <a:pt x="144" y="144"/>
                </a:lnTo>
                <a:lnTo>
                  <a:pt x="144" y="139"/>
                </a:lnTo>
                <a:lnTo>
                  <a:pt x="163" y="139"/>
                </a:lnTo>
                <a:lnTo>
                  <a:pt x="163" y="144"/>
                </a:lnTo>
                <a:close/>
                <a:moveTo>
                  <a:pt x="129" y="144"/>
                </a:moveTo>
                <a:lnTo>
                  <a:pt x="110" y="144"/>
                </a:lnTo>
                <a:lnTo>
                  <a:pt x="110" y="139"/>
                </a:lnTo>
                <a:lnTo>
                  <a:pt x="129" y="139"/>
                </a:lnTo>
                <a:lnTo>
                  <a:pt x="129" y="144"/>
                </a:lnTo>
                <a:close/>
                <a:moveTo>
                  <a:pt x="96" y="144"/>
                </a:moveTo>
                <a:lnTo>
                  <a:pt x="76" y="144"/>
                </a:lnTo>
                <a:lnTo>
                  <a:pt x="76" y="139"/>
                </a:lnTo>
                <a:lnTo>
                  <a:pt x="96" y="139"/>
                </a:lnTo>
                <a:lnTo>
                  <a:pt x="96" y="144"/>
                </a:lnTo>
                <a:close/>
                <a:moveTo>
                  <a:pt x="62" y="144"/>
                </a:moveTo>
                <a:lnTo>
                  <a:pt x="43" y="144"/>
                </a:lnTo>
                <a:lnTo>
                  <a:pt x="43" y="139"/>
                </a:lnTo>
                <a:lnTo>
                  <a:pt x="62" y="139"/>
                </a:lnTo>
                <a:lnTo>
                  <a:pt x="62" y="144"/>
                </a:lnTo>
                <a:close/>
                <a:moveTo>
                  <a:pt x="28" y="144"/>
                </a:moveTo>
                <a:lnTo>
                  <a:pt x="9" y="144"/>
                </a:lnTo>
                <a:lnTo>
                  <a:pt x="9" y="139"/>
                </a:lnTo>
                <a:lnTo>
                  <a:pt x="28" y="139"/>
                </a:lnTo>
                <a:lnTo>
                  <a:pt x="28" y="144"/>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5" name="矩形 280"/>
          <p:cNvSpPr>
            <a:spLocks noChangeArrowheads="1"/>
          </p:cNvSpPr>
          <p:nvPr/>
        </p:nvSpPr>
        <p:spPr bwMode="auto">
          <a:xfrm>
            <a:off x="5732463" y="4754563"/>
            <a:ext cx="1036637" cy="182562"/>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6" name="任意多边形 281"/>
          <p:cNvSpPr>
            <a:spLocks noEditPoints="1"/>
          </p:cNvSpPr>
          <p:nvPr/>
        </p:nvSpPr>
        <p:spPr bwMode="auto">
          <a:xfrm>
            <a:off x="5729288" y="4689475"/>
            <a:ext cx="1039812" cy="263525"/>
          </a:xfrm>
          <a:custGeom>
            <a:avLst/>
            <a:gdLst>
              <a:gd name="T0" fmla="*/ 0 w 1118"/>
              <a:gd name="T1" fmla="*/ 104 h 159"/>
              <a:gd name="T2" fmla="*/ 5 w 1118"/>
              <a:gd name="T3" fmla="*/ 89 h 159"/>
              <a:gd name="T4" fmla="*/ 0 w 1118"/>
              <a:gd name="T5" fmla="*/ 22 h 159"/>
              <a:gd name="T6" fmla="*/ 0 w 1118"/>
              <a:gd name="T7" fmla="*/ 22 h 159"/>
              <a:gd name="T8" fmla="*/ 70 w 1118"/>
              <a:gd name="T9" fmla="*/ 0 h 159"/>
              <a:gd name="T10" fmla="*/ 84 w 1118"/>
              <a:gd name="T11" fmla="*/ 5 h 159"/>
              <a:gd name="T12" fmla="*/ 151 w 1118"/>
              <a:gd name="T13" fmla="*/ 0 h 159"/>
              <a:gd name="T14" fmla="*/ 205 w 1118"/>
              <a:gd name="T15" fmla="*/ 5 h 159"/>
              <a:gd name="T16" fmla="*/ 219 w 1118"/>
              <a:gd name="T17" fmla="*/ 0 h 159"/>
              <a:gd name="T18" fmla="*/ 305 w 1118"/>
              <a:gd name="T19" fmla="*/ 0 h 159"/>
              <a:gd name="T20" fmla="*/ 320 w 1118"/>
              <a:gd name="T21" fmla="*/ 5 h 159"/>
              <a:gd name="T22" fmla="*/ 387 w 1118"/>
              <a:gd name="T23" fmla="*/ 0 h 159"/>
              <a:gd name="T24" fmla="*/ 440 w 1118"/>
              <a:gd name="T25" fmla="*/ 5 h 159"/>
              <a:gd name="T26" fmla="*/ 454 w 1118"/>
              <a:gd name="T27" fmla="*/ 0 h 159"/>
              <a:gd name="T28" fmla="*/ 541 w 1118"/>
              <a:gd name="T29" fmla="*/ 0 h 159"/>
              <a:gd name="T30" fmla="*/ 555 w 1118"/>
              <a:gd name="T31" fmla="*/ 5 h 159"/>
              <a:gd name="T32" fmla="*/ 622 w 1118"/>
              <a:gd name="T33" fmla="*/ 0 h 159"/>
              <a:gd name="T34" fmla="*/ 675 w 1118"/>
              <a:gd name="T35" fmla="*/ 5 h 159"/>
              <a:gd name="T36" fmla="*/ 690 w 1118"/>
              <a:gd name="T37" fmla="*/ 0 h 159"/>
              <a:gd name="T38" fmla="*/ 776 w 1118"/>
              <a:gd name="T39" fmla="*/ 0 h 159"/>
              <a:gd name="T40" fmla="*/ 791 w 1118"/>
              <a:gd name="T41" fmla="*/ 5 h 159"/>
              <a:gd name="T42" fmla="*/ 858 w 1118"/>
              <a:gd name="T43" fmla="*/ 0 h 159"/>
              <a:gd name="T44" fmla="*/ 911 w 1118"/>
              <a:gd name="T45" fmla="*/ 5 h 159"/>
              <a:gd name="T46" fmla="*/ 925 w 1118"/>
              <a:gd name="T47" fmla="*/ 0 h 159"/>
              <a:gd name="T48" fmla="*/ 1012 w 1118"/>
              <a:gd name="T49" fmla="*/ 0 h 159"/>
              <a:gd name="T50" fmla="*/ 1026 w 1118"/>
              <a:gd name="T51" fmla="*/ 5 h 159"/>
              <a:gd name="T52" fmla="*/ 1093 w 1118"/>
              <a:gd name="T53" fmla="*/ 0 h 159"/>
              <a:gd name="T54" fmla="*/ 1114 w 1118"/>
              <a:gd name="T55" fmla="*/ 33 h 159"/>
              <a:gd name="T56" fmla="*/ 1118 w 1118"/>
              <a:gd name="T57" fmla="*/ 47 h 159"/>
              <a:gd name="T58" fmla="*/ 1118 w 1118"/>
              <a:gd name="T59" fmla="*/ 134 h 159"/>
              <a:gd name="T60" fmla="*/ 1105 w 1118"/>
              <a:gd name="T61" fmla="*/ 154 h 159"/>
              <a:gd name="T62" fmla="*/ 1072 w 1118"/>
              <a:gd name="T63" fmla="*/ 154 h 159"/>
              <a:gd name="T64" fmla="*/ 1057 w 1118"/>
              <a:gd name="T65" fmla="*/ 159 h 159"/>
              <a:gd name="T66" fmla="*/ 970 w 1118"/>
              <a:gd name="T67" fmla="*/ 159 h 159"/>
              <a:gd name="T68" fmla="*/ 956 w 1118"/>
              <a:gd name="T69" fmla="*/ 154 h 159"/>
              <a:gd name="T70" fmla="*/ 889 w 1118"/>
              <a:gd name="T71" fmla="*/ 159 h 159"/>
              <a:gd name="T72" fmla="*/ 836 w 1118"/>
              <a:gd name="T73" fmla="*/ 154 h 159"/>
              <a:gd name="T74" fmla="*/ 822 w 1118"/>
              <a:gd name="T75" fmla="*/ 159 h 159"/>
              <a:gd name="T76" fmla="*/ 735 w 1118"/>
              <a:gd name="T77" fmla="*/ 159 h 159"/>
              <a:gd name="T78" fmla="*/ 721 w 1118"/>
              <a:gd name="T79" fmla="*/ 154 h 159"/>
              <a:gd name="T80" fmla="*/ 653 w 1118"/>
              <a:gd name="T81" fmla="*/ 159 h 159"/>
              <a:gd name="T82" fmla="*/ 601 w 1118"/>
              <a:gd name="T83" fmla="*/ 154 h 159"/>
              <a:gd name="T84" fmla="*/ 586 w 1118"/>
              <a:gd name="T85" fmla="*/ 159 h 159"/>
              <a:gd name="T86" fmla="*/ 500 w 1118"/>
              <a:gd name="T87" fmla="*/ 159 h 159"/>
              <a:gd name="T88" fmla="*/ 485 w 1118"/>
              <a:gd name="T89" fmla="*/ 154 h 159"/>
              <a:gd name="T90" fmla="*/ 418 w 1118"/>
              <a:gd name="T91" fmla="*/ 159 h 159"/>
              <a:gd name="T92" fmla="*/ 365 w 1118"/>
              <a:gd name="T93" fmla="*/ 154 h 159"/>
              <a:gd name="T94" fmla="*/ 351 w 1118"/>
              <a:gd name="T95" fmla="*/ 159 h 159"/>
              <a:gd name="T96" fmla="*/ 264 w 1118"/>
              <a:gd name="T97" fmla="*/ 159 h 159"/>
              <a:gd name="T98" fmla="*/ 250 w 1118"/>
              <a:gd name="T99" fmla="*/ 154 h 159"/>
              <a:gd name="T100" fmla="*/ 183 w 1118"/>
              <a:gd name="T101" fmla="*/ 159 h 159"/>
              <a:gd name="T102" fmla="*/ 130 w 1118"/>
              <a:gd name="T103" fmla="*/ 154 h 159"/>
              <a:gd name="T104" fmla="*/ 115 w 1118"/>
              <a:gd name="T105" fmla="*/ 159 h 159"/>
              <a:gd name="T106" fmla="*/ 29 w 1118"/>
              <a:gd name="T107" fmla="*/ 159 h 159"/>
              <a:gd name="T108" fmla="*/ 14 w 1118"/>
              <a:gd name="T109" fmla="*/ 15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8" h="159">
                <a:moveTo>
                  <a:pt x="0" y="156"/>
                </a:moveTo>
                <a:lnTo>
                  <a:pt x="0" y="137"/>
                </a:lnTo>
                <a:lnTo>
                  <a:pt x="5" y="137"/>
                </a:lnTo>
                <a:lnTo>
                  <a:pt x="5" y="156"/>
                </a:lnTo>
                <a:lnTo>
                  <a:pt x="0" y="156"/>
                </a:lnTo>
                <a:close/>
                <a:moveTo>
                  <a:pt x="0" y="123"/>
                </a:moveTo>
                <a:lnTo>
                  <a:pt x="0" y="104"/>
                </a:lnTo>
                <a:lnTo>
                  <a:pt x="5" y="104"/>
                </a:lnTo>
                <a:lnTo>
                  <a:pt x="5" y="123"/>
                </a:lnTo>
                <a:lnTo>
                  <a:pt x="0" y="123"/>
                </a:lnTo>
                <a:close/>
                <a:moveTo>
                  <a:pt x="0" y="89"/>
                </a:moveTo>
                <a:lnTo>
                  <a:pt x="0" y="70"/>
                </a:lnTo>
                <a:lnTo>
                  <a:pt x="5" y="70"/>
                </a:lnTo>
                <a:lnTo>
                  <a:pt x="5" y="89"/>
                </a:lnTo>
                <a:lnTo>
                  <a:pt x="0" y="89"/>
                </a:lnTo>
                <a:close/>
                <a:moveTo>
                  <a:pt x="0" y="56"/>
                </a:moveTo>
                <a:lnTo>
                  <a:pt x="0" y="36"/>
                </a:lnTo>
                <a:lnTo>
                  <a:pt x="5" y="36"/>
                </a:lnTo>
                <a:lnTo>
                  <a:pt x="5" y="56"/>
                </a:lnTo>
                <a:lnTo>
                  <a:pt x="0" y="56"/>
                </a:lnTo>
                <a:close/>
                <a:moveTo>
                  <a:pt x="0" y="22"/>
                </a:moveTo>
                <a:lnTo>
                  <a:pt x="0" y="0"/>
                </a:lnTo>
                <a:lnTo>
                  <a:pt x="3" y="0"/>
                </a:lnTo>
                <a:lnTo>
                  <a:pt x="3" y="5"/>
                </a:lnTo>
                <a:lnTo>
                  <a:pt x="2" y="5"/>
                </a:lnTo>
                <a:lnTo>
                  <a:pt x="5" y="3"/>
                </a:lnTo>
                <a:lnTo>
                  <a:pt x="5" y="22"/>
                </a:lnTo>
                <a:lnTo>
                  <a:pt x="0" y="22"/>
                </a:lnTo>
                <a:close/>
                <a:moveTo>
                  <a:pt x="17" y="0"/>
                </a:moveTo>
                <a:lnTo>
                  <a:pt x="36" y="0"/>
                </a:lnTo>
                <a:lnTo>
                  <a:pt x="36" y="5"/>
                </a:lnTo>
                <a:lnTo>
                  <a:pt x="17" y="5"/>
                </a:lnTo>
                <a:lnTo>
                  <a:pt x="17" y="0"/>
                </a:lnTo>
                <a:close/>
                <a:moveTo>
                  <a:pt x="51" y="0"/>
                </a:moveTo>
                <a:lnTo>
                  <a:pt x="70" y="0"/>
                </a:lnTo>
                <a:lnTo>
                  <a:pt x="70" y="5"/>
                </a:lnTo>
                <a:lnTo>
                  <a:pt x="51" y="5"/>
                </a:lnTo>
                <a:lnTo>
                  <a:pt x="51" y="0"/>
                </a:lnTo>
                <a:close/>
                <a:moveTo>
                  <a:pt x="84" y="0"/>
                </a:moveTo>
                <a:lnTo>
                  <a:pt x="103" y="0"/>
                </a:lnTo>
                <a:lnTo>
                  <a:pt x="103" y="5"/>
                </a:lnTo>
                <a:lnTo>
                  <a:pt x="84" y="5"/>
                </a:lnTo>
                <a:lnTo>
                  <a:pt x="84" y="0"/>
                </a:lnTo>
                <a:close/>
                <a:moveTo>
                  <a:pt x="118" y="0"/>
                </a:moveTo>
                <a:lnTo>
                  <a:pt x="137" y="0"/>
                </a:lnTo>
                <a:lnTo>
                  <a:pt x="137" y="5"/>
                </a:lnTo>
                <a:lnTo>
                  <a:pt x="118" y="5"/>
                </a:lnTo>
                <a:lnTo>
                  <a:pt x="118" y="0"/>
                </a:lnTo>
                <a:close/>
                <a:moveTo>
                  <a:pt x="151" y="0"/>
                </a:moveTo>
                <a:lnTo>
                  <a:pt x="171" y="0"/>
                </a:lnTo>
                <a:lnTo>
                  <a:pt x="171" y="5"/>
                </a:lnTo>
                <a:lnTo>
                  <a:pt x="151" y="5"/>
                </a:lnTo>
                <a:lnTo>
                  <a:pt x="151" y="0"/>
                </a:lnTo>
                <a:close/>
                <a:moveTo>
                  <a:pt x="185" y="0"/>
                </a:moveTo>
                <a:lnTo>
                  <a:pt x="205" y="0"/>
                </a:lnTo>
                <a:lnTo>
                  <a:pt x="205" y="5"/>
                </a:lnTo>
                <a:lnTo>
                  <a:pt x="185" y="5"/>
                </a:lnTo>
                <a:lnTo>
                  <a:pt x="185" y="0"/>
                </a:lnTo>
                <a:close/>
                <a:moveTo>
                  <a:pt x="219" y="0"/>
                </a:moveTo>
                <a:lnTo>
                  <a:pt x="238" y="0"/>
                </a:lnTo>
                <a:lnTo>
                  <a:pt x="238" y="5"/>
                </a:lnTo>
                <a:lnTo>
                  <a:pt x="219" y="5"/>
                </a:lnTo>
                <a:lnTo>
                  <a:pt x="219" y="0"/>
                </a:lnTo>
                <a:close/>
                <a:moveTo>
                  <a:pt x="253" y="0"/>
                </a:moveTo>
                <a:lnTo>
                  <a:pt x="272" y="0"/>
                </a:lnTo>
                <a:lnTo>
                  <a:pt x="272" y="5"/>
                </a:lnTo>
                <a:lnTo>
                  <a:pt x="253" y="5"/>
                </a:lnTo>
                <a:lnTo>
                  <a:pt x="253" y="0"/>
                </a:lnTo>
                <a:close/>
                <a:moveTo>
                  <a:pt x="286" y="0"/>
                </a:moveTo>
                <a:lnTo>
                  <a:pt x="305" y="0"/>
                </a:lnTo>
                <a:lnTo>
                  <a:pt x="305" y="5"/>
                </a:lnTo>
                <a:lnTo>
                  <a:pt x="286" y="5"/>
                </a:lnTo>
                <a:lnTo>
                  <a:pt x="286" y="0"/>
                </a:lnTo>
                <a:close/>
                <a:moveTo>
                  <a:pt x="320" y="0"/>
                </a:moveTo>
                <a:lnTo>
                  <a:pt x="339" y="0"/>
                </a:lnTo>
                <a:lnTo>
                  <a:pt x="339" y="5"/>
                </a:lnTo>
                <a:lnTo>
                  <a:pt x="320" y="5"/>
                </a:lnTo>
                <a:lnTo>
                  <a:pt x="320" y="0"/>
                </a:lnTo>
                <a:close/>
                <a:moveTo>
                  <a:pt x="353" y="0"/>
                </a:moveTo>
                <a:lnTo>
                  <a:pt x="373" y="0"/>
                </a:lnTo>
                <a:lnTo>
                  <a:pt x="373" y="5"/>
                </a:lnTo>
                <a:lnTo>
                  <a:pt x="353" y="5"/>
                </a:lnTo>
                <a:lnTo>
                  <a:pt x="353" y="0"/>
                </a:lnTo>
                <a:close/>
                <a:moveTo>
                  <a:pt x="387" y="0"/>
                </a:moveTo>
                <a:lnTo>
                  <a:pt x="406" y="0"/>
                </a:lnTo>
                <a:lnTo>
                  <a:pt x="406" y="5"/>
                </a:lnTo>
                <a:lnTo>
                  <a:pt x="387" y="5"/>
                </a:lnTo>
                <a:lnTo>
                  <a:pt x="387" y="0"/>
                </a:lnTo>
                <a:close/>
                <a:moveTo>
                  <a:pt x="421" y="0"/>
                </a:moveTo>
                <a:lnTo>
                  <a:pt x="440" y="0"/>
                </a:lnTo>
                <a:lnTo>
                  <a:pt x="440" y="5"/>
                </a:lnTo>
                <a:lnTo>
                  <a:pt x="421" y="5"/>
                </a:lnTo>
                <a:lnTo>
                  <a:pt x="421" y="0"/>
                </a:lnTo>
                <a:close/>
                <a:moveTo>
                  <a:pt x="454" y="0"/>
                </a:moveTo>
                <a:lnTo>
                  <a:pt x="474" y="0"/>
                </a:lnTo>
                <a:lnTo>
                  <a:pt x="474" y="5"/>
                </a:lnTo>
                <a:lnTo>
                  <a:pt x="454" y="5"/>
                </a:lnTo>
                <a:lnTo>
                  <a:pt x="454" y="0"/>
                </a:lnTo>
                <a:close/>
                <a:moveTo>
                  <a:pt x="488" y="0"/>
                </a:moveTo>
                <a:lnTo>
                  <a:pt x="507" y="0"/>
                </a:lnTo>
                <a:lnTo>
                  <a:pt x="507" y="5"/>
                </a:lnTo>
                <a:lnTo>
                  <a:pt x="488" y="5"/>
                </a:lnTo>
                <a:lnTo>
                  <a:pt x="488" y="0"/>
                </a:lnTo>
                <a:close/>
                <a:moveTo>
                  <a:pt x="522" y="0"/>
                </a:moveTo>
                <a:lnTo>
                  <a:pt x="541" y="0"/>
                </a:lnTo>
                <a:lnTo>
                  <a:pt x="541" y="5"/>
                </a:lnTo>
                <a:lnTo>
                  <a:pt x="522" y="5"/>
                </a:lnTo>
                <a:lnTo>
                  <a:pt x="522" y="0"/>
                </a:lnTo>
                <a:close/>
                <a:moveTo>
                  <a:pt x="555" y="0"/>
                </a:moveTo>
                <a:lnTo>
                  <a:pt x="574" y="0"/>
                </a:lnTo>
                <a:lnTo>
                  <a:pt x="574" y="5"/>
                </a:lnTo>
                <a:lnTo>
                  <a:pt x="555" y="5"/>
                </a:lnTo>
                <a:lnTo>
                  <a:pt x="555" y="0"/>
                </a:lnTo>
                <a:close/>
                <a:moveTo>
                  <a:pt x="589" y="0"/>
                </a:moveTo>
                <a:lnTo>
                  <a:pt x="608" y="0"/>
                </a:lnTo>
                <a:lnTo>
                  <a:pt x="608" y="5"/>
                </a:lnTo>
                <a:lnTo>
                  <a:pt x="589" y="5"/>
                </a:lnTo>
                <a:lnTo>
                  <a:pt x="589" y="0"/>
                </a:lnTo>
                <a:close/>
                <a:moveTo>
                  <a:pt x="622" y="0"/>
                </a:moveTo>
                <a:lnTo>
                  <a:pt x="642" y="0"/>
                </a:lnTo>
                <a:lnTo>
                  <a:pt x="642" y="5"/>
                </a:lnTo>
                <a:lnTo>
                  <a:pt x="622" y="5"/>
                </a:lnTo>
                <a:lnTo>
                  <a:pt x="622" y="0"/>
                </a:lnTo>
                <a:close/>
                <a:moveTo>
                  <a:pt x="656" y="0"/>
                </a:moveTo>
                <a:lnTo>
                  <a:pt x="675" y="0"/>
                </a:lnTo>
                <a:lnTo>
                  <a:pt x="675" y="5"/>
                </a:lnTo>
                <a:lnTo>
                  <a:pt x="656" y="5"/>
                </a:lnTo>
                <a:lnTo>
                  <a:pt x="656" y="0"/>
                </a:lnTo>
                <a:close/>
                <a:moveTo>
                  <a:pt x="690" y="0"/>
                </a:moveTo>
                <a:lnTo>
                  <a:pt x="709" y="0"/>
                </a:lnTo>
                <a:lnTo>
                  <a:pt x="709" y="5"/>
                </a:lnTo>
                <a:lnTo>
                  <a:pt x="690" y="5"/>
                </a:lnTo>
                <a:lnTo>
                  <a:pt x="690" y="0"/>
                </a:lnTo>
                <a:close/>
                <a:moveTo>
                  <a:pt x="723" y="0"/>
                </a:moveTo>
                <a:lnTo>
                  <a:pt x="742" y="0"/>
                </a:lnTo>
                <a:lnTo>
                  <a:pt x="742" y="5"/>
                </a:lnTo>
                <a:lnTo>
                  <a:pt x="723" y="5"/>
                </a:lnTo>
                <a:lnTo>
                  <a:pt x="723" y="0"/>
                </a:lnTo>
                <a:close/>
                <a:moveTo>
                  <a:pt x="757" y="0"/>
                </a:moveTo>
                <a:lnTo>
                  <a:pt x="776" y="0"/>
                </a:lnTo>
                <a:lnTo>
                  <a:pt x="776" y="5"/>
                </a:lnTo>
                <a:lnTo>
                  <a:pt x="757" y="5"/>
                </a:lnTo>
                <a:lnTo>
                  <a:pt x="757" y="0"/>
                </a:lnTo>
                <a:close/>
                <a:moveTo>
                  <a:pt x="791" y="0"/>
                </a:moveTo>
                <a:lnTo>
                  <a:pt x="810" y="0"/>
                </a:lnTo>
                <a:lnTo>
                  <a:pt x="810" y="5"/>
                </a:lnTo>
                <a:lnTo>
                  <a:pt x="791" y="5"/>
                </a:lnTo>
                <a:lnTo>
                  <a:pt x="791" y="0"/>
                </a:lnTo>
                <a:close/>
                <a:moveTo>
                  <a:pt x="824" y="0"/>
                </a:moveTo>
                <a:lnTo>
                  <a:pt x="844" y="0"/>
                </a:lnTo>
                <a:lnTo>
                  <a:pt x="844" y="5"/>
                </a:lnTo>
                <a:lnTo>
                  <a:pt x="824" y="5"/>
                </a:lnTo>
                <a:lnTo>
                  <a:pt x="824" y="0"/>
                </a:lnTo>
                <a:close/>
                <a:moveTo>
                  <a:pt x="858" y="0"/>
                </a:moveTo>
                <a:lnTo>
                  <a:pt x="877" y="0"/>
                </a:lnTo>
                <a:lnTo>
                  <a:pt x="877" y="5"/>
                </a:lnTo>
                <a:lnTo>
                  <a:pt x="858" y="5"/>
                </a:lnTo>
                <a:lnTo>
                  <a:pt x="858" y="0"/>
                </a:lnTo>
                <a:close/>
                <a:moveTo>
                  <a:pt x="892" y="0"/>
                </a:moveTo>
                <a:lnTo>
                  <a:pt x="911" y="0"/>
                </a:lnTo>
                <a:lnTo>
                  <a:pt x="911" y="5"/>
                </a:lnTo>
                <a:lnTo>
                  <a:pt x="892" y="5"/>
                </a:lnTo>
                <a:lnTo>
                  <a:pt x="892" y="0"/>
                </a:lnTo>
                <a:close/>
                <a:moveTo>
                  <a:pt x="925" y="0"/>
                </a:moveTo>
                <a:lnTo>
                  <a:pt x="944" y="0"/>
                </a:lnTo>
                <a:lnTo>
                  <a:pt x="944" y="5"/>
                </a:lnTo>
                <a:lnTo>
                  <a:pt x="925" y="5"/>
                </a:lnTo>
                <a:lnTo>
                  <a:pt x="925" y="0"/>
                </a:lnTo>
                <a:close/>
                <a:moveTo>
                  <a:pt x="959" y="0"/>
                </a:moveTo>
                <a:lnTo>
                  <a:pt x="978" y="0"/>
                </a:lnTo>
                <a:lnTo>
                  <a:pt x="978" y="5"/>
                </a:lnTo>
                <a:lnTo>
                  <a:pt x="959" y="5"/>
                </a:lnTo>
                <a:lnTo>
                  <a:pt x="959" y="0"/>
                </a:lnTo>
                <a:close/>
                <a:moveTo>
                  <a:pt x="992" y="0"/>
                </a:moveTo>
                <a:lnTo>
                  <a:pt x="1012" y="0"/>
                </a:lnTo>
                <a:lnTo>
                  <a:pt x="1012" y="5"/>
                </a:lnTo>
                <a:lnTo>
                  <a:pt x="992" y="5"/>
                </a:lnTo>
                <a:lnTo>
                  <a:pt x="992" y="0"/>
                </a:lnTo>
                <a:close/>
                <a:moveTo>
                  <a:pt x="1026" y="0"/>
                </a:moveTo>
                <a:lnTo>
                  <a:pt x="1045" y="0"/>
                </a:lnTo>
                <a:lnTo>
                  <a:pt x="1045" y="5"/>
                </a:lnTo>
                <a:lnTo>
                  <a:pt x="1026" y="5"/>
                </a:lnTo>
                <a:lnTo>
                  <a:pt x="1026" y="0"/>
                </a:lnTo>
                <a:close/>
                <a:moveTo>
                  <a:pt x="1060" y="0"/>
                </a:moveTo>
                <a:lnTo>
                  <a:pt x="1079" y="0"/>
                </a:lnTo>
                <a:lnTo>
                  <a:pt x="1079" y="5"/>
                </a:lnTo>
                <a:lnTo>
                  <a:pt x="1060" y="5"/>
                </a:lnTo>
                <a:lnTo>
                  <a:pt x="1060" y="0"/>
                </a:lnTo>
                <a:close/>
                <a:moveTo>
                  <a:pt x="1093" y="0"/>
                </a:moveTo>
                <a:lnTo>
                  <a:pt x="1113" y="0"/>
                </a:lnTo>
                <a:lnTo>
                  <a:pt x="1113" y="5"/>
                </a:lnTo>
                <a:lnTo>
                  <a:pt x="1093" y="5"/>
                </a:lnTo>
                <a:lnTo>
                  <a:pt x="1093" y="0"/>
                </a:lnTo>
                <a:close/>
                <a:moveTo>
                  <a:pt x="1118" y="14"/>
                </a:moveTo>
                <a:lnTo>
                  <a:pt x="1118" y="33"/>
                </a:lnTo>
                <a:lnTo>
                  <a:pt x="1114" y="33"/>
                </a:lnTo>
                <a:lnTo>
                  <a:pt x="1114" y="14"/>
                </a:lnTo>
                <a:lnTo>
                  <a:pt x="1118" y="14"/>
                </a:lnTo>
                <a:close/>
                <a:moveTo>
                  <a:pt x="1118" y="47"/>
                </a:moveTo>
                <a:lnTo>
                  <a:pt x="1118" y="67"/>
                </a:lnTo>
                <a:lnTo>
                  <a:pt x="1114" y="67"/>
                </a:lnTo>
                <a:lnTo>
                  <a:pt x="1114" y="47"/>
                </a:lnTo>
                <a:lnTo>
                  <a:pt x="1118" y="47"/>
                </a:lnTo>
                <a:close/>
                <a:moveTo>
                  <a:pt x="1118" y="81"/>
                </a:moveTo>
                <a:lnTo>
                  <a:pt x="1118" y="100"/>
                </a:lnTo>
                <a:lnTo>
                  <a:pt x="1114" y="100"/>
                </a:lnTo>
                <a:lnTo>
                  <a:pt x="1114" y="81"/>
                </a:lnTo>
                <a:lnTo>
                  <a:pt x="1118" y="81"/>
                </a:lnTo>
                <a:close/>
                <a:moveTo>
                  <a:pt x="1118" y="115"/>
                </a:moveTo>
                <a:lnTo>
                  <a:pt x="1118" y="134"/>
                </a:lnTo>
                <a:lnTo>
                  <a:pt x="1114" y="134"/>
                </a:lnTo>
                <a:lnTo>
                  <a:pt x="1114" y="115"/>
                </a:lnTo>
                <a:lnTo>
                  <a:pt x="1118" y="115"/>
                </a:lnTo>
                <a:close/>
                <a:moveTo>
                  <a:pt x="1118" y="148"/>
                </a:moveTo>
                <a:lnTo>
                  <a:pt x="1118" y="159"/>
                </a:lnTo>
                <a:lnTo>
                  <a:pt x="1105" y="159"/>
                </a:lnTo>
                <a:lnTo>
                  <a:pt x="1105" y="154"/>
                </a:lnTo>
                <a:lnTo>
                  <a:pt x="1116" y="154"/>
                </a:lnTo>
                <a:lnTo>
                  <a:pt x="1114" y="156"/>
                </a:lnTo>
                <a:lnTo>
                  <a:pt x="1114" y="148"/>
                </a:lnTo>
                <a:lnTo>
                  <a:pt x="1118" y="148"/>
                </a:lnTo>
                <a:close/>
                <a:moveTo>
                  <a:pt x="1091" y="159"/>
                </a:moveTo>
                <a:lnTo>
                  <a:pt x="1072" y="159"/>
                </a:lnTo>
                <a:lnTo>
                  <a:pt x="1072" y="154"/>
                </a:lnTo>
                <a:lnTo>
                  <a:pt x="1091" y="154"/>
                </a:lnTo>
                <a:lnTo>
                  <a:pt x="1091" y="159"/>
                </a:lnTo>
                <a:close/>
                <a:moveTo>
                  <a:pt x="1057" y="159"/>
                </a:moveTo>
                <a:lnTo>
                  <a:pt x="1038" y="159"/>
                </a:lnTo>
                <a:lnTo>
                  <a:pt x="1038" y="154"/>
                </a:lnTo>
                <a:lnTo>
                  <a:pt x="1057" y="154"/>
                </a:lnTo>
                <a:lnTo>
                  <a:pt x="1057" y="159"/>
                </a:lnTo>
                <a:close/>
                <a:moveTo>
                  <a:pt x="1023" y="159"/>
                </a:moveTo>
                <a:lnTo>
                  <a:pt x="1004" y="159"/>
                </a:lnTo>
                <a:lnTo>
                  <a:pt x="1004" y="154"/>
                </a:lnTo>
                <a:lnTo>
                  <a:pt x="1023" y="154"/>
                </a:lnTo>
                <a:lnTo>
                  <a:pt x="1023" y="159"/>
                </a:lnTo>
                <a:close/>
                <a:moveTo>
                  <a:pt x="990" y="159"/>
                </a:moveTo>
                <a:lnTo>
                  <a:pt x="970" y="159"/>
                </a:lnTo>
                <a:lnTo>
                  <a:pt x="970" y="154"/>
                </a:lnTo>
                <a:lnTo>
                  <a:pt x="990" y="154"/>
                </a:lnTo>
                <a:lnTo>
                  <a:pt x="990" y="159"/>
                </a:lnTo>
                <a:close/>
                <a:moveTo>
                  <a:pt x="956" y="159"/>
                </a:moveTo>
                <a:lnTo>
                  <a:pt x="937" y="159"/>
                </a:lnTo>
                <a:lnTo>
                  <a:pt x="937" y="154"/>
                </a:lnTo>
                <a:lnTo>
                  <a:pt x="956" y="154"/>
                </a:lnTo>
                <a:lnTo>
                  <a:pt x="956" y="159"/>
                </a:lnTo>
                <a:close/>
                <a:moveTo>
                  <a:pt x="922" y="159"/>
                </a:moveTo>
                <a:lnTo>
                  <a:pt x="903" y="159"/>
                </a:lnTo>
                <a:lnTo>
                  <a:pt x="903" y="154"/>
                </a:lnTo>
                <a:lnTo>
                  <a:pt x="922" y="154"/>
                </a:lnTo>
                <a:lnTo>
                  <a:pt x="922" y="159"/>
                </a:lnTo>
                <a:close/>
                <a:moveTo>
                  <a:pt x="889" y="159"/>
                </a:moveTo>
                <a:lnTo>
                  <a:pt x="870" y="159"/>
                </a:lnTo>
                <a:lnTo>
                  <a:pt x="870" y="154"/>
                </a:lnTo>
                <a:lnTo>
                  <a:pt x="889" y="154"/>
                </a:lnTo>
                <a:lnTo>
                  <a:pt x="889" y="159"/>
                </a:lnTo>
                <a:close/>
                <a:moveTo>
                  <a:pt x="855" y="159"/>
                </a:moveTo>
                <a:lnTo>
                  <a:pt x="836" y="159"/>
                </a:lnTo>
                <a:lnTo>
                  <a:pt x="836" y="154"/>
                </a:lnTo>
                <a:lnTo>
                  <a:pt x="855" y="154"/>
                </a:lnTo>
                <a:lnTo>
                  <a:pt x="855" y="159"/>
                </a:lnTo>
                <a:close/>
                <a:moveTo>
                  <a:pt x="822" y="159"/>
                </a:moveTo>
                <a:lnTo>
                  <a:pt x="802" y="159"/>
                </a:lnTo>
                <a:lnTo>
                  <a:pt x="802" y="154"/>
                </a:lnTo>
                <a:lnTo>
                  <a:pt x="822" y="154"/>
                </a:lnTo>
                <a:lnTo>
                  <a:pt x="822" y="159"/>
                </a:lnTo>
                <a:close/>
                <a:moveTo>
                  <a:pt x="788" y="159"/>
                </a:moveTo>
                <a:lnTo>
                  <a:pt x="769" y="159"/>
                </a:lnTo>
                <a:lnTo>
                  <a:pt x="769" y="154"/>
                </a:lnTo>
                <a:lnTo>
                  <a:pt x="788" y="154"/>
                </a:lnTo>
                <a:lnTo>
                  <a:pt x="788" y="159"/>
                </a:lnTo>
                <a:close/>
                <a:moveTo>
                  <a:pt x="754" y="159"/>
                </a:moveTo>
                <a:lnTo>
                  <a:pt x="735" y="159"/>
                </a:lnTo>
                <a:lnTo>
                  <a:pt x="735" y="154"/>
                </a:lnTo>
                <a:lnTo>
                  <a:pt x="754" y="154"/>
                </a:lnTo>
                <a:lnTo>
                  <a:pt x="754" y="159"/>
                </a:lnTo>
                <a:close/>
                <a:moveTo>
                  <a:pt x="721" y="159"/>
                </a:moveTo>
                <a:lnTo>
                  <a:pt x="701" y="159"/>
                </a:lnTo>
                <a:lnTo>
                  <a:pt x="701" y="154"/>
                </a:lnTo>
                <a:lnTo>
                  <a:pt x="721" y="154"/>
                </a:lnTo>
                <a:lnTo>
                  <a:pt x="721" y="159"/>
                </a:lnTo>
                <a:close/>
                <a:moveTo>
                  <a:pt x="687" y="159"/>
                </a:moveTo>
                <a:lnTo>
                  <a:pt x="668" y="159"/>
                </a:lnTo>
                <a:lnTo>
                  <a:pt x="668" y="154"/>
                </a:lnTo>
                <a:lnTo>
                  <a:pt x="687" y="154"/>
                </a:lnTo>
                <a:lnTo>
                  <a:pt x="687" y="159"/>
                </a:lnTo>
                <a:close/>
                <a:moveTo>
                  <a:pt x="653" y="159"/>
                </a:moveTo>
                <a:lnTo>
                  <a:pt x="634" y="159"/>
                </a:lnTo>
                <a:lnTo>
                  <a:pt x="634" y="154"/>
                </a:lnTo>
                <a:lnTo>
                  <a:pt x="653" y="154"/>
                </a:lnTo>
                <a:lnTo>
                  <a:pt x="653" y="159"/>
                </a:lnTo>
                <a:close/>
                <a:moveTo>
                  <a:pt x="620" y="159"/>
                </a:moveTo>
                <a:lnTo>
                  <a:pt x="601" y="159"/>
                </a:lnTo>
                <a:lnTo>
                  <a:pt x="601" y="154"/>
                </a:lnTo>
                <a:lnTo>
                  <a:pt x="620" y="154"/>
                </a:lnTo>
                <a:lnTo>
                  <a:pt x="620" y="159"/>
                </a:lnTo>
                <a:close/>
                <a:moveTo>
                  <a:pt x="586" y="159"/>
                </a:moveTo>
                <a:lnTo>
                  <a:pt x="567" y="159"/>
                </a:lnTo>
                <a:lnTo>
                  <a:pt x="567" y="154"/>
                </a:lnTo>
                <a:lnTo>
                  <a:pt x="586" y="154"/>
                </a:lnTo>
                <a:lnTo>
                  <a:pt x="586" y="159"/>
                </a:lnTo>
                <a:close/>
                <a:moveTo>
                  <a:pt x="553" y="159"/>
                </a:moveTo>
                <a:lnTo>
                  <a:pt x="533" y="159"/>
                </a:lnTo>
                <a:lnTo>
                  <a:pt x="533" y="154"/>
                </a:lnTo>
                <a:lnTo>
                  <a:pt x="553" y="154"/>
                </a:lnTo>
                <a:lnTo>
                  <a:pt x="553" y="159"/>
                </a:lnTo>
                <a:close/>
                <a:moveTo>
                  <a:pt x="519" y="159"/>
                </a:moveTo>
                <a:lnTo>
                  <a:pt x="500" y="159"/>
                </a:lnTo>
                <a:lnTo>
                  <a:pt x="500" y="154"/>
                </a:lnTo>
                <a:lnTo>
                  <a:pt x="519" y="154"/>
                </a:lnTo>
                <a:lnTo>
                  <a:pt x="519" y="159"/>
                </a:lnTo>
                <a:close/>
                <a:moveTo>
                  <a:pt x="485" y="159"/>
                </a:moveTo>
                <a:lnTo>
                  <a:pt x="466" y="159"/>
                </a:lnTo>
                <a:lnTo>
                  <a:pt x="466" y="154"/>
                </a:lnTo>
                <a:lnTo>
                  <a:pt x="485" y="154"/>
                </a:lnTo>
                <a:lnTo>
                  <a:pt x="485" y="159"/>
                </a:lnTo>
                <a:close/>
                <a:moveTo>
                  <a:pt x="451" y="159"/>
                </a:moveTo>
                <a:lnTo>
                  <a:pt x="432" y="159"/>
                </a:lnTo>
                <a:lnTo>
                  <a:pt x="432" y="154"/>
                </a:lnTo>
                <a:lnTo>
                  <a:pt x="451" y="154"/>
                </a:lnTo>
                <a:lnTo>
                  <a:pt x="451" y="159"/>
                </a:lnTo>
                <a:close/>
                <a:moveTo>
                  <a:pt x="418" y="159"/>
                </a:moveTo>
                <a:lnTo>
                  <a:pt x="399" y="159"/>
                </a:lnTo>
                <a:lnTo>
                  <a:pt x="399" y="154"/>
                </a:lnTo>
                <a:lnTo>
                  <a:pt x="418" y="154"/>
                </a:lnTo>
                <a:lnTo>
                  <a:pt x="418" y="159"/>
                </a:lnTo>
                <a:close/>
                <a:moveTo>
                  <a:pt x="384" y="159"/>
                </a:moveTo>
                <a:lnTo>
                  <a:pt x="365" y="159"/>
                </a:lnTo>
                <a:lnTo>
                  <a:pt x="365" y="154"/>
                </a:lnTo>
                <a:lnTo>
                  <a:pt x="384" y="154"/>
                </a:lnTo>
                <a:lnTo>
                  <a:pt x="384" y="159"/>
                </a:lnTo>
                <a:close/>
                <a:moveTo>
                  <a:pt x="351" y="159"/>
                </a:moveTo>
                <a:lnTo>
                  <a:pt x="331" y="159"/>
                </a:lnTo>
                <a:lnTo>
                  <a:pt x="331" y="154"/>
                </a:lnTo>
                <a:lnTo>
                  <a:pt x="351" y="154"/>
                </a:lnTo>
                <a:lnTo>
                  <a:pt x="351" y="159"/>
                </a:lnTo>
                <a:close/>
                <a:moveTo>
                  <a:pt x="317" y="159"/>
                </a:moveTo>
                <a:lnTo>
                  <a:pt x="298" y="159"/>
                </a:lnTo>
                <a:lnTo>
                  <a:pt x="298" y="154"/>
                </a:lnTo>
                <a:lnTo>
                  <a:pt x="317" y="154"/>
                </a:lnTo>
                <a:lnTo>
                  <a:pt x="317" y="159"/>
                </a:lnTo>
                <a:close/>
                <a:moveTo>
                  <a:pt x="283" y="159"/>
                </a:moveTo>
                <a:lnTo>
                  <a:pt x="264" y="159"/>
                </a:lnTo>
                <a:lnTo>
                  <a:pt x="264" y="154"/>
                </a:lnTo>
                <a:lnTo>
                  <a:pt x="283" y="154"/>
                </a:lnTo>
                <a:lnTo>
                  <a:pt x="283" y="159"/>
                </a:lnTo>
                <a:close/>
                <a:moveTo>
                  <a:pt x="250" y="159"/>
                </a:moveTo>
                <a:lnTo>
                  <a:pt x="231" y="159"/>
                </a:lnTo>
                <a:lnTo>
                  <a:pt x="231" y="154"/>
                </a:lnTo>
                <a:lnTo>
                  <a:pt x="250" y="154"/>
                </a:lnTo>
                <a:lnTo>
                  <a:pt x="250" y="159"/>
                </a:lnTo>
                <a:close/>
                <a:moveTo>
                  <a:pt x="216" y="159"/>
                </a:moveTo>
                <a:lnTo>
                  <a:pt x="197" y="159"/>
                </a:lnTo>
                <a:lnTo>
                  <a:pt x="197" y="154"/>
                </a:lnTo>
                <a:lnTo>
                  <a:pt x="216" y="154"/>
                </a:lnTo>
                <a:lnTo>
                  <a:pt x="216" y="159"/>
                </a:lnTo>
                <a:close/>
                <a:moveTo>
                  <a:pt x="183" y="159"/>
                </a:moveTo>
                <a:lnTo>
                  <a:pt x="163" y="159"/>
                </a:lnTo>
                <a:lnTo>
                  <a:pt x="163" y="154"/>
                </a:lnTo>
                <a:lnTo>
                  <a:pt x="183" y="154"/>
                </a:lnTo>
                <a:lnTo>
                  <a:pt x="183" y="159"/>
                </a:lnTo>
                <a:close/>
                <a:moveTo>
                  <a:pt x="149" y="159"/>
                </a:moveTo>
                <a:lnTo>
                  <a:pt x="130" y="159"/>
                </a:lnTo>
                <a:lnTo>
                  <a:pt x="130" y="154"/>
                </a:lnTo>
                <a:lnTo>
                  <a:pt x="149" y="154"/>
                </a:lnTo>
                <a:lnTo>
                  <a:pt x="149" y="159"/>
                </a:lnTo>
                <a:close/>
                <a:moveTo>
                  <a:pt x="115" y="159"/>
                </a:moveTo>
                <a:lnTo>
                  <a:pt x="96" y="159"/>
                </a:lnTo>
                <a:lnTo>
                  <a:pt x="96" y="154"/>
                </a:lnTo>
                <a:lnTo>
                  <a:pt x="115" y="154"/>
                </a:lnTo>
                <a:lnTo>
                  <a:pt x="115" y="159"/>
                </a:lnTo>
                <a:close/>
                <a:moveTo>
                  <a:pt x="82" y="159"/>
                </a:moveTo>
                <a:lnTo>
                  <a:pt x="62" y="159"/>
                </a:lnTo>
                <a:lnTo>
                  <a:pt x="62" y="154"/>
                </a:lnTo>
                <a:lnTo>
                  <a:pt x="82" y="154"/>
                </a:lnTo>
                <a:lnTo>
                  <a:pt x="82" y="159"/>
                </a:lnTo>
                <a:close/>
                <a:moveTo>
                  <a:pt x="48" y="159"/>
                </a:moveTo>
                <a:lnTo>
                  <a:pt x="29" y="159"/>
                </a:lnTo>
                <a:lnTo>
                  <a:pt x="29" y="154"/>
                </a:lnTo>
                <a:lnTo>
                  <a:pt x="48" y="154"/>
                </a:lnTo>
                <a:lnTo>
                  <a:pt x="48" y="159"/>
                </a:lnTo>
                <a:close/>
                <a:moveTo>
                  <a:pt x="14" y="159"/>
                </a:moveTo>
                <a:lnTo>
                  <a:pt x="2" y="159"/>
                </a:lnTo>
                <a:lnTo>
                  <a:pt x="2" y="154"/>
                </a:lnTo>
                <a:lnTo>
                  <a:pt x="14" y="154"/>
                </a:lnTo>
                <a:lnTo>
                  <a:pt x="14" y="159"/>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7" name="矩形 282"/>
          <p:cNvSpPr>
            <a:spLocks noChangeArrowheads="1"/>
          </p:cNvSpPr>
          <p:nvPr/>
        </p:nvSpPr>
        <p:spPr bwMode="auto">
          <a:xfrm>
            <a:off x="5732463" y="5029200"/>
            <a:ext cx="1036637" cy="228600"/>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8" name="任意多边形 283"/>
          <p:cNvSpPr>
            <a:spLocks noEditPoints="1"/>
          </p:cNvSpPr>
          <p:nvPr/>
        </p:nvSpPr>
        <p:spPr bwMode="auto">
          <a:xfrm>
            <a:off x="5729288" y="5062538"/>
            <a:ext cx="1039812" cy="188912"/>
          </a:xfrm>
          <a:custGeom>
            <a:avLst/>
            <a:gdLst>
              <a:gd name="T0" fmla="*/ 0 w 1118"/>
              <a:gd name="T1" fmla="*/ 103 h 158"/>
              <a:gd name="T2" fmla="*/ 5 w 1118"/>
              <a:gd name="T3" fmla="*/ 88 h 158"/>
              <a:gd name="T4" fmla="*/ 0 w 1118"/>
              <a:gd name="T5" fmla="*/ 21 h 158"/>
              <a:gd name="T6" fmla="*/ 0 w 1118"/>
              <a:gd name="T7" fmla="*/ 21 h 158"/>
              <a:gd name="T8" fmla="*/ 70 w 1118"/>
              <a:gd name="T9" fmla="*/ 0 h 158"/>
              <a:gd name="T10" fmla="*/ 84 w 1118"/>
              <a:gd name="T11" fmla="*/ 4 h 158"/>
              <a:gd name="T12" fmla="*/ 151 w 1118"/>
              <a:gd name="T13" fmla="*/ 0 h 158"/>
              <a:gd name="T14" fmla="*/ 205 w 1118"/>
              <a:gd name="T15" fmla="*/ 4 h 158"/>
              <a:gd name="T16" fmla="*/ 219 w 1118"/>
              <a:gd name="T17" fmla="*/ 0 h 158"/>
              <a:gd name="T18" fmla="*/ 305 w 1118"/>
              <a:gd name="T19" fmla="*/ 0 h 158"/>
              <a:gd name="T20" fmla="*/ 320 w 1118"/>
              <a:gd name="T21" fmla="*/ 4 h 158"/>
              <a:gd name="T22" fmla="*/ 387 w 1118"/>
              <a:gd name="T23" fmla="*/ 0 h 158"/>
              <a:gd name="T24" fmla="*/ 440 w 1118"/>
              <a:gd name="T25" fmla="*/ 4 h 158"/>
              <a:gd name="T26" fmla="*/ 454 w 1118"/>
              <a:gd name="T27" fmla="*/ 0 h 158"/>
              <a:gd name="T28" fmla="*/ 541 w 1118"/>
              <a:gd name="T29" fmla="*/ 0 h 158"/>
              <a:gd name="T30" fmla="*/ 555 w 1118"/>
              <a:gd name="T31" fmla="*/ 4 h 158"/>
              <a:gd name="T32" fmla="*/ 622 w 1118"/>
              <a:gd name="T33" fmla="*/ 0 h 158"/>
              <a:gd name="T34" fmla="*/ 675 w 1118"/>
              <a:gd name="T35" fmla="*/ 4 h 158"/>
              <a:gd name="T36" fmla="*/ 690 w 1118"/>
              <a:gd name="T37" fmla="*/ 0 h 158"/>
              <a:gd name="T38" fmla="*/ 776 w 1118"/>
              <a:gd name="T39" fmla="*/ 0 h 158"/>
              <a:gd name="T40" fmla="*/ 791 w 1118"/>
              <a:gd name="T41" fmla="*/ 4 h 158"/>
              <a:gd name="T42" fmla="*/ 858 w 1118"/>
              <a:gd name="T43" fmla="*/ 0 h 158"/>
              <a:gd name="T44" fmla="*/ 911 w 1118"/>
              <a:gd name="T45" fmla="*/ 4 h 158"/>
              <a:gd name="T46" fmla="*/ 925 w 1118"/>
              <a:gd name="T47" fmla="*/ 0 h 158"/>
              <a:gd name="T48" fmla="*/ 1012 w 1118"/>
              <a:gd name="T49" fmla="*/ 0 h 158"/>
              <a:gd name="T50" fmla="*/ 1026 w 1118"/>
              <a:gd name="T51" fmla="*/ 4 h 158"/>
              <a:gd name="T52" fmla="*/ 1093 w 1118"/>
              <a:gd name="T53" fmla="*/ 0 h 158"/>
              <a:gd name="T54" fmla="*/ 1114 w 1118"/>
              <a:gd name="T55" fmla="*/ 32 h 158"/>
              <a:gd name="T56" fmla="*/ 1118 w 1118"/>
              <a:gd name="T57" fmla="*/ 47 h 158"/>
              <a:gd name="T58" fmla="*/ 1118 w 1118"/>
              <a:gd name="T59" fmla="*/ 133 h 158"/>
              <a:gd name="T60" fmla="*/ 1105 w 1118"/>
              <a:gd name="T61" fmla="*/ 153 h 158"/>
              <a:gd name="T62" fmla="*/ 1072 w 1118"/>
              <a:gd name="T63" fmla="*/ 153 h 158"/>
              <a:gd name="T64" fmla="*/ 1057 w 1118"/>
              <a:gd name="T65" fmla="*/ 158 h 158"/>
              <a:gd name="T66" fmla="*/ 970 w 1118"/>
              <a:gd name="T67" fmla="*/ 158 h 158"/>
              <a:gd name="T68" fmla="*/ 956 w 1118"/>
              <a:gd name="T69" fmla="*/ 153 h 158"/>
              <a:gd name="T70" fmla="*/ 889 w 1118"/>
              <a:gd name="T71" fmla="*/ 158 h 158"/>
              <a:gd name="T72" fmla="*/ 836 w 1118"/>
              <a:gd name="T73" fmla="*/ 153 h 158"/>
              <a:gd name="T74" fmla="*/ 822 w 1118"/>
              <a:gd name="T75" fmla="*/ 158 h 158"/>
              <a:gd name="T76" fmla="*/ 735 w 1118"/>
              <a:gd name="T77" fmla="*/ 158 h 158"/>
              <a:gd name="T78" fmla="*/ 721 w 1118"/>
              <a:gd name="T79" fmla="*/ 153 h 158"/>
              <a:gd name="T80" fmla="*/ 653 w 1118"/>
              <a:gd name="T81" fmla="*/ 158 h 158"/>
              <a:gd name="T82" fmla="*/ 601 w 1118"/>
              <a:gd name="T83" fmla="*/ 153 h 158"/>
              <a:gd name="T84" fmla="*/ 586 w 1118"/>
              <a:gd name="T85" fmla="*/ 158 h 158"/>
              <a:gd name="T86" fmla="*/ 500 w 1118"/>
              <a:gd name="T87" fmla="*/ 158 h 158"/>
              <a:gd name="T88" fmla="*/ 485 w 1118"/>
              <a:gd name="T89" fmla="*/ 153 h 158"/>
              <a:gd name="T90" fmla="*/ 418 w 1118"/>
              <a:gd name="T91" fmla="*/ 158 h 158"/>
              <a:gd name="T92" fmla="*/ 365 w 1118"/>
              <a:gd name="T93" fmla="*/ 153 h 158"/>
              <a:gd name="T94" fmla="*/ 351 w 1118"/>
              <a:gd name="T95" fmla="*/ 158 h 158"/>
              <a:gd name="T96" fmla="*/ 264 w 1118"/>
              <a:gd name="T97" fmla="*/ 158 h 158"/>
              <a:gd name="T98" fmla="*/ 250 w 1118"/>
              <a:gd name="T99" fmla="*/ 153 h 158"/>
              <a:gd name="T100" fmla="*/ 183 w 1118"/>
              <a:gd name="T101" fmla="*/ 158 h 158"/>
              <a:gd name="T102" fmla="*/ 130 w 1118"/>
              <a:gd name="T103" fmla="*/ 153 h 158"/>
              <a:gd name="T104" fmla="*/ 115 w 1118"/>
              <a:gd name="T105" fmla="*/ 158 h 158"/>
              <a:gd name="T106" fmla="*/ 29 w 1118"/>
              <a:gd name="T107" fmla="*/ 158 h 158"/>
              <a:gd name="T108" fmla="*/ 14 w 1118"/>
              <a:gd name="T109" fmla="*/ 15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8" h="158">
                <a:moveTo>
                  <a:pt x="0" y="156"/>
                </a:moveTo>
                <a:lnTo>
                  <a:pt x="0" y="136"/>
                </a:lnTo>
                <a:lnTo>
                  <a:pt x="5" y="136"/>
                </a:lnTo>
                <a:lnTo>
                  <a:pt x="5" y="156"/>
                </a:lnTo>
                <a:lnTo>
                  <a:pt x="0" y="156"/>
                </a:lnTo>
                <a:close/>
                <a:moveTo>
                  <a:pt x="0" y="122"/>
                </a:moveTo>
                <a:lnTo>
                  <a:pt x="0" y="103"/>
                </a:lnTo>
                <a:lnTo>
                  <a:pt x="5" y="103"/>
                </a:lnTo>
                <a:lnTo>
                  <a:pt x="5" y="122"/>
                </a:lnTo>
                <a:lnTo>
                  <a:pt x="0" y="122"/>
                </a:lnTo>
                <a:close/>
                <a:moveTo>
                  <a:pt x="0" y="88"/>
                </a:moveTo>
                <a:lnTo>
                  <a:pt x="0" y="69"/>
                </a:lnTo>
                <a:lnTo>
                  <a:pt x="5" y="69"/>
                </a:lnTo>
                <a:lnTo>
                  <a:pt x="5" y="88"/>
                </a:lnTo>
                <a:lnTo>
                  <a:pt x="0" y="88"/>
                </a:lnTo>
                <a:close/>
                <a:moveTo>
                  <a:pt x="0" y="55"/>
                </a:moveTo>
                <a:lnTo>
                  <a:pt x="0" y="36"/>
                </a:lnTo>
                <a:lnTo>
                  <a:pt x="5" y="36"/>
                </a:lnTo>
                <a:lnTo>
                  <a:pt x="5" y="55"/>
                </a:lnTo>
                <a:lnTo>
                  <a:pt x="0" y="55"/>
                </a:lnTo>
                <a:close/>
                <a:moveTo>
                  <a:pt x="0" y="21"/>
                </a:moveTo>
                <a:lnTo>
                  <a:pt x="0" y="0"/>
                </a:lnTo>
                <a:lnTo>
                  <a:pt x="3" y="0"/>
                </a:lnTo>
                <a:lnTo>
                  <a:pt x="3" y="4"/>
                </a:lnTo>
                <a:lnTo>
                  <a:pt x="2" y="4"/>
                </a:lnTo>
                <a:lnTo>
                  <a:pt x="5" y="2"/>
                </a:lnTo>
                <a:lnTo>
                  <a:pt x="5" y="21"/>
                </a:lnTo>
                <a:lnTo>
                  <a:pt x="0" y="21"/>
                </a:lnTo>
                <a:close/>
                <a:moveTo>
                  <a:pt x="17" y="0"/>
                </a:moveTo>
                <a:lnTo>
                  <a:pt x="36" y="0"/>
                </a:lnTo>
                <a:lnTo>
                  <a:pt x="36" y="4"/>
                </a:lnTo>
                <a:lnTo>
                  <a:pt x="17" y="4"/>
                </a:lnTo>
                <a:lnTo>
                  <a:pt x="17" y="0"/>
                </a:lnTo>
                <a:close/>
                <a:moveTo>
                  <a:pt x="51" y="0"/>
                </a:moveTo>
                <a:lnTo>
                  <a:pt x="70" y="0"/>
                </a:lnTo>
                <a:lnTo>
                  <a:pt x="70" y="4"/>
                </a:lnTo>
                <a:lnTo>
                  <a:pt x="51" y="4"/>
                </a:lnTo>
                <a:lnTo>
                  <a:pt x="51" y="0"/>
                </a:lnTo>
                <a:close/>
                <a:moveTo>
                  <a:pt x="84" y="0"/>
                </a:moveTo>
                <a:lnTo>
                  <a:pt x="103" y="0"/>
                </a:lnTo>
                <a:lnTo>
                  <a:pt x="103" y="4"/>
                </a:lnTo>
                <a:lnTo>
                  <a:pt x="84" y="4"/>
                </a:lnTo>
                <a:lnTo>
                  <a:pt x="84" y="0"/>
                </a:lnTo>
                <a:close/>
                <a:moveTo>
                  <a:pt x="118" y="0"/>
                </a:moveTo>
                <a:lnTo>
                  <a:pt x="137" y="0"/>
                </a:lnTo>
                <a:lnTo>
                  <a:pt x="137" y="4"/>
                </a:lnTo>
                <a:lnTo>
                  <a:pt x="118" y="4"/>
                </a:lnTo>
                <a:lnTo>
                  <a:pt x="118" y="0"/>
                </a:lnTo>
                <a:close/>
                <a:moveTo>
                  <a:pt x="151" y="0"/>
                </a:moveTo>
                <a:lnTo>
                  <a:pt x="171" y="0"/>
                </a:lnTo>
                <a:lnTo>
                  <a:pt x="171" y="4"/>
                </a:lnTo>
                <a:lnTo>
                  <a:pt x="151" y="4"/>
                </a:lnTo>
                <a:lnTo>
                  <a:pt x="151" y="0"/>
                </a:lnTo>
                <a:close/>
                <a:moveTo>
                  <a:pt x="185" y="0"/>
                </a:moveTo>
                <a:lnTo>
                  <a:pt x="205" y="0"/>
                </a:lnTo>
                <a:lnTo>
                  <a:pt x="205" y="4"/>
                </a:lnTo>
                <a:lnTo>
                  <a:pt x="185" y="4"/>
                </a:lnTo>
                <a:lnTo>
                  <a:pt x="185" y="0"/>
                </a:lnTo>
                <a:close/>
                <a:moveTo>
                  <a:pt x="219" y="0"/>
                </a:moveTo>
                <a:lnTo>
                  <a:pt x="238" y="0"/>
                </a:lnTo>
                <a:lnTo>
                  <a:pt x="238" y="4"/>
                </a:lnTo>
                <a:lnTo>
                  <a:pt x="219" y="4"/>
                </a:lnTo>
                <a:lnTo>
                  <a:pt x="219" y="0"/>
                </a:lnTo>
                <a:close/>
                <a:moveTo>
                  <a:pt x="253" y="0"/>
                </a:moveTo>
                <a:lnTo>
                  <a:pt x="272" y="0"/>
                </a:lnTo>
                <a:lnTo>
                  <a:pt x="272" y="4"/>
                </a:lnTo>
                <a:lnTo>
                  <a:pt x="253" y="4"/>
                </a:lnTo>
                <a:lnTo>
                  <a:pt x="253" y="0"/>
                </a:lnTo>
                <a:close/>
                <a:moveTo>
                  <a:pt x="286" y="0"/>
                </a:moveTo>
                <a:lnTo>
                  <a:pt x="305" y="0"/>
                </a:lnTo>
                <a:lnTo>
                  <a:pt x="305" y="4"/>
                </a:lnTo>
                <a:lnTo>
                  <a:pt x="286" y="4"/>
                </a:lnTo>
                <a:lnTo>
                  <a:pt x="286" y="0"/>
                </a:lnTo>
                <a:close/>
                <a:moveTo>
                  <a:pt x="320" y="0"/>
                </a:moveTo>
                <a:lnTo>
                  <a:pt x="339" y="0"/>
                </a:lnTo>
                <a:lnTo>
                  <a:pt x="339" y="4"/>
                </a:lnTo>
                <a:lnTo>
                  <a:pt x="320" y="4"/>
                </a:lnTo>
                <a:lnTo>
                  <a:pt x="320" y="0"/>
                </a:lnTo>
                <a:close/>
                <a:moveTo>
                  <a:pt x="353" y="0"/>
                </a:moveTo>
                <a:lnTo>
                  <a:pt x="373" y="0"/>
                </a:lnTo>
                <a:lnTo>
                  <a:pt x="373" y="4"/>
                </a:lnTo>
                <a:lnTo>
                  <a:pt x="353" y="4"/>
                </a:lnTo>
                <a:lnTo>
                  <a:pt x="353" y="0"/>
                </a:lnTo>
                <a:close/>
                <a:moveTo>
                  <a:pt x="387" y="0"/>
                </a:moveTo>
                <a:lnTo>
                  <a:pt x="406" y="0"/>
                </a:lnTo>
                <a:lnTo>
                  <a:pt x="406" y="4"/>
                </a:lnTo>
                <a:lnTo>
                  <a:pt x="387" y="4"/>
                </a:lnTo>
                <a:lnTo>
                  <a:pt x="387" y="0"/>
                </a:lnTo>
                <a:close/>
                <a:moveTo>
                  <a:pt x="421" y="0"/>
                </a:moveTo>
                <a:lnTo>
                  <a:pt x="440" y="0"/>
                </a:lnTo>
                <a:lnTo>
                  <a:pt x="440" y="4"/>
                </a:lnTo>
                <a:lnTo>
                  <a:pt x="421" y="4"/>
                </a:lnTo>
                <a:lnTo>
                  <a:pt x="421" y="0"/>
                </a:lnTo>
                <a:close/>
                <a:moveTo>
                  <a:pt x="454" y="0"/>
                </a:moveTo>
                <a:lnTo>
                  <a:pt x="474" y="0"/>
                </a:lnTo>
                <a:lnTo>
                  <a:pt x="474" y="4"/>
                </a:lnTo>
                <a:lnTo>
                  <a:pt x="454" y="4"/>
                </a:lnTo>
                <a:lnTo>
                  <a:pt x="454" y="0"/>
                </a:lnTo>
                <a:close/>
                <a:moveTo>
                  <a:pt x="488" y="0"/>
                </a:moveTo>
                <a:lnTo>
                  <a:pt x="507" y="0"/>
                </a:lnTo>
                <a:lnTo>
                  <a:pt x="507" y="4"/>
                </a:lnTo>
                <a:lnTo>
                  <a:pt x="488" y="4"/>
                </a:lnTo>
                <a:lnTo>
                  <a:pt x="488" y="0"/>
                </a:lnTo>
                <a:close/>
                <a:moveTo>
                  <a:pt x="522" y="0"/>
                </a:moveTo>
                <a:lnTo>
                  <a:pt x="541" y="0"/>
                </a:lnTo>
                <a:lnTo>
                  <a:pt x="541" y="4"/>
                </a:lnTo>
                <a:lnTo>
                  <a:pt x="522" y="4"/>
                </a:lnTo>
                <a:lnTo>
                  <a:pt x="522" y="0"/>
                </a:lnTo>
                <a:close/>
                <a:moveTo>
                  <a:pt x="555" y="0"/>
                </a:moveTo>
                <a:lnTo>
                  <a:pt x="574" y="0"/>
                </a:lnTo>
                <a:lnTo>
                  <a:pt x="574" y="4"/>
                </a:lnTo>
                <a:lnTo>
                  <a:pt x="555" y="4"/>
                </a:lnTo>
                <a:lnTo>
                  <a:pt x="555" y="0"/>
                </a:lnTo>
                <a:close/>
                <a:moveTo>
                  <a:pt x="589" y="0"/>
                </a:moveTo>
                <a:lnTo>
                  <a:pt x="608" y="0"/>
                </a:lnTo>
                <a:lnTo>
                  <a:pt x="608" y="4"/>
                </a:lnTo>
                <a:lnTo>
                  <a:pt x="589" y="4"/>
                </a:lnTo>
                <a:lnTo>
                  <a:pt x="589" y="0"/>
                </a:lnTo>
                <a:close/>
                <a:moveTo>
                  <a:pt x="622" y="0"/>
                </a:moveTo>
                <a:lnTo>
                  <a:pt x="642" y="0"/>
                </a:lnTo>
                <a:lnTo>
                  <a:pt x="642" y="4"/>
                </a:lnTo>
                <a:lnTo>
                  <a:pt x="622" y="4"/>
                </a:lnTo>
                <a:lnTo>
                  <a:pt x="622" y="0"/>
                </a:lnTo>
                <a:close/>
                <a:moveTo>
                  <a:pt x="656" y="0"/>
                </a:moveTo>
                <a:lnTo>
                  <a:pt x="675" y="0"/>
                </a:lnTo>
                <a:lnTo>
                  <a:pt x="675" y="4"/>
                </a:lnTo>
                <a:lnTo>
                  <a:pt x="656" y="4"/>
                </a:lnTo>
                <a:lnTo>
                  <a:pt x="656" y="0"/>
                </a:lnTo>
                <a:close/>
                <a:moveTo>
                  <a:pt x="690" y="0"/>
                </a:moveTo>
                <a:lnTo>
                  <a:pt x="709" y="0"/>
                </a:lnTo>
                <a:lnTo>
                  <a:pt x="709" y="4"/>
                </a:lnTo>
                <a:lnTo>
                  <a:pt x="690" y="4"/>
                </a:lnTo>
                <a:lnTo>
                  <a:pt x="690" y="0"/>
                </a:lnTo>
                <a:close/>
                <a:moveTo>
                  <a:pt x="723" y="0"/>
                </a:moveTo>
                <a:lnTo>
                  <a:pt x="742" y="0"/>
                </a:lnTo>
                <a:lnTo>
                  <a:pt x="742" y="4"/>
                </a:lnTo>
                <a:lnTo>
                  <a:pt x="723" y="4"/>
                </a:lnTo>
                <a:lnTo>
                  <a:pt x="723" y="0"/>
                </a:lnTo>
                <a:close/>
                <a:moveTo>
                  <a:pt x="757" y="0"/>
                </a:moveTo>
                <a:lnTo>
                  <a:pt x="776" y="0"/>
                </a:lnTo>
                <a:lnTo>
                  <a:pt x="776" y="4"/>
                </a:lnTo>
                <a:lnTo>
                  <a:pt x="757" y="4"/>
                </a:lnTo>
                <a:lnTo>
                  <a:pt x="757" y="0"/>
                </a:lnTo>
                <a:close/>
                <a:moveTo>
                  <a:pt x="791" y="0"/>
                </a:moveTo>
                <a:lnTo>
                  <a:pt x="810" y="0"/>
                </a:lnTo>
                <a:lnTo>
                  <a:pt x="810" y="4"/>
                </a:lnTo>
                <a:lnTo>
                  <a:pt x="791" y="4"/>
                </a:lnTo>
                <a:lnTo>
                  <a:pt x="791" y="0"/>
                </a:lnTo>
                <a:close/>
                <a:moveTo>
                  <a:pt x="824" y="0"/>
                </a:moveTo>
                <a:lnTo>
                  <a:pt x="844" y="0"/>
                </a:lnTo>
                <a:lnTo>
                  <a:pt x="844" y="4"/>
                </a:lnTo>
                <a:lnTo>
                  <a:pt x="824" y="4"/>
                </a:lnTo>
                <a:lnTo>
                  <a:pt x="824" y="0"/>
                </a:lnTo>
                <a:close/>
                <a:moveTo>
                  <a:pt x="858" y="0"/>
                </a:moveTo>
                <a:lnTo>
                  <a:pt x="877" y="0"/>
                </a:lnTo>
                <a:lnTo>
                  <a:pt x="877" y="4"/>
                </a:lnTo>
                <a:lnTo>
                  <a:pt x="858" y="4"/>
                </a:lnTo>
                <a:lnTo>
                  <a:pt x="858" y="0"/>
                </a:lnTo>
                <a:close/>
                <a:moveTo>
                  <a:pt x="892" y="0"/>
                </a:moveTo>
                <a:lnTo>
                  <a:pt x="911" y="0"/>
                </a:lnTo>
                <a:lnTo>
                  <a:pt x="911" y="4"/>
                </a:lnTo>
                <a:lnTo>
                  <a:pt x="892" y="4"/>
                </a:lnTo>
                <a:lnTo>
                  <a:pt x="892" y="0"/>
                </a:lnTo>
                <a:close/>
                <a:moveTo>
                  <a:pt x="925" y="0"/>
                </a:moveTo>
                <a:lnTo>
                  <a:pt x="944" y="0"/>
                </a:lnTo>
                <a:lnTo>
                  <a:pt x="944" y="4"/>
                </a:lnTo>
                <a:lnTo>
                  <a:pt x="925" y="4"/>
                </a:lnTo>
                <a:lnTo>
                  <a:pt x="925" y="0"/>
                </a:lnTo>
                <a:close/>
                <a:moveTo>
                  <a:pt x="959" y="0"/>
                </a:moveTo>
                <a:lnTo>
                  <a:pt x="978" y="0"/>
                </a:lnTo>
                <a:lnTo>
                  <a:pt x="978" y="4"/>
                </a:lnTo>
                <a:lnTo>
                  <a:pt x="959" y="4"/>
                </a:lnTo>
                <a:lnTo>
                  <a:pt x="959" y="0"/>
                </a:lnTo>
                <a:close/>
                <a:moveTo>
                  <a:pt x="992" y="0"/>
                </a:moveTo>
                <a:lnTo>
                  <a:pt x="1012" y="0"/>
                </a:lnTo>
                <a:lnTo>
                  <a:pt x="1012" y="4"/>
                </a:lnTo>
                <a:lnTo>
                  <a:pt x="992" y="4"/>
                </a:lnTo>
                <a:lnTo>
                  <a:pt x="992" y="0"/>
                </a:lnTo>
                <a:close/>
                <a:moveTo>
                  <a:pt x="1026" y="0"/>
                </a:moveTo>
                <a:lnTo>
                  <a:pt x="1045" y="0"/>
                </a:lnTo>
                <a:lnTo>
                  <a:pt x="1045" y="4"/>
                </a:lnTo>
                <a:lnTo>
                  <a:pt x="1026" y="4"/>
                </a:lnTo>
                <a:lnTo>
                  <a:pt x="1026" y="0"/>
                </a:lnTo>
                <a:close/>
                <a:moveTo>
                  <a:pt x="1060" y="0"/>
                </a:moveTo>
                <a:lnTo>
                  <a:pt x="1079" y="0"/>
                </a:lnTo>
                <a:lnTo>
                  <a:pt x="1079" y="4"/>
                </a:lnTo>
                <a:lnTo>
                  <a:pt x="1060" y="4"/>
                </a:lnTo>
                <a:lnTo>
                  <a:pt x="1060" y="0"/>
                </a:lnTo>
                <a:close/>
                <a:moveTo>
                  <a:pt x="1093" y="0"/>
                </a:moveTo>
                <a:lnTo>
                  <a:pt x="1113" y="0"/>
                </a:lnTo>
                <a:lnTo>
                  <a:pt x="1113" y="4"/>
                </a:lnTo>
                <a:lnTo>
                  <a:pt x="1093" y="4"/>
                </a:lnTo>
                <a:lnTo>
                  <a:pt x="1093" y="0"/>
                </a:lnTo>
                <a:close/>
                <a:moveTo>
                  <a:pt x="1118" y="13"/>
                </a:moveTo>
                <a:lnTo>
                  <a:pt x="1118" y="32"/>
                </a:lnTo>
                <a:lnTo>
                  <a:pt x="1114" y="32"/>
                </a:lnTo>
                <a:lnTo>
                  <a:pt x="1114" y="13"/>
                </a:lnTo>
                <a:lnTo>
                  <a:pt x="1118" y="13"/>
                </a:lnTo>
                <a:close/>
                <a:moveTo>
                  <a:pt x="1118" y="47"/>
                </a:moveTo>
                <a:lnTo>
                  <a:pt x="1118" y="66"/>
                </a:lnTo>
                <a:lnTo>
                  <a:pt x="1114" y="66"/>
                </a:lnTo>
                <a:lnTo>
                  <a:pt x="1114" y="47"/>
                </a:lnTo>
                <a:lnTo>
                  <a:pt x="1118" y="47"/>
                </a:lnTo>
                <a:close/>
                <a:moveTo>
                  <a:pt x="1118" y="80"/>
                </a:moveTo>
                <a:lnTo>
                  <a:pt x="1118" y="99"/>
                </a:lnTo>
                <a:lnTo>
                  <a:pt x="1114" y="99"/>
                </a:lnTo>
                <a:lnTo>
                  <a:pt x="1114" y="80"/>
                </a:lnTo>
                <a:lnTo>
                  <a:pt x="1118" y="80"/>
                </a:lnTo>
                <a:close/>
                <a:moveTo>
                  <a:pt x="1118" y="114"/>
                </a:moveTo>
                <a:lnTo>
                  <a:pt x="1118" y="133"/>
                </a:lnTo>
                <a:lnTo>
                  <a:pt x="1114" y="133"/>
                </a:lnTo>
                <a:lnTo>
                  <a:pt x="1114" y="114"/>
                </a:lnTo>
                <a:lnTo>
                  <a:pt x="1118" y="114"/>
                </a:lnTo>
                <a:close/>
                <a:moveTo>
                  <a:pt x="1118" y="147"/>
                </a:moveTo>
                <a:lnTo>
                  <a:pt x="1118" y="158"/>
                </a:lnTo>
                <a:lnTo>
                  <a:pt x="1105" y="158"/>
                </a:lnTo>
                <a:lnTo>
                  <a:pt x="1105" y="153"/>
                </a:lnTo>
                <a:lnTo>
                  <a:pt x="1116" y="153"/>
                </a:lnTo>
                <a:lnTo>
                  <a:pt x="1114" y="156"/>
                </a:lnTo>
                <a:lnTo>
                  <a:pt x="1114" y="147"/>
                </a:lnTo>
                <a:lnTo>
                  <a:pt x="1118" y="147"/>
                </a:lnTo>
                <a:close/>
                <a:moveTo>
                  <a:pt x="1091" y="158"/>
                </a:moveTo>
                <a:lnTo>
                  <a:pt x="1072" y="158"/>
                </a:lnTo>
                <a:lnTo>
                  <a:pt x="1072" y="153"/>
                </a:lnTo>
                <a:lnTo>
                  <a:pt x="1091" y="153"/>
                </a:lnTo>
                <a:lnTo>
                  <a:pt x="1091" y="158"/>
                </a:lnTo>
                <a:close/>
                <a:moveTo>
                  <a:pt x="1057" y="158"/>
                </a:moveTo>
                <a:lnTo>
                  <a:pt x="1038" y="158"/>
                </a:lnTo>
                <a:lnTo>
                  <a:pt x="1038" y="153"/>
                </a:lnTo>
                <a:lnTo>
                  <a:pt x="1057" y="153"/>
                </a:lnTo>
                <a:lnTo>
                  <a:pt x="1057" y="158"/>
                </a:lnTo>
                <a:close/>
                <a:moveTo>
                  <a:pt x="1023" y="158"/>
                </a:moveTo>
                <a:lnTo>
                  <a:pt x="1004" y="158"/>
                </a:lnTo>
                <a:lnTo>
                  <a:pt x="1004" y="153"/>
                </a:lnTo>
                <a:lnTo>
                  <a:pt x="1023" y="153"/>
                </a:lnTo>
                <a:lnTo>
                  <a:pt x="1023" y="158"/>
                </a:lnTo>
                <a:close/>
                <a:moveTo>
                  <a:pt x="990" y="158"/>
                </a:moveTo>
                <a:lnTo>
                  <a:pt x="970" y="158"/>
                </a:lnTo>
                <a:lnTo>
                  <a:pt x="970" y="153"/>
                </a:lnTo>
                <a:lnTo>
                  <a:pt x="990" y="153"/>
                </a:lnTo>
                <a:lnTo>
                  <a:pt x="990" y="158"/>
                </a:lnTo>
                <a:close/>
                <a:moveTo>
                  <a:pt x="956" y="158"/>
                </a:moveTo>
                <a:lnTo>
                  <a:pt x="937" y="158"/>
                </a:lnTo>
                <a:lnTo>
                  <a:pt x="937" y="153"/>
                </a:lnTo>
                <a:lnTo>
                  <a:pt x="956" y="153"/>
                </a:lnTo>
                <a:lnTo>
                  <a:pt x="956" y="158"/>
                </a:lnTo>
                <a:close/>
                <a:moveTo>
                  <a:pt x="922" y="158"/>
                </a:moveTo>
                <a:lnTo>
                  <a:pt x="903" y="158"/>
                </a:lnTo>
                <a:lnTo>
                  <a:pt x="903" y="153"/>
                </a:lnTo>
                <a:lnTo>
                  <a:pt x="922" y="153"/>
                </a:lnTo>
                <a:lnTo>
                  <a:pt x="922" y="158"/>
                </a:lnTo>
                <a:close/>
                <a:moveTo>
                  <a:pt x="889" y="158"/>
                </a:moveTo>
                <a:lnTo>
                  <a:pt x="870" y="158"/>
                </a:lnTo>
                <a:lnTo>
                  <a:pt x="870" y="153"/>
                </a:lnTo>
                <a:lnTo>
                  <a:pt x="889" y="153"/>
                </a:lnTo>
                <a:lnTo>
                  <a:pt x="889" y="158"/>
                </a:lnTo>
                <a:close/>
                <a:moveTo>
                  <a:pt x="855" y="158"/>
                </a:moveTo>
                <a:lnTo>
                  <a:pt x="836" y="158"/>
                </a:lnTo>
                <a:lnTo>
                  <a:pt x="836" y="153"/>
                </a:lnTo>
                <a:lnTo>
                  <a:pt x="855" y="153"/>
                </a:lnTo>
                <a:lnTo>
                  <a:pt x="855" y="158"/>
                </a:lnTo>
                <a:close/>
                <a:moveTo>
                  <a:pt x="822" y="158"/>
                </a:moveTo>
                <a:lnTo>
                  <a:pt x="802" y="158"/>
                </a:lnTo>
                <a:lnTo>
                  <a:pt x="802" y="153"/>
                </a:lnTo>
                <a:lnTo>
                  <a:pt x="822" y="153"/>
                </a:lnTo>
                <a:lnTo>
                  <a:pt x="822" y="158"/>
                </a:lnTo>
                <a:close/>
                <a:moveTo>
                  <a:pt x="788" y="158"/>
                </a:moveTo>
                <a:lnTo>
                  <a:pt x="769" y="158"/>
                </a:lnTo>
                <a:lnTo>
                  <a:pt x="769" y="153"/>
                </a:lnTo>
                <a:lnTo>
                  <a:pt x="788" y="153"/>
                </a:lnTo>
                <a:lnTo>
                  <a:pt x="788" y="158"/>
                </a:lnTo>
                <a:close/>
                <a:moveTo>
                  <a:pt x="754" y="158"/>
                </a:moveTo>
                <a:lnTo>
                  <a:pt x="735" y="158"/>
                </a:lnTo>
                <a:lnTo>
                  <a:pt x="735" y="153"/>
                </a:lnTo>
                <a:lnTo>
                  <a:pt x="754" y="153"/>
                </a:lnTo>
                <a:lnTo>
                  <a:pt x="754" y="158"/>
                </a:lnTo>
                <a:close/>
                <a:moveTo>
                  <a:pt x="721" y="158"/>
                </a:moveTo>
                <a:lnTo>
                  <a:pt x="701" y="158"/>
                </a:lnTo>
                <a:lnTo>
                  <a:pt x="701" y="153"/>
                </a:lnTo>
                <a:lnTo>
                  <a:pt x="721" y="153"/>
                </a:lnTo>
                <a:lnTo>
                  <a:pt x="721" y="158"/>
                </a:lnTo>
                <a:close/>
                <a:moveTo>
                  <a:pt x="687" y="158"/>
                </a:moveTo>
                <a:lnTo>
                  <a:pt x="668" y="158"/>
                </a:lnTo>
                <a:lnTo>
                  <a:pt x="668" y="153"/>
                </a:lnTo>
                <a:lnTo>
                  <a:pt x="687" y="153"/>
                </a:lnTo>
                <a:lnTo>
                  <a:pt x="687" y="158"/>
                </a:lnTo>
                <a:close/>
                <a:moveTo>
                  <a:pt x="653" y="158"/>
                </a:moveTo>
                <a:lnTo>
                  <a:pt x="634" y="158"/>
                </a:lnTo>
                <a:lnTo>
                  <a:pt x="634" y="153"/>
                </a:lnTo>
                <a:lnTo>
                  <a:pt x="653" y="153"/>
                </a:lnTo>
                <a:lnTo>
                  <a:pt x="653" y="158"/>
                </a:lnTo>
                <a:close/>
                <a:moveTo>
                  <a:pt x="620" y="158"/>
                </a:moveTo>
                <a:lnTo>
                  <a:pt x="601" y="158"/>
                </a:lnTo>
                <a:lnTo>
                  <a:pt x="601" y="153"/>
                </a:lnTo>
                <a:lnTo>
                  <a:pt x="620" y="153"/>
                </a:lnTo>
                <a:lnTo>
                  <a:pt x="620" y="158"/>
                </a:lnTo>
                <a:close/>
                <a:moveTo>
                  <a:pt x="586" y="158"/>
                </a:moveTo>
                <a:lnTo>
                  <a:pt x="567" y="158"/>
                </a:lnTo>
                <a:lnTo>
                  <a:pt x="567" y="153"/>
                </a:lnTo>
                <a:lnTo>
                  <a:pt x="586" y="153"/>
                </a:lnTo>
                <a:lnTo>
                  <a:pt x="586" y="158"/>
                </a:lnTo>
                <a:close/>
                <a:moveTo>
                  <a:pt x="553" y="158"/>
                </a:moveTo>
                <a:lnTo>
                  <a:pt x="533" y="158"/>
                </a:lnTo>
                <a:lnTo>
                  <a:pt x="533" y="153"/>
                </a:lnTo>
                <a:lnTo>
                  <a:pt x="553" y="153"/>
                </a:lnTo>
                <a:lnTo>
                  <a:pt x="553" y="158"/>
                </a:lnTo>
                <a:close/>
                <a:moveTo>
                  <a:pt x="519" y="158"/>
                </a:moveTo>
                <a:lnTo>
                  <a:pt x="500" y="158"/>
                </a:lnTo>
                <a:lnTo>
                  <a:pt x="500" y="153"/>
                </a:lnTo>
                <a:lnTo>
                  <a:pt x="519" y="153"/>
                </a:lnTo>
                <a:lnTo>
                  <a:pt x="519" y="158"/>
                </a:lnTo>
                <a:close/>
                <a:moveTo>
                  <a:pt x="485" y="158"/>
                </a:moveTo>
                <a:lnTo>
                  <a:pt x="466" y="158"/>
                </a:lnTo>
                <a:lnTo>
                  <a:pt x="466" y="153"/>
                </a:lnTo>
                <a:lnTo>
                  <a:pt x="485" y="153"/>
                </a:lnTo>
                <a:lnTo>
                  <a:pt x="485" y="158"/>
                </a:lnTo>
                <a:close/>
                <a:moveTo>
                  <a:pt x="451" y="158"/>
                </a:moveTo>
                <a:lnTo>
                  <a:pt x="432" y="158"/>
                </a:lnTo>
                <a:lnTo>
                  <a:pt x="432" y="153"/>
                </a:lnTo>
                <a:lnTo>
                  <a:pt x="451" y="153"/>
                </a:lnTo>
                <a:lnTo>
                  <a:pt x="451" y="158"/>
                </a:lnTo>
                <a:close/>
                <a:moveTo>
                  <a:pt x="418" y="158"/>
                </a:moveTo>
                <a:lnTo>
                  <a:pt x="399" y="158"/>
                </a:lnTo>
                <a:lnTo>
                  <a:pt x="399" y="153"/>
                </a:lnTo>
                <a:lnTo>
                  <a:pt x="418" y="153"/>
                </a:lnTo>
                <a:lnTo>
                  <a:pt x="418" y="158"/>
                </a:lnTo>
                <a:close/>
                <a:moveTo>
                  <a:pt x="384" y="158"/>
                </a:moveTo>
                <a:lnTo>
                  <a:pt x="365" y="158"/>
                </a:lnTo>
                <a:lnTo>
                  <a:pt x="365" y="153"/>
                </a:lnTo>
                <a:lnTo>
                  <a:pt x="384" y="153"/>
                </a:lnTo>
                <a:lnTo>
                  <a:pt x="384" y="158"/>
                </a:lnTo>
                <a:close/>
                <a:moveTo>
                  <a:pt x="351" y="158"/>
                </a:moveTo>
                <a:lnTo>
                  <a:pt x="331" y="158"/>
                </a:lnTo>
                <a:lnTo>
                  <a:pt x="331" y="153"/>
                </a:lnTo>
                <a:lnTo>
                  <a:pt x="351" y="153"/>
                </a:lnTo>
                <a:lnTo>
                  <a:pt x="351" y="158"/>
                </a:lnTo>
                <a:close/>
                <a:moveTo>
                  <a:pt x="317" y="158"/>
                </a:moveTo>
                <a:lnTo>
                  <a:pt x="298" y="158"/>
                </a:lnTo>
                <a:lnTo>
                  <a:pt x="298" y="153"/>
                </a:lnTo>
                <a:lnTo>
                  <a:pt x="317" y="153"/>
                </a:lnTo>
                <a:lnTo>
                  <a:pt x="317" y="158"/>
                </a:lnTo>
                <a:close/>
                <a:moveTo>
                  <a:pt x="283" y="158"/>
                </a:moveTo>
                <a:lnTo>
                  <a:pt x="264" y="158"/>
                </a:lnTo>
                <a:lnTo>
                  <a:pt x="264" y="153"/>
                </a:lnTo>
                <a:lnTo>
                  <a:pt x="283" y="153"/>
                </a:lnTo>
                <a:lnTo>
                  <a:pt x="283" y="158"/>
                </a:lnTo>
                <a:close/>
                <a:moveTo>
                  <a:pt x="250" y="158"/>
                </a:moveTo>
                <a:lnTo>
                  <a:pt x="231" y="158"/>
                </a:lnTo>
                <a:lnTo>
                  <a:pt x="231" y="153"/>
                </a:lnTo>
                <a:lnTo>
                  <a:pt x="250" y="153"/>
                </a:lnTo>
                <a:lnTo>
                  <a:pt x="250" y="158"/>
                </a:lnTo>
                <a:close/>
                <a:moveTo>
                  <a:pt x="216" y="158"/>
                </a:moveTo>
                <a:lnTo>
                  <a:pt x="197" y="158"/>
                </a:lnTo>
                <a:lnTo>
                  <a:pt x="197" y="153"/>
                </a:lnTo>
                <a:lnTo>
                  <a:pt x="216" y="153"/>
                </a:lnTo>
                <a:lnTo>
                  <a:pt x="216" y="158"/>
                </a:lnTo>
                <a:close/>
                <a:moveTo>
                  <a:pt x="183" y="158"/>
                </a:moveTo>
                <a:lnTo>
                  <a:pt x="163" y="158"/>
                </a:lnTo>
                <a:lnTo>
                  <a:pt x="163" y="153"/>
                </a:lnTo>
                <a:lnTo>
                  <a:pt x="183" y="153"/>
                </a:lnTo>
                <a:lnTo>
                  <a:pt x="183" y="158"/>
                </a:lnTo>
                <a:close/>
                <a:moveTo>
                  <a:pt x="149" y="158"/>
                </a:moveTo>
                <a:lnTo>
                  <a:pt x="130" y="158"/>
                </a:lnTo>
                <a:lnTo>
                  <a:pt x="130" y="153"/>
                </a:lnTo>
                <a:lnTo>
                  <a:pt x="149" y="153"/>
                </a:lnTo>
                <a:lnTo>
                  <a:pt x="149" y="158"/>
                </a:lnTo>
                <a:close/>
                <a:moveTo>
                  <a:pt x="115" y="158"/>
                </a:moveTo>
                <a:lnTo>
                  <a:pt x="96" y="158"/>
                </a:lnTo>
                <a:lnTo>
                  <a:pt x="96" y="153"/>
                </a:lnTo>
                <a:lnTo>
                  <a:pt x="115" y="153"/>
                </a:lnTo>
                <a:lnTo>
                  <a:pt x="115" y="158"/>
                </a:lnTo>
                <a:close/>
                <a:moveTo>
                  <a:pt x="82" y="158"/>
                </a:moveTo>
                <a:lnTo>
                  <a:pt x="62" y="158"/>
                </a:lnTo>
                <a:lnTo>
                  <a:pt x="62" y="153"/>
                </a:lnTo>
                <a:lnTo>
                  <a:pt x="82" y="153"/>
                </a:lnTo>
                <a:lnTo>
                  <a:pt x="82" y="158"/>
                </a:lnTo>
                <a:close/>
                <a:moveTo>
                  <a:pt x="48" y="158"/>
                </a:moveTo>
                <a:lnTo>
                  <a:pt x="29" y="158"/>
                </a:lnTo>
                <a:lnTo>
                  <a:pt x="29" y="153"/>
                </a:lnTo>
                <a:lnTo>
                  <a:pt x="48" y="153"/>
                </a:lnTo>
                <a:lnTo>
                  <a:pt x="48" y="158"/>
                </a:lnTo>
                <a:close/>
                <a:moveTo>
                  <a:pt x="14" y="158"/>
                </a:moveTo>
                <a:lnTo>
                  <a:pt x="2" y="158"/>
                </a:lnTo>
                <a:lnTo>
                  <a:pt x="2" y="153"/>
                </a:lnTo>
                <a:lnTo>
                  <a:pt x="14" y="153"/>
                </a:lnTo>
                <a:lnTo>
                  <a:pt x="14" y="158"/>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9" name="矩形 284"/>
          <p:cNvSpPr>
            <a:spLocks noChangeArrowheads="1"/>
          </p:cNvSpPr>
          <p:nvPr/>
        </p:nvSpPr>
        <p:spPr bwMode="auto">
          <a:xfrm>
            <a:off x="5732463" y="5411788"/>
            <a:ext cx="1036637" cy="184150"/>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0" name="任意多边形 285"/>
          <p:cNvSpPr>
            <a:spLocks noEditPoints="1"/>
          </p:cNvSpPr>
          <p:nvPr/>
        </p:nvSpPr>
        <p:spPr bwMode="auto">
          <a:xfrm>
            <a:off x="5729288" y="5360988"/>
            <a:ext cx="1039812" cy="277812"/>
          </a:xfrm>
          <a:custGeom>
            <a:avLst/>
            <a:gdLst>
              <a:gd name="T0" fmla="*/ 0 w 1118"/>
              <a:gd name="T1" fmla="*/ 103 h 158"/>
              <a:gd name="T2" fmla="*/ 5 w 1118"/>
              <a:gd name="T3" fmla="*/ 89 h 158"/>
              <a:gd name="T4" fmla="*/ 0 w 1118"/>
              <a:gd name="T5" fmla="*/ 21 h 158"/>
              <a:gd name="T6" fmla="*/ 0 w 1118"/>
              <a:gd name="T7" fmla="*/ 21 h 158"/>
              <a:gd name="T8" fmla="*/ 70 w 1118"/>
              <a:gd name="T9" fmla="*/ 0 h 158"/>
              <a:gd name="T10" fmla="*/ 84 w 1118"/>
              <a:gd name="T11" fmla="*/ 5 h 158"/>
              <a:gd name="T12" fmla="*/ 151 w 1118"/>
              <a:gd name="T13" fmla="*/ 0 h 158"/>
              <a:gd name="T14" fmla="*/ 205 w 1118"/>
              <a:gd name="T15" fmla="*/ 5 h 158"/>
              <a:gd name="T16" fmla="*/ 219 w 1118"/>
              <a:gd name="T17" fmla="*/ 0 h 158"/>
              <a:gd name="T18" fmla="*/ 305 w 1118"/>
              <a:gd name="T19" fmla="*/ 0 h 158"/>
              <a:gd name="T20" fmla="*/ 320 w 1118"/>
              <a:gd name="T21" fmla="*/ 5 h 158"/>
              <a:gd name="T22" fmla="*/ 387 w 1118"/>
              <a:gd name="T23" fmla="*/ 0 h 158"/>
              <a:gd name="T24" fmla="*/ 440 w 1118"/>
              <a:gd name="T25" fmla="*/ 5 h 158"/>
              <a:gd name="T26" fmla="*/ 454 w 1118"/>
              <a:gd name="T27" fmla="*/ 0 h 158"/>
              <a:gd name="T28" fmla="*/ 541 w 1118"/>
              <a:gd name="T29" fmla="*/ 0 h 158"/>
              <a:gd name="T30" fmla="*/ 555 w 1118"/>
              <a:gd name="T31" fmla="*/ 5 h 158"/>
              <a:gd name="T32" fmla="*/ 622 w 1118"/>
              <a:gd name="T33" fmla="*/ 0 h 158"/>
              <a:gd name="T34" fmla="*/ 675 w 1118"/>
              <a:gd name="T35" fmla="*/ 5 h 158"/>
              <a:gd name="T36" fmla="*/ 690 w 1118"/>
              <a:gd name="T37" fmla="*/ 0 h 158"/>
              <a:gd name="T38" fmla="*/ 776 w 1118"/>
              <a:gd name="T39" fmla="*/ 0 h 158"/>
              <a:gd name="T40" fmla="*/ 791 w 1118"/>
              <a:gd name="T41" fmla="*/ 5 h 158"/>
              <a:gd name="T42" fmla="*/ 858 w 1118"/>
              <a:gd name="T43" fmla="*/ 0 h 158"/>
              <a:gd name="T44" fmla="*/ 911 w 1118"/>
              <a:gd name="T45" fmla="*/ 5 h 158"/>
              <a:gd name="T46" fmla="*/ 925 w 1118"/>
              <a:gd name="T47" fmla="*/ 0 h 158"/>
              <a:gd name="T48" fmla="*/ 1012 w 1118"/>
              <a:gd name="T49" fmla="*/ 0 h 158"/>
              <a:gd name="T50" fmla="*/ 1026 w 1118"/>
              <a:gd name="T51" fmla="*/ 5 h 158"/>
              <a:gd name="T52" fmla="*/ 1093 w 1118"/>
              <a:gd name="T53" fmla="*/ 0 h 158"/>
              <a:gd name="T54" fmla="*/ 1114 w 1118"/>
              <a:gd name="T55" fmla="*/ 32 h 158"/>
              <a:gd name="T56" fmla="*/ 1118 w 1118"/>
              <a:gd name="T57" fmla="*/ 47 h 158"/>
              <a:gd name="T58" fmla="*/ 1118 w 1118"/>
              <a:gd name="T59" fmla="*/ 133 h 158"/>
              <a:gd name="T60" fmla="*/ 1105 w 1118"/>
              <a:gd name="T61" fmla="*/ 153 h 158"/>
              <a:gd name="T62" fmla="*/ 1072 w 1118"/>
              <a:gd name="T63" fmla="*/ 153 h 158"/>
              <a:gd name="T64" fmla="*/ 1057 w 1118"/>
              <a:gd name="T65" fmla="*/ 158 h 158"/>
              <a:gd name="T66" fmla="*/ 970 w 1118"/>
              <a:gd name="T67" fmla="*/ 158 h 158"/>
              <a:gd name="T68" fmla="*/ 956 w 1118"/>
              <a:gd name="T69" fmla="*/ 153 h 158"/>
              <a:gd name="T70" fmla="*/ 889 w 1118"/>
              <a:gd name="T71" fmla="*/ 158 h 158"/>
              <a:gd name="T72" fmla="*/ 836 w 1118"/>
              <a:gd name="T73" fmla="*/ 153 h 158"/>
              <a:gd name="T74" fmla="*/ 822 w 1118"/>
              <a:gd name="T75" fmla="*/ 158 h 158"/>
              <a:gd name="T76" fmla="*/ 735 w 1118"/>
              <a:gd name="T77" fmla="*/ 158 h 158"/>
              <a:gd name="T78" fmla="*/ 721 w 1118"/>
              <a:gd name="T79" fmla="*/ 153 h 158"/>
              <a:gd name="T80" fmla="*/ 653 w 1118"/>
              <a:gd name="T81" fmla="*/ 158 h 158"/>
              <a:gd name="T82" fmla="*/ 601 w 1118"/>
              <a:gd name="T83" fmla="*/ 153 h 158"/>
              <a:gd name="T84" fmla="*/ 586 w 1118"/>
              <a:gd name="T85" fmla="*/ 158 h 158"/>
              <a:gd name="T86" fmla="*/ 500 w 1118"/>
              <a:gd name="T87" fmla="*/ 158 h 158"/>
              <a:gd name="T88" fmla="*/ 485 w 1118"/>
              <a:gd name="T89" fmla="*/ 153 h 158"/>
              <a:gd name="T90" fmla="*/ 418 w 1118"/>
              <a:gd name="T91" fmla="*/ 158 h 158"/>
              <a:gd name="T92" fmla="*/ 365 w 1118"/>
              <a:gd name="T93" fmla="*/ 153 h 158"/>
              <a:gd name="T94" fmla="*/ 351 w 1118"/>
              <a:gd name="T95" fmla="*/ 158 h 158"/>
              <a:gd name="T96" fmla="*/ 264 w 1118"/>
              <a:gd name="T97" fmla="*/ 158 h 158"/>
              <a:gd name="T98" fmla="*/ 250 w 1118"/>
              <a:gd name="T99" fmla="*/ 153 h 158"/>
              <a:gd name="T100" fmla="*/ 183 w 1118"/>
              <a:gd name="T101" fmla="*/ 158 h 158"/>
              <a:gd name="T102" fmla="*/ 130 w 1118"/>
              <a:gd name="T103" fmla="*/ 153 h 158"/>
              <a:gd name="T104" fmla="*/ 115 w 1118"/>
              <a:gd name="T105" fmla="*/ 158 h 158"/>
              <a:gd name="T106" fmla="*/ 29 w 1118"/>
              <a:gd name="T107" fmla="*/ 158 h 158"/>
              <a:gd name="T108" fmla="*/ 14 w 1118"/>
              <a:gd name="T109" fmla="*/ 15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8" h="158">
                <a:moveTo>
                  <a:pt x="0" y="156"/>
                </a:moveTo>
                <a:lnTo>
                  <a:pt x="0" y="137"/>
                </a:lnTo>
                <a:lnTo>
                  <a:pt x="5" y="137"/>
                </a:lnTo>
                <a:lnTo>
                  <a:pt x="5" y="156"/>
                </a:lnTo>
                <a:lnTo>
                  <a:pt x="0" y="156"/>
                </a:lnTo>
                <a:close/>
                <a:moveTo>
                  <a:pt x="0" y="122"/>
                </a:moveTo>
                <a:lnTo>
                  <a:pt x="0" y="103"/>
                </a:lnTo>
                <a:lnTo>
                  <a:pt x="5" y="103"/>
                </a:lnTo>
                <a:lnTo>
                  <a:pt x="5" y="122"/>
                </a:lnTo>
                <a:lnTo>
                  <a:pt x="0" y="122"/>
                </a:lnTo>
                <a:close/>
                <a:moveTo>
                  <a:pt x="0" y="89"/>
                </a:moveTo>
                <a:lnTo>
                  <a:pt x="0" y="69"/>
                </a:lnTo>
                <a:lnTo>
                  <a:pt x="5" y="69"/>
                </a:lnTo>
                <a:lnTo>
                  <a:pt x="5" y="89"/>
                </a:lnTo>
                <a:lnTo>
                  <a:pt x="0" y="89"/>
                </a:lnTo>
                <a:close/>
                <a:moveTo>
                  <a:pt x="0" y="55"/>
                </a:moveTo>
                <a:lnTo>
                  <a:pt x="0" y="36"/>
                </a:lnTo>
                <a:lnTo>
                  <a:pt x="5" y="36"/>
                </a:lnTo>
                <a:lnTo>
                  <a:pt x="5" y="55"/>
                </a:lnTo>
                <a:lnTo>
                  <a:pt x="0" y="55"/>
                </a:lnTo>
                <a:close/>
                <a:moveTo>
                  <a:pt x="0" y="21"/>
                </a:moveTo>
                <a:lnTo>
                  <a:pt x="0" y="0"/>
                </a:lnTo>
                <a:lnTo>
                  <a:pt x="3" y="0"/>
                </a:lnTo>
                <a:lnTo>
                  <a:pt x="3" y="5"/>
                </a:lnTo>
                <a:lnTo>
                  <a:pt x="2" y="5"/>
                </a:lnTo>
                <a:lnTo>
                  <a:pt x="5" y="2"/>
                </a:lnTo>
                <a:lnTo>
                  <a:pt x="5" y="21"/>
                </a:lnTo>
                <a:lnTo>
                  <a:pt x="0" y="21"/>
                </a:lnTo>
                <a:close/>
                <a:moveTo>
                  <a:pt x="17" y="0"/>
                </a:moveTo>
                <a:lnTo>
                  <a:pt x="36" y="0"/>
                </a:lnTo>
                <a:lnTo>
                  <a:pt x="36" y="5"/>
                </a:lnTo>
                <a:lnTo>
                  <a:pt x="17" y="5"/>
                </a:lnTo>
                <a:lnTo>
                  <a:pt x="17" y="0"/>
                </a:lnTo>
                <a:close/>
                <a:moveTo>
                  <a:pt x="51" y="0"/>
                </a:moveTo>
                <a:lnTo>
                  <a:pt x="70" y="0"/>
                </a:lnTo>
                <a:lnTo>
                  <a:pt x="70" y="5"/>
                </a:lnTo>
                <a:lnTo>
                  <a:pt x="51" y="5"/>
                </a:lnTo>
                <a:lnTo>
                  <a:pt x="51" y="0"/>
                </a:lnTo>
                <a:close/>
                <a:moveTo>
                  <a:pt x="84" y="0"/>
                </a:moveTo>
                <a:lnTo>
                  <a:pt x="103" y="0"/>
                </a:lnTo>
                <a:lnTo>
                  <a:pt x="103" y="5"/>
                </a:lnTo>
                <a:lnTo>
                  <a:pt x="84" y="5"/>
                </a:lnTo>
                <a:lnTo>
                  <a:pt x="84" y="0"/>
                </a:lnTo>
                <a:close/>
                <a:moveTo>
                  <a:pt x="118" y="0"/>
                </a:moveTo>
                <a:lnTo>
                  <a:pt x="137" y="0"/>
                </a:lnTo>
                <a:lnTo>
                  <a:pt x="137" y="5"/>
                </a:lnTo>
                <a:lnTo>
                  <a:pt x="118" y="5"/>
                </a:lnTo>
                <a:lnTo>
                  <a:pt x="118" y="0"/>
                </a:lnTo>
                <a:close/>
                <a:moveTo>
                  <a:pt x="151" y="0"/>
                </a:moveTo>
                <a:lnTo>
                  <a:pt x="171" y="0"/>
                </a:lnTo>
                <a:lnTo>
                  <a:pt x="171" y="5"/>
                </a:lnTo>
                <a:lnTo>
                  <a:pt x="151" y="5"/>
                </a:lnTo>
                <a:lnTo>
                  <a:pt x="151" y="0"/>
                </a:lnTo>
                <a:close/>
                <a:moveTo>
                  <a:pt x="185" y="0"/>
                </a:moveTo>
                <a:lnTo>
                  <a:pt x="205" y="0"/>
                </a:lnTo>
                <a:lnTo>
                  <a:pt x="205" y="5"/>
                </a:lnTo>
                <a:lnTo>
                  <a:pt x="185" y="5"/>
                </a:lnTo>
                <a:lnTo>
                  <a:pt x="185" y="0"/>
                </a:lnTo>
                <a:close/>
                <a:moveTo>
                  <a:pt x="219" y="0"/>
                </a:moveTo>
                <a:lnTo>
                  <a:pt x="238" y="0"/>
                </a:lnTo>
                <a:lnTo>
                  <a:pt x="238" y="5"/>
                </a:lnTo>
                <a:lnTo>
                  <a:pt x="219" y="5"/>
                </a:lnTo>
                <a:lnTo>
                  <a:pt x="219" y="0"/>
                </a:lnTo>
                <a:close/>
                <a:moveTo>
                  <a:pt x="253" y="0"/>
                </a:moveTo>
                <a:lnTo>
                  <a:pt x="272" y="0"/>
                </a:lnTo>
                <a:lnTo>
                  <a:pt x="272" y="5"/>
                </a:lnTo>
                <a:lnTo>
                  <a:pt x="253" y="5"/>
                </a:lnTo>
                <a:lnTo>
                  <a:pt x="253" y="0"/>
                </a:lnTo>
                <a:close/>
                <a:moveTo>
                  <a:pt x="286" y="0"/>
                </a:moveTo>
                <a:lnTo>
                  <a:pt x="305" y="0"/>
                </a:lnTo>
                <a:lnTo>
                  <a:pt x="305" y="5"/>
                </a:lnTo>
                <a:lnTo>
                  <a:pt x="286" y="5"/>
                </a:lnTo>
                <a:lnTo>
                  <a:pt x="286" y="0"/>
                </a:lnTo>
                <a:close/>
                <a:moveTo>
                  <a:pt x="320" y="0"/>
                </a:moveTo>
                <a:lnTo>
                  <a:pt x="339" y="0"/>
                </a:lnTo>
                <a:lnTo>
                  <a:pt x="339" y="5"/>
                </a:lnTo>
                <a:lnTo>
                  <a:pt x="320" y="5"/>
                </a:lnTo>
                <a:lnTo>
                  <a:pt x="320" y="0"/>
                </a:lnTo>
                <a:close/>
                <a:moveTo>
                  <a:pt x="353" y="0"/>
                </a:moveTo>
                <a:lnTo>
                  <a:pt x="373" y="0"/>
                </a:lnTo>
                <a:lnTo>
                  <a:pt x="373" y="5"/>
                </a:lnTo>
                <a:lnTo>
                  <a:pt x="353" y="5"/>
                </a:lnTo>
                <a:lnTo>
                  <a:pt x="353" y="0"/>
                </a:lnTo>
                <a:close/>
                <a:moveTo>
                  <a:pt x="387" y="0"/>
                </a:moveTo>
                <a:lnTo>
                  <a:pt x="406" y="0"/>
                </a:lnTo>
                <a:lnTo>
                  <a:pt x="406" y="5"/>
                </a:lnTo>
                <a:lnTo>
                  <a:pt x="387" y="5"/>
                </a:lnTo>
                <a:lnTo>
                  <a:pt x="387" y="0"/>
                </a:lnTo>
                <a:close/>
                <a:moveTo>
                  <a:pt x="421" y="0"/>
                </a:moveTo>
                <a:lnTo>
                  <a:pt x="440" y="0"/>
                </a:lnTo>
                <a:lnTo>
                  <a:pt x="440" y="5"/>
                </a:lnTo>
                <a:lnTo>
                  <a:pt x="421" y="5"/>
                </a:lnTo>
                <a:lnTo>
                  <a:pt x="421" y="0"/>
                </a:lnTo>
                <a:close/>
                <a:moveTo>
                  <a:pt x="454" y="0"/>
                </a:moveTo>
                <a:lnTo>
                  <a:pt x="474" y="0"/>
                </a:lnTo>
                <a:lnTo>
                  <a:pt x="474" y="5"/>
                </a:lnTo>
                <a:lnTo>
                  <a:pt x="454" y="5"/>
                </a:lnTo>
                <a:lnTo>
                  <a:pt x="454" y="0"/>
                </a:lnTo>
                <a:close/>
                <a:moveTo>
                  <a:pt x="488" y="0"/>
                </a:moveTo>
                <a:lnTo>
                  <a:pt x="507" y="0"/>
                </a:lnTo>
                <a:lnTo>
                  <a:pt x="507" y="5"/>
                </a:lnTo>
                <a:lnTo>
                  <a:pt x="488" y="5"/>
                </a:lnTo>
                <a:lnTo>
                  <a:pt x="488" y="0"/>
                </a:lnTo>
                <a:close/>
                <a:moveTo>
                  <a:pt x="522" y="0"/>
                </a:moveTo>
                <a:lnTo>
                  <a:pt x="541" y="0"/>
                </a:lnTo>
                <a:lnTo>
                  <a:pt x="541" y="5"/>
                </a:lnTo>
                <a:lnTo>
                  <a:pt x="522" y="5"/>
                </a:lnTo>
                <a:lnTo>
                  <a:pt x="522" y="0"/>
                </a:lnTo>
                <a:close/>
                <a:moveTo>
                  <a:pt x="555" y="0"/>
                </a:moveTo>
                <a:lnTo>
                  <a:pt x="574" y="0"/>
                </a:lnTo>
                <a:lnTo>
                  <a:pt x="574" y="5"/>
                </a:lnTo>
                <a:lnTo>
                  <a:pt x="555" y="5"/>
                </a:lnTo>
                <a:lnTo>
                  <a:pt x="555" y="0"/>
                </a:lnTo>
                <a:close/>
                <a:moveTo>
                  <a:pt x="589" y="0"/>
                </a:moveTo>
                <a:lnTo>
                  <a:pt x="608" y="0"/>
                </a:lnTo>
                <a:lnTo>
                  <a:pt x="608" y="5"/>
                </a:lnTo>
                <a:lnTo>
                  <a:pt x="589" y="5"/>
                </a:lnTo>
                <a:lnTo>
                  <a:pt x="589" y="0"/>
                </a:lnTo>
                <a:close/>
                <a:moveTo>
                  <a:pt x="622" y="0"/>
                </a:moveTo>
                <a:lnTo>
                  <a:pt x="642" y="0"/>
                </a:lnTo>
                <a:lnTo>
                  <a:pt x="642" y="5"/>
                </a:lnTo>
                <a:lnTo>
                  <a:pt x="622" y="5"/>
                </a:lnTo>
                <a:lnTo>
                  <a:pt x="622" y="0"/>
                </a:lnTo>
                <a:close/>
                <a:moveTo>
                  <a:pt x="656" y="0"/>
                </a:moveTo>
                <a:lnTo>
                  <a:pt x="675" y="0"/>
                </a:lnTo>
                <a:lnTo>
                  <a:pt x="675" y="5"/>
                </a:lnTo>
                <a:lnTo>
                  <a:pt x="656" y="5"/>
                </a:lnTo>
                <a:lnTo>
                  <a:pt x="656" y="0"/>
                </a:lnTo>
                <a:close/>
                <a:moveTo>
                  <a:pt x="690" y="0"/>
                </a:moveTo>
                <a:lnTo>
                  <a:pt x="709" y="0"/>
                </a:lnTo>
                <a:lnTo>
                  <a:pt x="709" y="5"/>
                </a:lnTo>
                <a:lnTo>
                  <a:pt x="690" y="5"/>
                </a:lnTo>
                <a:lnTo>
                  <a:pt x="690" y="0"/>
                </a:lnTo>
                <a:close/>
                <a:moveTo>
                  <a:pt x="723" y="0"/>
                </a:moveTo>
                <a:lnTo>
                  <a:pt x="742" y="0"/>
                </a:lnTo>
                <a:lnTo>
                  <a:pt x="742" y="5"/>
                </a:lnTo>
                <a:lnTo>
                  <a:pt x="723" y="5"/>
                </a:lnTo>
                <a:lnTo>
                  <a:pt x="723" y="0"/>
                </a:lnTo>
                <a:close/>
                <a:moveTo>
                  <a:pt x="757" y="0"/>
                </a:moveTo>
                <a:lnTo>
                  <a:pt x="776" y="0"/>
                </a:lnTo>
                <a:lnTo>
                  <a:pt x="776" y="5"/>
                </a:lnTo>
                <a:lnTo>
                  <a:pt x="757" y="5"/>
                </a:lnTo>
                <a:lnTo>
                  <a:pt x="757" y="0"/>
                </a:lnTo>
                <a:close/>
                <a:moveTo>
                  <a:pt x="791" y="0"/>
                </a:moveTo>
                <a:lnTo>
                  <a:pt x="810" y="0"/>
                </a:lnTo>
                <a:lnTo>
                  <a:pt x="810" y="5"/>
                </a:lnTo>
                <a:lnTo>
                  <a:pt x="791" y="5"/>
                </a:lnTo>
                <a:lnTo>
                  <a:pt x="791" y="0"/>
                </a:lnTo>
                <a:close/>
                <a:moveTo>
                  <a:pt x="824" y="0"/>
                </a:moveTo>
                <a:lnTo>
                  <a:pt x="844" y="0"/>
                </a:lnTo>
                <a:lnTo>
                  <a:pt x="844" y="5"/>
                </a:lnTo>
                <a:lnTo>
                  <a:pt x="824" y="5"/>
                </a:lnTo>
                <a:lnTo>
                  <a:pt x="824" y="0"/>
                </a:lnTo>
                <a:close/>
                <a:moveTo>
                  <a:pt x="858" y="0"/>
                </a:moveTo>
                <a:lnTo>
                  <a:pt x="877" y="0"/>
                </a:lnTo>
                <a:lnTo>
                  <a:pt x="877" y="5"/>
                </a:lnTo>
                <a:lnTo>
                  <a:pt x="858" y="5"/>
                </a:lnTo>
                <a:lnTo>
                  <a:pt x="858" y="0"/>
                </a:lnTo>
                <a:close/>
                <a:moveTo>
                  <a:pt x="892" y="0"/>
                </a:moveTo>
                <a:lnTo>
                  <a:pt x="911" y="0"/>
                </a:lnTo>
                <a:lnTo>
                  <a:pt x="911" y="5"/>
                </a:lnTo>
                <a:lnTo>
                  <a:pt x="892" y="5"/>
                </a:lnTo>
                <a:lnTo>
                  <a:pt x="892" y="0"/>
                </a:lnTo>
                <a:close/>
                <a:moveTo>
                  <a:pt x="925" y="0"/>
                </a:moveTo>
                <a:lnTo>
                  <a:pt x="944" y="0"/>
                </a:lnTo>
                <a:lnTo>
                  <a:pt x="944" y="5"/>
                </a:lnTo>
                <a:lnTo>
                  <a:pt x="925" y="5"/>
                </a:lnTo>
                <a:lnTo>
                  <a:pt x="925" y="0"/>
                </a:lnTo>
                <a:close/>
                <a:moveTo>
                  <a:pt x="959" y="0"/>
                </a:moveTo>
                <a:lnTo>
                  <a:pt x="978" y="0"/>
                </a:lnTo>
                <a:lnTo>
                  <a:pt x="978" y="5"/>
                </a:lnTo>
                <a:lnTo>
                  <a:pt x="959" y="5"/>
                </a:lnTo>
                <a:lnTo>
                  <a:pt x="959" y="0"/>
                </a:lnTo>
                <a:close/>
                <a:moveTo>
                  <a:pt x="992" y="0"/>
                </a:moveTo>
                <a:lnTo>
                  <a:pt x="1012" y="0"/>
                </a:lnTo>
                <a:lnTo>
                  <a:pt x="1012" y="5"/>
                </a:lnTo>
                <a:lnTo>
                  <a:pt x="992" y="5"/>
                </a:lnTo>
                <a:lnTo>
                  <a:pt x="992" y="0"/>
                </a:lnTo>
                <a:close/>
                <a:moveTo>
                  <a:pt x="1026" y="0"/>
                </a:moveTo>
                <a:lnTo>
                  <a:pt x="1045" y="0"/>
                </a:lnTo>
                <a:lnTo>
                  <a:pt x="1045" y="5"/>
                </a:lnTo>
                <a:lnTo>
                  <a:pt x="1026" y="5"/>
                </a:lnTo>
                <a:lnTo>
                  <a:pt x="1026" y="0"/>
                </a:lnTo>
                <a:close/>
                <a:moveTo>
                  <a:pt x="1060" y="0"/>
                </a:moveTo>
                <a:lnTo>
                  <a:pt x="1079" y="0"/>
                </a:lnTo>
                <a:lnTo>
                  <a:pt x="1079" y="5"/>
                </a:lnTo>
                <a:lnTo>
                  <a:pt x="1060" y="5"/>
                </a:lnTo>
                <a:lnTo>
                  <a:pt x="1060" y="0"/>
                </a:lnTo>
                <a:close/>
                <a:moveTo>
                  <a:pt x="1093" y="0"/>
                </a:moveTo>
                <a:lnTo>
                  <a:pt x="1113" y="0"/>
                </a:lnTo>
                <a:lnTo>
                  <a:pt x="1113" y="5"/>
                </a:lnTo>
                <a:lnTo>
                  <a:pt x="1093" y="5"/>
                </a:lnTo>
                <a:lnTo>
                  <a:pt x="1093" y="0"/>
                </a:lnTo>
                <a:close/>
                <a:moveTo>
                  <a:pt x="1118" y="13"/>
                </a:moveTo>
                <a:lnTo>
                  <a:pt x="1118" y="32"/>
                </a:lnTo>
                <a:lnTo>
                  <a:pt x="1114" y="32"/>
                </a:lnTo>
                <a:lnTo>
                  <a:pt x="1114" y="13"/>
                </a:lnTo>
                <a:lnTo>
                  <a:pt x="1118" y="13"/>
                </a:lnTo>
                <a:close/>
                <a:moveTo>
                  <a:pt x="1118" y="47"/>
                </a:moveTo>
                <a:lnTo>
                  <a:pt x="1118" y="66"/>
                </a:lnTo>
                <a:lnTo>
                  <a:pt x="1114" y="66"/>
                </a:lnTo>
                <a:lnTo>
                  <a:pt x="1114" y="47"/>
                </a:lnTo>
                <a:lnTo>
                  <a:pt x="1118" y="47"/>
                </a:lnTo>
                <a:close/>
                <a:moveTo>
                  <a:pt x="1118" y="80"/>
                </a:moveTo>
                <a:lnTo>
                  <a:pt x="1118" y="100"/>
                </a:lnTo>
                <a:lnTo>
                  <a:pt x="1114" y="100"/>
                </a:lnTo>
                <a:lnTo>
                  <a:pt x="1114" y="80"/>
                </a:lnTo>
                <a:lnTo>
                  <a:pt x="1118" y="80"/>
                </a:lnTo>
                <a:close/>
                <a:moveTo>
                  <a:pt x="1118" y="114"/>
                </a:moveTo>
                <a:lnTo>
                  <a:pt x="1118" y="133"/>
                </a:lnTo>
                <a:lnTo>
                  <a:pt x="1114" y="133"/>
                </a:lnTo>
                <a:lnTo>
                  <a:pt x="1114" y="114"/>
                </a:lnTo>
                <a:lnTo>
                  <a:pt x="1118" y="114"/>
                </a:lnTo>
                <a:close/>
                <a:moveTo>
                  <a:pt x="1118" y="148"/>
                </a:moveTo>
                <a:lnTo>
                  <a:pt x="1118" y="158"/>
                </a:lnTo>
                <a:lnTo>
                  <a:pt x="1105" y="158"/>
                </a:lnTo>
                <a:lnTo>
                  <a:pt x="1105" y="153"/>
                </a:lnTo>
                <a:lnTo>
                  <a:pt x="1116" y="153"/>
                </a:lnTo>
                <a:lnTo>
                  <a:pt x="1114" y="156"/>
                </a:lnTo>
                <a:lnTo>
                  <a:pt x="1114" y="148"/>
                </a:lnTo>
                <a:lnTo>
                  <a:pt x="1118" y="148"/>
                </a:lnTo>
                <a:close/>
                <a:moveTo>
                  <a:pt x="1091" y="158"/>
                </a:moveTo>
                <a:lnTo>
                  <a:pt x="1072" y="158"/>
                </a:lnTo>
                <a:lnTo>
                  <a:pt x="1072" y="153"/>
                </a:lnTo>
                <a:lnTo>
                  <a:pt x="1091" y="153"/>
                </a:lnTo>
                <a:lnTo>
                  <a:pt x="1091" y="158"/>
                </a:lnTo>
                <a:close/>
                <a:moveTo>
                  <a:pt x="1057" y="158"/>
                </a:moveTo>
                <a:lnTo>
                  <a:pt x="1038" y="158"/>
                </a:lnTo>
                <a:lnTo>
                  <a:pt x="1038" y="153"/>
                </a:lnTo>
                <a:lnTo>
                  <a:pt x="1057" y="153"/>
                </a:lnTo>
                <a:lnTo>
                  <a:pt x="1057" y="158"/>
                </a:lnTo>
                <a:close/>
                <a:moveTo>
                  <a:pt x="1023" y="158"/>
                </a:moveTo>
                <a:lnTo>
                  <a:pt x="1004" y="158"/>
                </a:lnTo>
                <a:lnTo>
                  <a:pt x="1004" y="153"/>
                </a:lnTo>
                <a:lnTo>
                  <a:pt x="1023" y="153"/>
                </a:lnTo>
                <a:lnTo>
                  <a:pt x="1023" y="158"/>
                </a:lnTo>
                <a:close/>
                <a:moveTo>
                  <a:pt x="990" y="158"/>
                </a:moveTo>
                <a:lnTo>
                  <a:pt x="970" y="158"/>
                </a:lnTo>
                <a:lnTo>
                  <a:pt x="970" y="153"/>
                </a:lnTo>
                <a:lnTo>
                  <a:pt x="990" y="153"/>
                </a:lnTo>
                <a:lnTo>
                  <a:pt x="990" y="158"/>
                </a:lnTo>
                <a:close/>
                <a:moveTo>
                  <a:pt x="956" y="158"/>
                </a:moveTo>
                <a:lnTo>
                  <a:pt x="937" y="158"/>
                </a:lnTo>
                <a:lnTo>
                  <a:pt x="937" y="153"/>
                </a:lnTo>
                <a:lnTo>
                  <a:pt x="956" y="153"/>
                </a:lnTo>
                <a:lnTo>
                  <a:pt x="956" y="158"/>
                </a:lnTo>
                <a:close/>
                <a:moveTo>
                  <a:pt x="922" y="158"/>
                </a:moveTo>
                <a:lnTo>
                  <a:pt x="903" y="158"/>
                </a:lnTo>
                <a:lnTo>
                  <a:pt x="903" y="153"/>
                </a:lnTo>
                <a:lnTo>
                  <a:pt x="922" y="153"/>
                </a:lnTo>
                <a:lnTo>
                  <a:pt x="922" y="158"/>
                </a:lnTo>
                <a:close/>
                <a:moveTo>
                  <a:pt x="889" y="158"/>
                </a:moveTo>
                <a:lnTo>
                  <a:pt x="870" y="158"/>
                </a:lnTo>
                <a:lnTo>
                  <a:pt x="870" y="153"/>
                </a:lnTo>
                <a:lnTo>
                  <a:pt x="889" y="153"/>
                </a:lnTo>
                <a:lnTo>
                  <a:pt x="889" y="158"/>
                </a:lnTo>
                <a:close/>
                <a:moveTo>
                  <a:pt x="855" y="158"/>
                </a:moveTo>
                <a:lnTo>
                  <a:pt x="836" y="158"/>
                </a:lnTo>
                <a:lnTo>
                  <a:pt x="836" y="153"/>
                </a:lnTo>
                <a:lnTo>
                  <a:pt x="855" y="153"/>
                </a:lnTo>
                <a:lnTo>
                  <a:pt x="855" y="158"/>
                </a:lnTo>
                <a:close/>
                <a:moveTo>
                  <a:pt x="822" y="158"/>
                </a:moveTo>
                <a:lnTo>
                  <a:pt x="802" y="158"/>
                </a:lnTo>
                <a:lnTo>
                  <a:pt x="802" y="153"/>
                </a:lnTo>
                <a:lnTo>
                  <a:pt x="822" y="153"/>
                </a:lnTo>
                <a:lnTo>
                  <a:pt x="822" y="158"/>
                </a:lnTo>
                <a:close/>
                <a:moveTo>
                  <a:pt x="788" y="158"/>
                </a:moveTo>
                <a:lnTo>
                  <a:pt x="769" y="158"/>
                </a:lnTo>
                <a:lnTo>
                  <a:pt x="769" y="153"/>
                </a:lnTo>
                <a:lnTo>
                  <a:pt x="788" y="153"/>
                </a:lnTo>
                <a:lnTo>
                  <a:pt x="788" y="158"/>
                </a:lnTo>
                <a:close/>
                <a:moveTo>
                  <a:pt x="754" y="158"/>
                </a:moveTo>
                <a:lnTo>
                  <a:pt x="735" y="158"/>
                </a:lnTo>
                <a:lnTo>
                  <a:pt x="735" y="153"/>
                </a:lnTo>
                <a:lnTo>
                  <a:pt x="754" y="153"/>
                </a:lnTo>
                <a:lnTo>
                  <a:pt x="754" y="158"/>
                </a:lnTo>
                <a:close/>
                <a:moveTo>
                  <a:pt x="721" y="158"/>
                </a:moveTo>
                <a:lnTo>
                  <a:pt x="701" y="158"/>
                </a:lnTo>
                <a:lnTo>
                  <a:pt x="701" y="153"/>
                </a:lnTo>
                <a:lnTo>
                  <a:pt x="721" y="153"/>
                </a:lnTo>
                <a:lnTo>
                  <a:pt x="721" y="158"/>
                </a:lnTo>
                <a:close/>
                <a:moveTo>
                  <a:pt x="687" y="158"/>
                </a:moveTo>
                <a:lnTo>
                  <a:pt x="668" y="158"/>
                </a:lnTo>
                <a:lnTo>
                  <a:pt x="668" y="153"/>
                </a:lnTo>
                <a:lnTo>
                  <a:pt x="687" y="153"/>
                </a:lnTo>
                <a:lnTo>
                  <a:pt x="687" y="158"/>
                </a:lnTo>
                <a:close/>
                <a:moveTo>
                  <a:pt x="653" y="158"/>
                </a:moveTo>
                <a:lnTo>
                  <a:pt x="634" y="158"/>
                </a:lnTo>
                <a:lnTo>
                  <a:pt x="634" y="153"/>
                </a:lnTo>
                <a:lnTo>
                  <a:pt x="653" y="153"/>
                </a:lnTo>
                <a:lnTo>
                  <a:pt x="653" y="158"/>
                </a:lnTo>
                <a:close/>
                <a:moveTo>
                  <a:pt x="620" y="158"/>
                </a:moveTo>
                <a:lnTo>
                  <a:pt x="601" y="158"/>
                </a:lnTo>
                <a:lnTo>
                  <a:pt x="601" y="153"/>
                </a:lnTo>
                <a:lnTo>
                  <a:pt x="620" y="153"/>
                </a:lnTo>
                <a:lnTo>
                  <a:pt x="620" y="158"/>
                </a:lnTo>
                <a:close/>
                <a:moveTo>
                  <a:pt x="586" y="158"/>
                </a:moveTo>
                <a:lnTo>
                  <a:pt x="567" y="158"/>
                </a:lnTo>
                <a:lnTo>
                  <a:pt x="567" y="153"/>
                </a:lnTo>
                <a:lnTo>
                  <a:pt x="586" y="153"/>
                </a:lnTo>
                <a:lnTo>
                  <a:pt x="586" y="158"/>
                </a:lnTo>
                <a:close/>
                <a:moveTo>
                  <a:pt x="553" y="158"/>
                </a:moveTo>
                <a:lnTo>
                  <a:pt x="533" y="158"/>
                </a:lnTo>
                <a:lnTo>
                  <a:pt x="533" y="153"/>
                </a:lnTo>
                <a:lnTo>
                  <a:pt x="553" y="153"/>
                </a:lnTo>
                <a:lnTo>
                  <a:pt x="553" y="158"/>
                </a:lnTo>
                <a:close/>
                <a:moveTo>
                  <a:pt x="519" y="158"/>
                </a:moveTo>
                <a:lnTo>
                  <a:pt x="500" y="158"/>
                </a:lnTo>
                <a:lnTo>
                  <a:pt x="500" y="153"/>
                </a:lnTo>
                <a:lnTo>
                  <a:pt x="519" y="153"/>
                </a:lnTo>
                <a:lnTo>
                  <a:pt x="519" y="158"/>
                </a:lnTo>
                <a:close/>
                <a:moveTo>
                  <a:pt x="485" y="158"/>
                </a:moveTo>
                <a:lnTo>
                  <a:pt x="466" y="158"/>
                </a:lnTo>
                <a:lnTo>
                  <a:pt x="466" y="153"/>
                </a:lnTo>
                <a:lnTo>
                  <a:pt x="485" y="153"/>
                </a:lnTo>
                <a:lnTo>
                  <a:pt x="485" y="158"/>
                </a:lnTo>
                <a:close/>
                <a:moveTo>
                  <a:pt x="451" y="158"/>
                </a:moveTo>
                <a:lnTo>
                  <a:pt x="432" y="158"/>
                </a:lnTo>
                <a:lnTo>
                  <a:pt x="432" y="153"/>
                </a:lnTo>
                <a:lnTo>
                  <a:pt x="451" y="153"/>
                </a:lnTo>
                <a:lnTo>
                  <a:pt x="451" y="158"/>
                </a:lnTo>
                <a:close/>
                <a:moveTo>
                  <a:pt x="418" y="158"/>
                </a:moveTo>
                <a:lnTo>
                  <a:pt x="399" y="158"/>
                </a:lnTo>
                <a:lnTo>
                  <a:pt x="399" y="153"/>
                </a:lnTo>
                <a:lnTo>
                  <a:pt x="418" y="153"/>
                </a:lnTo>
                <a:lnTo>
                  <a:pt x="418" y="158"/>
                </a:lnTo>
                <a:close/>
                <a:moveTo>
                  <a:pt x="384" y="158"/>
                </a:moveTo>
                <a:lnTo>
                  <a:pt x="365" y="158"/>
                </a:lnTo>
                <a:lnTo>
                  <a:pt x="365" y="153"/>
                </a:lnTo>
                <a:lnTo>
                  <a:pt x="384" y="153"/>
                </a:lnTo>
                <a:lnTo>
                  <a:pt x="384" y="158"/>
                </a:lnTo>
                <a:close/>
                <a:moveTo>
                  <a:pt x="351" y="158"/>
                </a:moveTo>
                <a:lnTo>
                  <a:pt x="331" y="158"/>
                </a:lnTo>
                <a:lnTo>
                  <a:pt x="331" y="153"/>
                </a:lnTo>
                <a:lnTo>
                  <a:pt x="351" y="153"/>
                </a:lnTo>
                <a:lnTo>
                  <a:pt x="351" y="158"/>
                </a:lnTo>
                <a:close/>
                <a:moveTo>
                  <a:pt x="317" y="158"/>
                </a:moveTo>
                <a:lnTo>
                  <a:pt x="298" y="158"/>
                </a:lnTo>
                <a:lnTo>
                  <a:pt x="298" y="153"/>
                </a:lnTo>
                <a:lnTo>
                  <a:pt x="317" y="153"/>
                </a:lnTo>
                <a:lnTo>
                  <a:pt x="317" y="158"/>
                </a:lnTo>
                <a:close/>
                <a:moveTo>
                  <a:pt x="283" y="158"/>
                </a:moveTo>
                <a:lnTo>
                  <a:pt x="264" y="158"/>
                </a:lnTo>
                <a:lnTo>
                  <a:pt x="264" y="153"/>
                </a:lnTo>
                <a:lnTo>
                  <a:pt x="283" y="153"/>
                </a:lnTo>
                <a:lnTo>
                  <a:pt x="283" y="158"/>
                </a:lnTo>
                <a:close/>
                <a:moveTo>
                  <a:pt x="250" y="158"/>
                </a:moveTo>
                <a:lnTo>
                  <a:pt x="231" y="158"/>
                </a:lnTo>
                <a:lnTo>
                  <a:pt x="231" y="153"/>
                </a:lnTo>
                <a:lnTo>
                  <a:pt x="250" y="153"/>
                </a:lnTo>
                <a:lnTo>
                  <a:pt x="250" y="158"/>
                </a:lnTo>
                <a:close/>
                <a:moveTo>
                  <a:pt x="216" y="158"/>
                </a:moveTo>
                <a:lnTo>
                  <a:pt x="197" y="158"/>
                </a:lnTo>
                <a:lnTo>
                  <a:pt x="197" y="153"/>
                </a:lnTo>
                <a:lnTo>
                  <a:pt x="216" y="153"/>
                </a:lnTo>
                <a:lnTo>
                  <a:pt x="216" y="158"/>
                </a:lnTo>
                <a:close/>
                <a:moveTo>
                  <a:pt x="183" y="158"/>
                </a:moveTo>
                <a:lnTo>
                  <a:pt x="163" y="158"/>
                </a:lnTo>
                <a:lnTo>
                  <a:pt x="163" y="153"/>
                </a:lnTo>
                <a:lnTo>
                  <a:pt x="183" y="153"/>
                </a:lnTo>
                <a:lnTo>
                  <a:pt x="183" y="158"/>
                </a:lnTo>
                <a:close/>
                <a:moveTo>
                  <a:pt x="149" y="158"/>
                </a:moveTo>
                <a:lnTo>
                  <a:pt x="130" y="158"/>
                </a:lnTo>
                <a:lnTo>
                  <a:pt x="130" y="153"/>
                </a:lnTo>
                <a:lnTo>
                  <a:pt x="149" y="153"/>
                </a:lnTo>
                <a:lnTo>
                  <a:pt x="149" y="158"/>
                </a:lnTo>
                <a:close/>
                <a:moveTo>
                  <a:pt x="115" y="158"/>
                </a:moveTo>
                <a:lnTo>
                  <a:pt x="96" y="158"/>
                </a:lnTo>
                <a:lnTo>
                  <a:pt x="96" y="153"/>
                </a:lnTo>
                <a:lnTo>
                  <a:pt x="115" y="153"/>
                </a:lnTo>
                <a:lnTo>
                  <a:pt x="115" y="158"/>
                </a:lnTo>
                <a:close/>
                <a:moveTo>
                  <a:pt x="82" y="158"/>
                </a:moveTo>
                <a:lnTo>
                  <a:pt x="62" y="158"/>
                </a:lnTo>
                <a:lnTo>
                  <a:pt x="62" y="153"/>
                </a:lnTo>
                <a:lnTo>
                  <a:pt x="82" y="153"/>
                </a:lnTo>
                <a:lnTo>
                  <a:pt x="82" y="158"/>
                </a:lnTo>
                <a:close/>
                <a:moveTo>
                  <a:pt x="48" y="158"/>
                </a:moveTo>
                <a:lnTo>
                  <a:pt x="29" y="158"/>
                </a:lnTo>
                <a:lnTo>
                  <a:pt x="29" y="153"/>
                </a:lnTo>
                <a:lnTo>
                  <a:pt x="48" y="153"/>
                </a:lnTo>
                <a:lnTo>
                  <a:pt x="48" y="158"/>
                </a:lnTo>
                <a:close/>
                <a:moveTo>
                  <a:pt x="14" y="158"/>
                </a:moveTo>
                <a:lnTo>
                  <a:pt x="2" y="158"/>
                </a:lnTo>
                <a:lnTo>
                  <a:pt x="2" y="153"/>
                </a:lnTo>
                <a:lnTo>
                  <a:pt x="14" y="153"/>
                </a:lnTo>
                <a:lnTo>
                  <a:pt x="14" y="158"/>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1" name="矩形 286"/>
          <p:cNvSpPr>
            <a:spLocks noChangeArrowheads="1"/>
          </p:cNvSpPr>
          <p:nvPr/>
        </p:nvSpPr>
        <p:spPr bwMode="auto">
          <a:xfrm>
            <a:off x="5745163" y="5699125"/>
            <a:ext cx="1036637" cy="244475"/>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2" name="任意多边形 287"/>
          <p:cNvSpPr>
            <a:spLocks noEditPoints="1"/>
          </p:cNvSpPr>
          <p:nvPr/>
        </p:nvSpPr>
        <p:spPr bwMode="auto">
          <a:xfrm>
            <a:off x="5741988" y="5732463"/>
            <a:ext cx="1039812" cy="188912"/>
          </a:xfrm>
          <a:custGeom>
            <a:avLst/>
            <a:gdLst>
              <a:gd name="T0" fmla="*/ 0 w 1118"/>
              <a:gd name="T1" fmla="*/ 103 h 158"/>
              <a:gd name="T2" fmla="*/ 5 w 1118"/>
              <a:gd name="T3" fmla="*/ 89 h 158"/>
              <a:gd name="T4" fmla="*/ 0 w 1118"/>
              <a:gd name="T5" fmla="*/ 22 h 158"/>
              <a:gd name="T6" fmla="*/ 0 w 1118"/>
              <a:gd name="T7" fmla="*/ 22 h 158"/>
              <a:gd name="T8" fmla="*/ 70 w 1118"/>
              <a:gd name="T9" fmla="*/ 0 h 158"/>
              <a:gd name="T10" fmla="*/ 84 w 1118"/>
              <a:gd name="T11" fmla="*/ 5 h 158"/>
              <a:gd name="T12" fmla="*/ 151 w 1118"/>
              <a:gd name="T13" fmla="*/ 0 h 158"/>
              <a:gd name="T14" fmla="*/ 205 w 1118"/>
              <a:gd name="T15" fmla="*/ 5 h 158"/>
              <a:gd name="T16" fmla="*/ 219 w 1118"/>
              <a:gd name="T17" fmla="*/ 0 h 158"/>
              <a:gd name="T18" fmla="*/ 305 w 1118"/>
              <a:gd name="T19" fmla="*/ 0 h 158"/>
              <a:gd name="T20" fmla="*/ 320 w 1118"/>
              <a:gd name="T21" fmla="*/ 5 h 158"/>
              <a:gd name="T22" fmla="*/ 387 w 1118"/>
              <a:gd name="T23" fmla="*/ 0 h 158"/>
              <a:gd name="T24" fmla="*/ 440 w 1118"/>
              <a:gd name="T25" fmla="*/ 5 h 158"/>
              <a:gd name="T26" fmla="*/ 454 w 1118"/>
              <a:gd name="T27" fmla="*/ 0 h 158"/>
              <a:gd name="T28" fmla="*/ 541 w 1118"/>
              <a:gd name="T29" fmla="*/ 0 h 158"/>
              <a:gd name="T30" fmla="*/ 555 w 1118"/>
              <a:gd name="T31" fmla="*/ 5 h 158"/>
              <a:gd name="T32" fmla="*/ 622 w 1118"/>
              <a:gd name="T33" fmla="*/ 0 h 158"/>
              <a:gd name="T34" fmla="*/ 675 w 1118"/>
              <a:gd name="T35" fmla="*/ 5 h 158"/>
              <a:gd name="T36" fmla="*/ 690 w 1118"/>
              <a:gd name="T37" fmla="*/ 0 h 158"/>
              <a:gd name="T38" fmla="*/ 776 w 1118"/>
              <a:gd name="T39" fmla="*/ 0 h 158"/>
              <a:gd name="T40" fmla="*/ 791 w 1118"/>
              <a:gd name="T41" fmla="*/ 5 h 158"/>
              <a:gd name="T42" fmla="*/ 858 w 1118"/>
              <a:gd name="T43" fmla="*/ 0 h 158"/>
              <a:gd name="T44" fmla="*/ 911 w 1118"/>
              <a:gd name="T45" fmla="*/ 5 h 158"/>
              <a:gd name="T46" fmla="*/ 925 w 1118"/>
              <a:gd name="T47" fmla="*/ 0 h 158"/>
              <a:gd name="T48" fmla="*/ 1012 w 1118"/>
              <a:gd name="T49" fmla="*/ 0 h 158"/>
              <a:gd name="T50" fmla="*/ 1026 w 1118"/>
              <a:gd name="T51" fmla="*/ 5 h 158"/>
              <a:gd name="T52" fmla="*/ 1093 w 1118"/>
              <a:gd name="T53" fmla="*/ 0 h 158"/>
              <a:gd name="T54" fmla="*/ 1114 w 1118"/>
              <a:gd name="T55" fmla="*/ 33 h 158"/>
              <a:gd name="T56" fmla="*/ 1118 w 1118"/>
              <a:gd name="T57" fmla="*/ 47 h 158"/>
              <a:gd name="T58" fmla="*/ 1118 w 1118"/>
              <a:gd name="T59" fmla="*/ 133 h 158"/>
              <a:gd name="T60" fmla="*/ 1105 w 1118"/>
              <a:gd name="T61" fmla="*/ 154 h 158"/>
              <a:gd name="T62" fmla="*/ 1072 w 1118"/>
              <a:gd name="T63" fmla="*/ 154 h 158"/>
              <a:gd name="T64" fmla="*/ 1057 w 1118"/>
              <a:gd name="T65" fmla="*/ 158 h 158"/>
              <a:gd name="T66" fmla="*/ 970 w 1118"/>
              <a:gd name="T67" fmla="*/ 158 h 158"/>
              <a:gd name="T68" fmla="*/ 956 w 1118"/>
              <a:gd name="T69" fmla="*/ 154 h 158"/>
              <a:gd name="T70" fmla="*/ 889 w 1118"/>
              <a:gd name="T71" fmla="*/ 158 h 158"/>
              <a:gd name="T72" fmla="*/ 836 w 1118"/>
              <a:gd name="T73" fmla="*/ 154 h 158"/>
              <a:gd name="T74" fmla="*/ 822 w 1118"/>
              <a:gd name="T75" fmla="*/ 158 h 158"/>
              <a:gd name="T76" fmla="*/ 735 w 1118"/>
              <a:gd name="T77" fmla="*/ 158 h 158"/>
              <a:gd name="T78" fmla="*/ 721 w 1118"/>
              <a:gd name="T79" fmla="*/ 154 h 158"/>
              <a:gd name="T80" fmla="*/ 653 w 1118"/>
              <a:gd name="T81" fmla="*/ 158 h 158"/>
              <a:gd name="T82" fmla="*/ 601 w 1118"/>
              <a:gd name="T83" fmla="*/ 154 h 158"/>
              <a:gd name="T84" fmla="*/ 586 w 1118"/>
              <a:gd name="T85" fmla="*/ 158 h 158"/>
              <a:gd name="T86" fmla="*/ 500 w 1118"/>
              <a:gd name="T87" fmla="*/ 158 h 158"/>
              <a:gd name="T88" fmla="*/ 485 w 1118"/>
              <a:gd name="T89" fmla="*/ 154 h 158"/>
              <a:gd name="T90" fmla="*/ 418 w 1118"/>
              <a:gd name="T91" fmla="*/ 158 h 158"/>
              <a:gd name="T92" fmla="*/ 365 w 1118"/>
              <a:gd name="T93" fmla="*/ 154 h 158"/>
              <a:gd name="T94" fmla="*/ 351 w 1118"/>
              <a:gd name="T95" fmla="*/ 158 h 158"/>
              <a:gd name="T96" fmla="*/ 264 w 1118"/>
              <a:gd name="T97" fmla="*/ 158 h 158"/>
              <a:gd name="T98" fmla="*/ 250 w 1118"/>
              <a:gd name="T99" fmla="*/ 154 h 158"/>
              <a:gd name="T100" fmla="*/ 183 w 1118"/>
              <a:gd name="T101" fmla="*/ 158 h 158"/>
              <a:gd name="T102" fmla="*/ 130 w 1118"/>
              <a:gd name="T103" fmla="*/ 154 h 158"/>
              <a:gd name="T104" fmla="*/ 115 w 1118"/>
              <a:gd name="T105" fmla="*/ 158 h 158"/>
              <a:gd name="T106" fmla="*/ 29 w 1118"/>
              <a:gd name="T107" fmla="*/ 158 h 158"/>
              <a:gd name="T108" fmla="*/ 14 w 1118"/>
              <a:gd name="T109" fmla="*/ 1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8" h="158">
                <a:moveTo>
                  <a:pt x="0" y="156"/>
                </a:moveTo>
                <a:lnTo>
                  <a:pt x="0" y="137"/>
                </a:lnTo>
                <a:lnTo>
                  <a:pt x="5" y="137"/>
                </a:lnTo>
                <a:lnTo>
                  <a:pt x="5" y="156"/>
                </a:lnTo>
                <a:lnTo>
                  <a:pt x="0" y="156"/>
                </a:lnTo>
                <a:close/>
                <a:moveTo>
                  <a:pt x="0" y="122"/>
                </a:moveTo>
                <a:lnTo>
                  <a:pt x="0" y="103"/>
                </a:lnTo>
                <a:lnTo>
                  <a:pt x="5" y="103"/>
                </a:lnTo>
                <a:lnTo>
                  <a:pt x="5" y="122"/>
                </a:lnTo>
                <a:lnTo>
                  <a:pt x="0" y="122"/>
                </a:lnTo>
                <a:close/>
                <a:moveTo>
                  <a:pt x="0" y="89"/>
                </a:moveTo>
                <a:lnTo>
                  <a:pt x="0" y="70"/>
                </a:lnTo>
                <a:lnTo>
                  <a:pt x="5" y="70"/>
                </a:lnTo>
                <a:lnTo>
                  <a:pt x="5" y="89"/>
                </a:lnTo>
                <a:lnTo>
                  <a:pt x="0" y="89"/>
                </a:lnTo>
                <a:close/>
                <a:moveTo>
                  <a:pt x="0" y="55"/>
                </a:moveTo>
                <a:lnTo>
                  <a:pt x="0" y="36"/>
                </a:lnTo>
                <a:lnTo>
                  <a:pt x="5" y="36"/>
                </a:lnTo>
                <a:lnTo>
                  <a:pt x="5" y="55"/>
                </a:lnTo>
                <a:lnTo>
                  <a:pt x="0" y="55"/>
                </a:lnTo>
                <a:close/>
                <a:moveTo>
                  <a:pt x="0" y="22"/>
                </a:moveTo>
                <a:lnTo>
                  <a:pt x="0" y="0"/>
                </a:lnTo>
                <a:lnTo>
                  <a:pt x="3" y="0"/>
                </a:lnTo>
                <a:lnTo>
                  <a:pt x="3" y="5"/>
                </a:lnTo>
                <a:lnTo>
                  <a:pt x="2" y="5"/>
                </a:lnTo>
                <a:lnTo>
                  <a:pt x="5" y="2"/>
                </a:lnTo>
                <a:lnTo>
                  <a:pt x="5" y="22"/>
                </a:lnTo>
                <a:lnTo>
                  <a:pt x="0" y="22"/>
                </a:lnTo>
                <a:close/>
                <a:moveTo>
                  <a:pt x="17" y="0"/>
                </a:moveTo>
                <a:lnTo>
                  <a:pt x="36" y="0"/>
                </a:lnTo>
                <a:lnTo>
                  <a:pt x="36" y="5"/>
                </a:lnTo>
                <a:lnTo>
                  <a:pt x="17" y="5"/>
                </a:lnTo>
                <a:lnTo>
                  <a:pt x="17" y="0"/>
                </a:lnTo>
                <a:close/>
                <a:moveTo>
                  <a:pt x="51" y="0"/>
                </a:moveTo>
                <a:lnTo>
                  <a:pt x="70" y="0"/>
                </a:lnTo>
                <a:lnTo>
                  <a:pt x="70" y="5"/>
                </a:lnTo>
                <a:lnTo>
                  <a:pt x="51" y="5"/>
                </a:lnTo>
                <a:lnTo>
                  <a:pt x="51" y="0"/>
                </a:lnTo>
                <a:close/>
                <a:moveTo>
                  <a:pt x="84" y="0"/>
                </a:moveTo>
                <a:lnTo>
                  <a:pt x="103" y="0"/>
                </a:lnTo>
                <a:lnTo>
                  <a:pt x="103" y="5"/>
                </a:lnTo>
                <a:lnTo>
                  <a:pt x="84" y="5"/>
                </a:lnTo>
                <a:lnTo>
                  <a:pt x="84" y="0"/>
                </a:lnTo>
                <a:close/>
                <a:moveTo>
                  <a:pt x="118" y="0"/>
                </a:moveTo>
                <a:lnTo>
                  <a:pt x="137" y="0"/>
                </a:lnTo>
                <a:lnTo>
                  <a:pt x="137" y="5"/>
                </a:lnTo>
                <a:lnTo>
                  <a:pt x="118" y="5"/>
                </a:lnTo>
                <a:lnTo>
                  <a:pt x="118" y="0"/>
                </a:lnTo>
                <a:close/>
                <a:moveTo>
                  <a:pt x="151" y="0"/>
                </a:moveTo>
                <a:lnTo>
                  <a:pt x="171" y="0"/>
                </a:lnTo>
                <a:lnTo>
                  <a:pt x="171" y="5"/>
                </a:lnTo>
                <a:lnTo>
                  <a:pt x="151" y="5"/>
                </a:lnTo>
                <a:lnTo>
                  <a:pt x="151" y="0"/>
                </a:lnTo>
                <a:close/>
                <a:moveTo>
                  <a:pt x="185" y="0"/>
                </a:moveTo>
                <a:lnTo>
                  <a:pt x="205" y="0"/>
                </a:lnTo>
                <a:lnTo>
                  <a:pt x="205" y="5"/>
                </a:lnTo>
                <a:lnTo>
                  <a:pt x="185" y="5"/>
                </a:lnTo>
                <a:lnTo>
                  <a:pt x="185" y="0"/>
                </a:lnTo>
                <a:close/>
                <a:moveTo>
                  <a:pt x="219" y="0"/>
                </a:moveTo>
                <a:lnTo>
                  <a:pt x="238" y="0"/>
                </a:lnTo>
                <a:lnTo>
                  <a:pt x="238" y="5"/>
                </a:lnTo>
                <a:lnTo>
                  <a:pt x="219" y="5"/>
                </a:lnTo>
                <a:lnTo>
                  <a:pt x="219" y="0"/>
                </a:lnTo>
                <a:close/>
                <a:moveTo>
                  <a:pt x="253" y="0"/>
                </a:moveTo>
                <a:lnTo>
                  <a:pt x="272" y="0"/>
                </a:lnTo>
                <a:lnTo>
                  <a:pt x="272" y="5"/>
                </a:lnTo>
                <a:lnTo>
                  <a:pt x="253" y="5"/>
                </a:lnTo>
                <a:lnTo>
                  <a:pt x="253" y="0"/>
                </a:lnTo>
                <a:close/>
                <a:moveTo>
                  <a:pt x="286" y="0"/>
                </a:moveTo>
                <a:lnTo>
                  <a:pt x="305" y="0"/>
                </a:lnTo>
                <a:lnTo>
                  <a:pt x="305" y="5"/>
                </a:lnTo>
                <a:lnTo>
                  <a:pt x="286" y="5"/>
                </a:lnTo>
                <a:lnTo>
                  <a:pt x="286" y="0"/>
                </a:lnTo>
                <a:close/>
                <a:moveTo>
                  <a:pt x="320" y="0"/>
                </a:moveTo>
                <a:lnTo>
                  <a:pt x="339" y="0"/>
                </a:lnTo>
                <a:lnTo>
                  <a:pt x="339" y="5"/>
                </a:lnTo>
                <a:lnTo>
                  <a:pt x="320" y="5"/>
                </a:lnTo>
                <a:lnTo>
                  <a:pt x="320" y="0"/>
                </a:lnTo>
                <a:close/>
                <a:moveTo>
                  <a:pt x="353" y="0"/>
                </a:moveTo>
                <a:lnTo>
                  <a:pt x="373" y="0"/>
                </a:lnTo>
                <a:lnTo>
                  <a:pt x="373" y="5"/>
                </a:lnTo>
                <a:lnTo>
                  <a:pt x="353" y="5"/>
                </a:lnTo>
                <a:lnTo>
                  <a:pt x="353" y="0"/>
                </a:lnTo>
                <a:close/>
                <a:moveTo>
                  <a:pt x="387" y="0"/>
                </a:moveTo>
                <a:lnTo>
                  <a:pt x="406" y="0"/>
                </a:lnTo>
                <a:lnTo>
                  <a:pt x="406" y="5"/>
                </a:lnTo>
                <a:lnTo>
                  <a:pt x="387" y="5"/>
                </a:lnTo>
                <a:lnTo>
                  <a:pt x="387" y="0"/>
                </a:lnTo>
                <a:close/>
                <a:moveTo>
                  <a:pt x="421" y="0"/>
                </a:moveTo>
                <a:lnTo>
                  <a:pt x="440" y="0"/>
                </a:lnTo>
                <a:lnTo>
                  <a:pt x="440" y="5"/>
                </a:lnTo>
                <a:lnTo>
                  <a:pt x="421" y="5"/>
                </a:lnTo>
                <a:lnTo>
                  <a:pt x="421" y="0"/>
                </a:lnTo>
                <a:close/>
                <a:moveTo>
                  <a:pt x="454" y="0"/>
                </a:moveTo>
                <a:lnTo>
                  <a:pt x="474" y="0"/>
                </a:lnTo>
                <a:lnTo>
                  <a:pt x="474" y="5"/>
                </a:lnTo>
                <a:lnTo>
                  <a:pt x="454" y="5"/>
                </a:lnTo>
                <a:lnTo>
                  <a:pt x="454" y="0"/>
                </a:lnTo>
                <a:close/>
                <a:moveTo>
                  <a:pt x="488" y="0"/>
                </a:moveTo>
                <a:lnTo>
                  <a:pt x="507" y="0"/>
                </a:lnTo>
                <a:lnTo>
                  <a:pt x="507" y="5"/>
                </a:lnTo>
                <a:lnTo>
                  <a:pt x="488" y="5"/>
                </a:lnTo>
                <a:lnTo>
                  <a:pt x="488" y="0"/>
                </a:lnTo>
                <a:close/>
                <a:moveTo>
                  <a:pt x="522" y="0"/>
                </a:moveTo>
                <a:lnTo>
                  <a:pt x="541" y="0"/>
                </a:lnTo>
                <a:lnTo>
                  <a:pt x="541" y="5"/>
                </a:lnTo>
                <a:lnTo>
                  <a:pt x="522" y="5"/>
                </a:lnTo>
                <a:lnTo>
                  <a:pt x="522" y="0"/>
                </a:lnTo>
                <a:close/>
                <a:moveTo>
                  <a:pt x="555" y="0"/>
                </a:moveTo>
                <a:lnTo>
                  <a:pt x="574" y="0"/>
                </a:lnTo>
                <a:lnTo>
                  <a:pt x="574" y="5"/>
                </a:lnTo>
                <a:lnTo>
                  <a:pt x="555" y="5"/>
                </a:lnTo>
                <a:lnTo>
                  <a:pt x="555" y="0"/>
                </a:lnTo>
                <a:close/>
                <a:moveTo>
                  <a:pt x="589" y="0"/>
                </a:moveTo>
                <a:lnTo>
                  <a:pt x="608" y="0"/>
                </a:lnTo>
                <a:lnTo>
                  <a:pt x="608" y="5"/>
                </a:lnTo>
                <a:lnTo>
                  <a:pt x="589" y="5"/>
                </a:lnTo>
                <a:lnTo>
                  <a:pt x="589" y="0"/>
                </a:lnTo>
                <a:close/>
                <a:moveTo>
                  <a:pt x="622" y="0"/>
                </a:moveTo>
                <a:lnTo>
                  <a:pt x="642" y="0"/>
                </a:lnTo>
                <a:lnTo>
                  <a:pt x="642" y="5"/>
                </a:lnTo>
                <a:lnTo>
                  <a:pt x="622" y="5"/>
                </a:lnTo>
                <a:lnTo>
                  <a:pt x="622" y="0"/>
                </a:lnTo>
                <a:close/>
                <a:moveTo>
                  <a:pt x="656" y="0"/>
                </a:moveTo>
                <a:lnTo>
                  <a:pt x="675" y="0"/>
                </a:lnTo>
                <a:lnTo>
                  <a:pt x="675" y="5"/>
                </a:lnTo>
                <a:lnTo>
                  <a:pt x="656" y="5"/>
                </a:lnTo>
                <a:lnTo>
                  <a:pt x="656" y="0"/>
                </a:lnTo>
                <a:close/>
                <a:moveTo>
                  <a:pt x="690" y="0"/>
                </a:moveTo>
                <a:lnTo>
                  <a:pt x="709" y="0"/>
                </a:lnTo>
                <a:lnTo>
                  <a:pt x="709" y="5"/>
                </a:lnTo>
                <a:lnTo>
                  <a:pt x="690" y="5"/>
                </a:lnTo>
                <a:lnTo>
                  <a:pt x="690" y="0"/>
                </a:lnTo>
                <a:close/>
                <a:moveTo>
                  <a:pt x="723" y="0"/>
                </a:moveTo>
                <a:lnTo>
                  <a:pt x="742" y="0"/>
                </a:lnTo>
                <a:lnTo>
                  <a:pt x="742" y="5"/>
                </a:lnTo>
                <a:lnTo>
                  <a:pt x="723" y="5"/>
                </a:lnTo>
                <a:lnTo>
                  <a:pt x="723" y="0"/>
                </a:lnTo>
                <a:close/>
                <a:moveTo>
                  <a:pt x="757" y="0"/>
                </a:moveTo>
                <a:lnTo>
                  <a:pt x="776" y="0"/>
                </a:lnTo>
                <a:lnTo>
                  <a:pt x="776" y="5"/>
                </a:lnTo>
                <a:lnTo>
                  <a:pt x="757" y="5"/>
                </a:lnTo>
                <a:lnTo>
                  <a:pt x="757" y="0"/>
                </a:lnTo>
                <a:close/>
                <a:moveTo>
                  <a:pt x="791" y="0"/>
                </a:moveTo>
                <a:lnTo>
                  <a:pt x="810" y="0"/>
                </a:lnTo>
                <a:lnTo>
                  <a:pt x="810" y="5"/>
                </a:lnTo>
                <a:lnTo>
                  <a:pt x="791" y="5"/>
                </a:lnTo>
                <a:lnTo>
                  <a:pt x="791" y="0"/>
                </a:lnTo>
                <a:close/>
                <a:moveTo>
                  <a:pt x="824" y="0"/>
                </a:moveTo>
                <a:lnTo>
                  <a:pt x="844" y="0"/>
                </a:lnTo>
                <a:lnTo>
                  <a:pt x="844" y="5"/>
                </a:lnTo>
                <a:lnTo>
                  <a:pt x="824" y="5"/>
                </a:lnTo>
                <a:lnTo>
                  <a:pt x="824" y="0"/>
                </a:lnTo>
                <a:close/>
                <a:moveTo>
                  <a:pt x="858" y="0"/>
                </a:moveTo>
                <a:lnTo>
                  <a:pt x="877" y="0"/>
                </a:lnTo>
                <a:lnTo>
                  <a:pt x="877" y="5"/>
                </a:lnTo>
                <a:lnTo>
                  <a:pt x="858" y="5"/>
                </a:lnTo>
                <a:lnTo>
                  <a:pt x="858" y="0"/>
                </a:lnTo>
                <a:close/>
                <a:moveTo>
                  <a:pt x="892" y="0"/>
                </a:moveTo>
                <a:lnTo>
                  <a:pt x="911" y="0"/>
                </a:lnTo>
                <a:lnTo>
                  <a:pt x="911" y="5"/>
                </a:lnTo>
                <a:lnTo>
                  <a:pt x="892" y="5"/>
                </a:lnTo>
                <a:lnTo>
                  <a:pt x="892" y="0"/>
                </a:lnTo>
                <a:close/>
                <a:moveTo>
                  <a:pt x="925" y="0"/>
                </a:moveTo>
                <a:lnTo>
                  <a:pt x="944" y="0"/>
                </a:lnTo>
                <a:lnTo>
                  <a:pt x="944" y="5"/>
                </a:lnTo>
                <a:lnTo>
                  <a:pt x="925" y="5"/>
                </a:lnTo>
                <a:lnTo>
                  <a:pt x="925" y="0"/>
                </a:lnTo>
                <a:close/>
                <a:moveTo>
                  <a:pt x="959" y="0"/>
                </a:moveTo>
                <a:lnTo>
                  <a:pt x="978" y="0"/>
                </a:lnTo>
                <a:lnTo>
                  <a:pt x="978" y="5"/>
                </a:lnTo>
                <a:lnTo>
                  <a:pt x="959" y="5"/>
                </a:lnTo>
                <a:lnTo>
                  <a:pt x="959" y="0"/>
                </a:lnTo>
                <a:close/>
                <a:moveTo>
                  <a:pt x="992" y="0"/>
                </a:moveTo>
                <a:lnTo>
                  <a:pt x="1012" y="0"/>
                </a:lnTo>
                <a:lnTo>
                  <a:pt x="1012" y="5"/>
                </a:lnTo>
                <a:lnTo>
                  <a:pt x="992" y="5"/>
                </a:lnTo>
                <a:lnTo>
                  <a:pt x="992" y="0"/>
                </a:lnTo>
                <a:close/>
                <a:moveTo>
                  <a:pt x="1026" y="0"/>
                </a:moveTo>
                <a:lnTo>
                  <a:pt x="1045" y="0"/>
                </a:lnTo>
                <a:lnTo>
                  <a:pt x="1045" y="5"/>
                </a:lnTo>
                <a:lnTo>
                  <a:pt x="1026" y="5"/>
                </a:lnTo>
                <a:lnTo>
                  <a:pt x="1026" y="0"/>
                </a:lnTo>
                <a:close/>
                <a:moveTo>
                  <a:pt x="1060" y="0"/>
                </a:moveTo>
                <a:lnTo>
                  <a:pt x="1079" y="0"/>
                </a:lnTo>
                <a:lnTo>
                  <a:pt x="1079" y="5"/>
                </a:lnTo>
                <a:lnTo>
                  <a:pt x="1060" y="5"/>
                </a:lnTo>
                <a:lnTo>
                  <a:pt x="1060" y="0"/>
                </a:lnTo>
                <a:close/>
                <a:moveTo>
                  <a:pt x="1093" y="0"/>
                </a:moveTo>
                <a:lnTo>
                  <a:pt x="1113" y="0"/>
                </a:lnTo>
                <a:lnTo>
                  <a:pt x="1113" y="5"/>
                </a:lnTo>
                <a:lnTo>
                  <a:pt x="1093" y="5"/>
                </a:lnTo>
                <a:lnTo>
                  <a:pt x="1093" y="0"/>
                </a:lnTo>
                <a:close/>
                <a:moveTo>
                  <a:pt x="1118" y="13"/>
                </a:moveTo>
                <a:lnTo>
                  <a:pt x="1118" y="33"/>
                </a:lnTo>
                <a:lnTo>
                  <a:pt x="1114" y="33"/>
                </a:lnTo>
                <a:lnTo>
                  <a:pt x="1114" y="13"/>
                </a:lnTo>
                <a:lnTo>
                  <a:pt x="1118" y="13"/>
                </a:lnTo>
                <a:close/>
                <a:moveTo>
                  <a:pt x="1118" y="47"/>
                </a:moveTo>
                <a:lnTo>
                  <a:pt x="1118" y="66"/>
                </a:lnTo>
                <a:lnTo>
                  <a:pt x="1114" y="66"/>
                </a:lnTo>
                <a:lnTo>
                  <a:pt x="1114" y="47"/>
                </a:lnTo>
                <a:lnTo>
                  <a:pt x="1118" y="47"/>
                </a:lnTo>
                <a:close/>
                <a:moveTo>
                  <a:pt x="1118" y="81"/>
                </a:moveTo>
                <a:lnTo>
                  <a:pt x="1118" y="100"/>
                </a:lnTo>
                <a:lnTo>
                  <a:pt x="1114" y="100"/>
                </a:lnTo>
                <a:lnTo>
                  <a:pt x="1114" y="81"/>
                </a:lnTo>
                <a:lnTo>
                  <a:pt x="1118" y="81"/>
                </a:lnTo>
                <a:close/>
                <a:moveTo>
                  <a:pt x="1118" y="114"/>
                </a:moveTo>
                <a:lnTo>
                  <a:pt x="1118" y="133"/>
                </a:lnTo>
                <a:lnTo>
                  <a:pt x="1114" y="133"/>
                </a:lnTo>
                <a:lnTo>
                  <a:pt x="1114" y="114"/>
                </a:lnTo>
                <a:lnTo>
                  <a:pt x="1118" y="114"/>
                </a:lnTo>
                <a:close/>
                <a:moveTo>
                  <a:pt x="1118" y="148"/>
                </a:moveTo>
                <a:lnTo>
                  <a:pt x="1118" y="158"/>
                </a:lnTo>
                <a:lnTo>
                  <a:pt x="1105" y="158"/>
                </a:lnTo>
                <a:lnTo>
                  <a:pt x="1105" y="154"/>
                </a:lnTo>
                <a:lnTo>
                  <a:pt x="1116" y="154"/>
                </a:lnTo>
                <a:lnTo>
                  <a:pt x="1114" y="156"/>
                </a:lnTo>
                <a:lnTo>
                  <a:pt x="1114" y="148"/>
                </a:lnTo>
                <a:lnTo>
                  <a:pt x="1118" y="148"/>
                </a:lnTo>
                <a:close/>
                <a:moveTo>
                  <a:pt x="1091" y="158"/>
                </a:moveTo>
                <a:lnTo>
                  <a:pt x="1072" y="158"/>
                </a:lnTo>
                <a:lnTo>
                  <a:pt x="1072" y="154"/>
                </a:lnTo>
                <a:lnTo>
                  <a:pt x="1091" y="154"/>
                </a:lnTo>
                <a:lnTo>
                  <a:pt x="1091" y="158"/>
                </a:lnTo>
                <a:close/>
                <a:moveTo>
                  <a:pt x="1057" y="158"/>
                </a:moveTo>
                <a:lnTo>
                  <a:pt x="1038" y="158"/>
                </a:lnTo>
                <a:lnTo>
                  <a:pt x="1038" y="154"/>
                </a:lnTo>
                <a:lnTo>
                  <a:pt x="1057" y="154"/>
                </a:lnTo>
                <a:lnTo>
                  <a:pt x="1057" y="158"/>
                </a:lnTo>
                <a:close/>
                <a:moveTo>
                  <a:pt x="1023" y="158"/>
                </a:moveTo>
                <a:lnTo>
                  <a:pt x="1004" y="158"/>
                </a:lnTo>
                <a:lnTo>
                  <a:pt x="1004" y="154"/>
                </a:lnTo>
                <a:lnTo>
                  <a:pt x="1023" y="154"/>
                </a:lnTo>
                <a:lnTo>
                  <a:pt x="1023" y="158"/>
                </a:lnTo>
                <a:close/>
                <a:moveTo>
                  <a:pt x="990" y="158"/>
                </a:moveTo>
                <a:lnTo>
                  <a:pt x="970" y="158"/>
                </a:lnTo>
                <a:lnTo>
                  <a:pt x="970" y="154"/>
                </a:lnTo>
                <a:lnTo>
                  <a:pt x="990" y="154"/>
                </a:lnTo>
                <a:lnTo>
                  <a:pt x="990" y="158"/>
                </a:lnTo>
                <a:close/>
                <a:moveTo>
                  <a:pt x="956" y="158"/>
                </a:moveTo>
                <a:lnTo>
                  <a:pt x="937" y="158"/>
                </a:lnTo>
                <a:lnTo>
                  <a:pt x="937" y="154"/>
                </a:lnTo>
                <a:lnTo>
                  <a:pt x="956" y="154"/>
                </a:lnTo>
                <a:lnTo>
                  <a:pt x="956" y="158"/>
                </a:lnTo>
                <a:close/>
                <a:moveTo>
                  <a:pt x="922" y="158"/>
                </a:moveTo>
                <a:lnTo>
                  <a:pt x="903" y="158"/>
                </a:lnTo>
                <a:lnTo>
                  <a:pt x="903" y="154"/>
                </a:lnTo>
                <a:lnTo>
                  <a:pt x="922" y="154"/>
                </a:lnTo>
                <a:lnTo>
                  <a:pt x="922" y="158"/>
                </a:lnTo>
                <a:close/>
                <a:moveTo>
                  <a:pt x="889" y="158"/>
                </a:moveTo>
                <a:lnTo>
                  <a:pt x="870" y="158"/>
                </a:lnTo>
                <a:lnTo>
                  <a:pt x="870" y="154"/>
                </a:lnTo>
                <a:lnTo>
                  <a:pt x="889" y="154"/>
                </a:lnTo>
                <a:lnTo>
                  <a:pt x="889" y="158"/>
                </a:lnTo>
                <a:close/>
                <a:moveTo>
                  <a:pt x="855" y="158"/>
                </a:moveTo>
                <a:lnTo>
                  <a:pt x="836" y="158"/>
                </a:lnTo>
                <a:lnTo>
                  <a:pt x="836" y="154"/>
                </a:lnTo>
                <a:lnTo>
                  <a:pt x="855" y="154"/>
                </a:lnTo>
                <a:lnTo>
                  <a:pt x="855" y="158"/>
                </a:lnTo>
                <a:close/>
                <a:moveTo>
                  <a:pt x="822" y="158"/>
                </a:moveTo>
                <a:lnTo>
                  <a:pt x="802" y="158"/>
                </a:lnTo>
                <a:lnTo>
                  <a:pt x="802" y="154"/>
                </a:lnTo>
                <a:lnTo>
                  <a:pt x="822" y="154"/>
                </a:lnTo>
                <a:lnTo>
                  <a:pt x="822" y="158"/>
                </a:lnTo>
                <a:close/>
                <a:moveTo>
                  <a:pt x="788" y="158"/>
                </a:moveTo>
                <a:lnTo>
                  <a:pt x="769" y="158"/>
                </a:lnTo>
                <a:lnTo>
                  <a:pt x="769" y="154"/>
                </a:lnTo>
                <a:lnTo>
                  <a:pt x="788" y="154"/>
                </a:lnTo>
                <a:lnTo>
                  <a:pt x="788" y="158"/>
                </a:lnTo>
                <a:close/>
                <a:moveTo>
                  <a:pt x="754" y="158"/>
                </a:moveTo>
                <a:lnTo>
                  <a:pt x="735" y="158"/>
                </a:lnTo>
                <a:lnTo>
                  <a:pt x="735" y="154"/>
                </a:lnTo>
                <a:lnTo>
                  <a:pt x="754" y="154"/>
                </a:lnTo>
                <a:lnTo>
                  <a:pt x="754" y="158"/>
                </a:lnTo>
                <a:close/>
                <a:moveTo>
                  <a:pt x="721" y="158"/>
                </a:moveTo>
                <a:lnTo>
                  <a:pt x="701" y="158"/>
                </a:lnTo>
                <a:lnTo>
                  <a:pt x="701" y="154"/>
                </a:lnTo>
                <a:lnTo>
                  <a:pt x="721" y="154"/>
                </a:lnTo>
                <a:lnTo>
                  <a:pt x="721" y="158"/>
                </a:lnTo>
                <a:close/>
                <a:moveTo>
                  <a:pt x="687" y="158"/>
                </a:moveTo>
                <a:lnTo>
                  <a:pt x="668" y="158"/>
                </a:lnTo>
                <a:lnTo>
                  <a:pt x="668" y="154"/>
                </a:lnTo>
                <a:lnTo>
                  <a:pt x="687" y="154"/>
                </a:lnTo>
                <a:lnTo>
                  <a:pt x="687" y="158"/>
                </a:lnTo>
                <a:close/>
                <a:moveTo>
                  <a:pt x="653" y="158"/>
                </a:moveTo>
                <a:lnTo>
                  <a:pt x="634" y="158"/>
                </a:lnTo>
                <a:lnTo>
                  <a:pt x="634" y="154"/>
                </a:lnTo>
                <a:lnTo>
                  <a:pt x="653" y="154"/>
                </a:lnTo>
                <a:lnTo>
                  <a:pt x="653" y="158"/>
                </a:lnTo>
                <a:close/>
                <a:moveTo>
                  <a:pt x="620" y="158"/>
                </a:moveTo>
                <a:lnTo>
                  <a:pt x="601" y="158"/>
                </a:lnTo>
                <a:lnTo>
                  <a:pt x="601" y="154"/>
                </a:lnTo>
                <a:lnTo>
                  <a:pt x="620" y="154"/>
                </a:lnTo>
                <a:lnTo>
                  <a:pt x="620" y="158"/>
                </a:lnTo>
                <a:close/>
                <a:moveTo>
                  <a:pt x="586" y="158"/>
                </a:moveTo>
                <a:lnTo>
                  <a:pt x="567" y="158"/>
                </a:lnTo>
                <a:lnTo>
                  <a:pt x="567" y="154"/>
                </a:lnTo>
                <a:lnTo>
                  <a:pt x="586" y="154"/>
                </a:lnTo>
                <a:lnTo>
                  <a:pt x="586" y="158"/>
                </a:lnTo>
                <a:close/>
                <a:moveTo>
                  <a:pt x="553" y="158"/>
                </a:moveTo>
                <a:lnTo>
                  <a:pt x="533" y="158"/>
                </a:lnTo>
                <a:lnTo>
                  <a:pt x="533" y="154"/>
                </a:lnTo>
                <a:lnTo>
                  <a:pt x="553" y="154"/>
                </a:lnTo>
                <a:lnTo>
                  <a:pt x="553" y="158"/>
                </a:lnTo>
                <a:close/>
                <a:moveTo>
                  <a:pt x="519" y="158"/>
                </a:moveTo>
                <a:lnTo>
                  <a:pt x="500" y="158"/>
                </a:lnTo>
                <a:lnTo>
                  <a:pt x="500" y="154"/>
                </a:lnTo>
                <a:lnTo>
                  <a:pt x="519" y="154"/>
                </a:lnTo>
                <a:lnTo>
                  <a:pt x="519" y="158"/>
                </a:lnTo>
                <a:close/>
                <a:moveTo>
                  <a:pt x="485" y="158"/>
                </a:moveTo>
                <a:lnTo>
                  <a:pt x="466" y="158"/>
                </a:lnTo>
                <a:lnTo>
                  <a:pt x="466" y="154"/>
                </a:lnTo>
                <a:lnTo>
                  <a:pt x="485" y="154"/>
                </a:lnTo>
                <a:lnTo>
                  <a:pt x="485" y="158"/>
                </a:lnTo>
                <a:close/>
                <a:moveTo>
                  <a:pt x="451" y="158"/>
                </a:moveTo>
                <a:lnTo>
                  <a:pt x="432" y="158"/>
                </a:lnTo>
                <a:lnTo>
                  <a:pt x="432" y="154"/>
                </a:lnTo>
                <a:lnTo>
                  <a:pt x="451" y="154"/>
                </a:lnTo>
                <a:lnTo>
                  <a:pt x="451" y="158"/>
                </a:lnTo>
                <a:close/>
                <a:moveTo>
                  <a:pt x="418" y="158"/>
                </a:moveTo>
                <a:lnTo>
                  <a:pt x="399" y="158"/>
                </a:lnTo>
                <a:lnTo>
                  <a:pt x="399" y="154"/>
                </a:lnTo>
                <a:lnTo>
                  <a:pt x="418" y="154"/>
                </a:lnTo>
                <a:lnTo>
                  <a:pt x="418" y="158"/>
                </a:lnTo>
                <a:close/>
                <a:moveTo>
                  <a:pt x="384" y="158"/>
                </a:moveTo>
                <a:lnTo>
                  <a:pt x="365" y="158"/>
                </a:lnTo>
                <a:lnTo>
                  <a:pt x="365" y="154"/>
                </a:lnTo>
                <a:lnTo>
                  <a:pt x="384" y="154"/>
                </a:lnTo>
                <a:lnTo>
                  <a:pt x="384" y="158"/>
                </a:lnTo>
                <a:close/>
                <a:moveTo>
                  <a:pt x="351" y="158"/>
                </a:moveTo>
                <a:lnTo>
                  <a:pt x="331" y="158"/>
                </a:lnTo>
                <a:lnTo>
                  <a:pt x="331" y="154"/>
                </a:lnTo>
                <a:lnTo>
                  <a:pt x="351" y="154"/>
                </a:lnTo>
                <a:lnTo>
                  <a:pt x="351" y="158"/>
                </a:lnTo>
                <a:close/>
                <a:moveTo>
                  <a:pt x="317" y="158"/>
                </a:moveTo>
                <a:lnTo>
                  <a:pt x="298" y="158"/>
                </a:lnTo>
                <a:lnTo>
                  <a:pt x="298" y="154"/>
                </a:lnTo>
                <a:lnTo>
                  <a:pt x="317" y="154"/>
                </a:lnTo>
                <a:lnTo>
                  <a:pt x="317" y="158"/>
                </a:lnTo>
                <a:close/>
                <a:moveTo>
                  <a:pt x="283" y="158"/>
                </a:moveTo>
                <a:lnTo>
                  <a:pt x="264" y="158"/>
                </a:lnTo>
                <a:lnTo>
                  <a:pt x="264" y="154"/>
                </a:lnTo>
                <a:lnTo>
                  <a:pt x="283" y="154"/>
                </a:lnTo>
                <a:lnTo>
                  <a:pt x="283" y="158"/>
                </a:lnTo>
                <a:close/>
                <a:moveTo>
                  <a:pt x="250" y="158"/>
                </a:moveTo>
                <a:lnTo>
                  <a:pt x="231" y="158"/>
                </a:lnTo>
                <a:lnTo>
                  <a:pt x="231" y="154"/>
                </a:lnTo>
                <a:lnTo>
                  <a:pt x="250" y="154"/>
                </a:lnTo>
                <a:lnTo>
                  <a:pt x="250" y="158"/>
                </a:lnTo>
                <a:close/>
                <a:moveTo>
                  <a:pt x="216" y="158"/>
                </a:moveTo>
                <a:lnTo>
                  <a:pt x="197" y="158"/>
                </a:lnTo>
                <a:lnTo>
                  <a:pt x="197" y="154"/>
                </a:lnTo>
                <a:lnTo>
                  <a:pt x="216" y="154"/>
                </a:lnTo>
                <a:lnTo>
                  <a:pt x="216" y="158"/>
                </a:lnTo>
                <a:close/>
                <a:moveTo>
                  <a:pt x="183" y="158"/>
                </a:moveTo>
                <a:lnTo>
                  <a:pt x="163" y="158"/>
                </a:lnTo>
                <a:lnTo>
                  <a:pt x="163" y="154"/>
                </a:lnTo>
                <a:lnTo>
                  <a:pt x="183" y="154"/>
                </a:lnTo>
                <a:lnTo>
                  <a:pt x="183" y="158"/>
                </a:lnTo>
                <a:close/>
                <a:moveTo>
                  <a:pt x="149" y="158"/>
                </a:moveTo>
                <a:lnTo>
                  <a:pt x="130" y="158"/>
                </a:lnTo>
                <a:lnTo>
                  <a:pt x="130" y="154"/>
                </a:lnTo>
                <a:lnTo>
                  <a:pt x="149" y="154"/>
                </a:lnTo>
                <a:lnTo>
                  <a:pt x="149" y="158"/>
                </a:lnTo>
                <a:close/>
                <a:moveTo>
                  <a:pt x="115" y="158"/>
                </a:moveTo>
                <a:lnTo>
                  <a:pt x="96" y="158"/>
                </a:lnTo>
                <a:lnTo>
                  <a:pt x="96" y="154"/>
                </a:lnTo>
                <a:lnTo>
                  <a:pt x="115" y="154"/>
                </a:lnTo>
                <a:lnTo>
                  <a:pt x="115" y="158"/>
                </a:lnTo>
                <a:close/>
                <a:moveTo>
                  <a:pt x="82" y="158"/>
                </a:moveTo>
                <a:lnTo>
                  <a:pt x="62" y="158"/>
                </a:lnTo>
                <a:lnTo>
                  <a:pt x="62" y="154"/>
                </a:lnTo>
                <a:lnTo>
                  <a:pt x="82" y="154"/>
                </a:lnTo>
                <a:lnTo>
                  <a:pt x="82" y="158"/>
                </a:lnTo>
                <a:close/>
                <a:moveTo>
                  <a:pt x="48" y="158"/>
                </a:moveTo>
                <a:lnTo>
                  <a:pt x="29" y="158"/>
                </a:lnTo>
                <a:lnTo>
                  <a:pt x="29" y="154"/>
                </a:lnTo>
                <a:lnTo>
                  <a:pt x="48" y="154"/>
                </a:lnTo>
                <a:lnTo>
                  <a:pt x="48" y="158"/>
                </a:lnTo>
                <a:close/>
                <a:moveTo>
                  <a:pt x="14" y="158"/>
                </a:moveTo>
                <a:lnTo>
                  <a:pt x="2" y="158"/>
                </a:lnTo>
                <a:lnTo>
                  <a:pt x="2" y="154"/>
                </a:lnTo>
                <a:lnTo>
                  <a:pt x="14" y="154"/>
                </a:lnTo>
                <a:lnTo>
                  <a:pt x="14" y="158"/>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3" name="矩形 288"/>
          <p:cNvSpPr>
            <a:spLocks noChangeArrowheads="1"/>
          </p:cNvSpPr>
          <p:nvPr/>
        </p:nvSpPr>
        <p:spPr bwMode="auto">
          <a:xfrm>
            <a:off x="5732463" y="6096000"/>
            <a:ext cx="1036637" cy="182563"/>
          </a:xfrm>
          <a:prstGeom prst="rect">
            <a:avLst/>
          </a:prstGeom>
          <a:solidFill>
            <a:srgbClr xmlns:mc="http://schemas.openxmlformats.org/markup-compatibility/2006" xmlns:a14="http://schemas.microsoft.com/office/drawing/2010/main" val="FFC0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4" name="任意多边形 289"/>
          <p:cNvSpPr>
            <a:spLocks noEditPoints="1"/>
          </p:cNvSpPr>
          <p:nvPr/>
        </p:nvSpPr>
        <p:spPr bwMode="auto">
          <a:xfrm>
            <a:off x="5741988" y="6030913"/>
            <a:ext cx="1039812" cy="293687"/>
          </a:xfrm>
          <a:custGeom>
            <a:avLst/>
            <a:gdLst>
              <a:gd name="T0" fmla="*/ 0 w 1118"/>
              <a:gd name="T1" fmla="*/ 103 h 159"/>
              <a:gd name="T2" fmla="*/ 5 w 1118"/>
              <a:gd name="T3" fmla="*/ 89 h 159"/>
              <a:gd name="T4" fmla="*/ 0 w 1118"/>
              <a:gd name="T5" fmla="*/ 22 h 159"/>
              <a:gd name="T6" fmla="*/ 0 w 1118"/>
              <a:gd name="T7" fmla="*/ 22 h 159"/>
              <a:gd name="T8" fmla="*/ 70 w 1118"/>
              <a:gd name="T9" fmla="*/ 0 h 159"/>
              <a:gd name="T10" fmla="*/ 84 w 1118"/>
              <a:gd name="T11" fmla="*/ 5 h 159"/>
              <a:gd name="T12" fmla="*/ 151 w 1118"/>
              <a:gd name="T13" fmla="*/ 0 h 159"/>
              <a:gd name="T14" fmla="*/ 205 w 1118"/>
              <a:gd name="T15" fmla="*/ 5 h 159"/>
              <a:gd name="T16" fmla="*/ 219 w 1118"/>
              <a:gd name="T17" fmla="*/ 0 h 159"/>
              <a:gd name="T18" fmla="*/ 305 w 1118"/>
              <a:gd name="T19" fmla="*/ 0 h 159"/>
              <a:gd name="T20" fmla="*/ 320 w 1118"/>
              <a:gd name="T21" fmla="*/ 5 h 159"/>
              <a:gd name="T22" fmla="*/ 387 w 1118"/>
              <a:gd name="T23" fmla="*/ 0 h 159"/>
              <a:gd name="T24" fmla="*/ 440 w 1118"/>
              <a:gd name="T25" fmla="*/ 5 h 159"/>
              <a:gd name="T26" fmla="*/ 454 w 1118"/>
              <a:gd name="T27" fmla="*/ 0 h 159"/>
              <a:gd name="T28" fmla="*/ 541 w 1118"/>
              <a:gd name="T29" fmla="*/ 0 h 159"/>
              <a:gd name="T30" fmla="*/ 555 w 1118"/>
              <a:gd name="T31" fmla="*/ 5 h 159"/>
              <a:gd name="T32" fmla="*/ 622 w 1118"/>
              <a:gd name="T33" fmla="*/ 0 h 159"/>
              <a:gd name="T34" fmla="*/ 675 w 1118"/>
              <a:gd name="T35" fmla="*/ 5 h 159"/>
              <a:gd name="T36" fmla="*/ 690 w 1118"/>
              <a:gd name="T37" fmla="*/ 0 h 159"/>
              <a:gd name="T38" fmla="*/ 776 w 1118"/>
              <a:gd name="T39" fmla="*/ 0 h 159"/>
              <a:gd name="T40" fmla="*/ 791 w 1118"/>
              <a:gd name="T41" fmla="*/ 5 h 159"/>
              <a:gd name="T42" fmla="*/ 858 w 1118"/>
              <a:gd name="T43" fmla="*/ 0 h 159"/>
              <a:gd name="T44" fmla="*/ 911 w 1118"/>
              <a:gd name="T45" fmla="*/ 5 h 159"/>
              <a:gd name="T46" fmla="*/ 925 w 1118"/>
              <a:gd name="T47" fmla="*/ 0 h 159"/>
              <a:gd name="T48" fmla="*/ 1012 w 1118"/>
              <a:gd name="T49" fmla="*/ 0 h 159"/>
              <a:gd name="T50" fmla="*/ 1026 w 1118"/>
              <a:gd name="T51" fmla="*/ 5 h 159"/>
              <a:gd name="T52" fmla="*/ 1093 w 1118"/>
              <a:gd name="T53" fmla="*/ 0 h 159"/>
              <a:gd name="T54" fmla="*/ 1114 w 1118"/>
              <a:gd name="T55" fmla="*/ 33 h 159"/>
              <a:gd name="T56" fmla="*/ 1118 w 1118"/>
              <a:gd name="T57" fmla="*/ 47 h 159"/>
              <a:gd name="T58" fmla="*/ 1118 w 1118"/>
              <a:gd name="T59" fmla="*/ 134 h 159"/>
              <a:gd name="T60" fmla="*/ 1105 w 1118"/>
              <a:gd name="T61" fmla="*/ 154 h 159"/>
              <a:gd name="T62" fmla="*/ 1072 w 1118"/>
              <a:gd name="T63" fmla="*/ 154 h 159"/>
              <a:gd name="T64" fmla="*/ 1057 w 1118"/>
              <a:gd name="T65" fmla="*/ 159 h 159"/>
              <a:gd name="T66" fmla="*/ 970 w 1118"/>
              <a:gd name="T67" fmla="*/ 159 h 159"/>
              <a:gd name="T68" fmla="*/ 956 w 1118"/>
              <a:gd name="T69" fmla="*/ 154 h 159"/>
              <a:gd name="T70" fmla="*/ 889 w 1118"/>
              <a:gd name="T71" fmla="*/ 159 h 159"/>
              <a:gd name="T72" fmla="*/ 836 w 1118"/>
              <a:gd name="T73" fmla="*/ 154 h 159"/>
              <a:gd name="T74" fmla="*/ 822 w 1118"/>
              <a:gd name="T75" fmla="*/ 159 h 159"/>
              <a:gd name="T76" fmla="*/ 735 w 1118"/>
              <a:gd name="T77" fmla="*/ 159 h 159"/>
              <a:gd name="T78" fmla="*/ 721 w 1118"/>
              <a:gd name="T79" fmla="*/ 154 h 159"/>
              <a:gd name="T80" fmla="*/ 653 w 1118"/>
              <a:gd name="T81" fmla="*/ 159 h 159"/>
              <a:gd name="T82" fmla="*/ 601 w 1118"/>
              <a:gd name="T83" fmla="*/ 154 h 159"/>
              <a:gd name="T84" fmla="*/ 586 w 1118"/>
              <a:gd name="T85" fmla="*/ 159 h 159"/>
              <a:gd name="T86" fmla="*/ 500 w 1118"/>
              <a:gd name="T87" fmla="*/ 159 h 159"/>
              <a:gd name="T88" fmla="*/ 485 w 1118"/>
              <a:gd name="T89" fmla="*/ 154 h 159"/>
              <a:gd name="T90" fmla="*/ 418 w 1118"/>
              <a:gd name="T91" fmla="*/ 159 h 159"/>
              <a:gd name="T92" fmla="*/ 365 w 1118"/>
              <a:gd name="T93" fmla="*/ 154 h 159"/>
              <a:gd name="T94" fmla="*/ 351 w 1118"/>
              <a:gd name="T95" fmla="*/ 159 h 159"/>
              <a:gd name="T96" fmla="*/ 264 w 1118"/>
              <a:gd name="T97" fmla="*/ 159 h 159"/>
              <a:gd name="T98" fmla="*/ 250 w 1118"/>
              <a:gd name="T99" fmla="*/ 154 h 159"/>
              <a:gd name="T100" fmla="*/ 183 w 1118"/>
              <a:gd name="T101" fmla="*/ 159 h 159"/>
              <a:gd name="T102" fmla="*/ 130 w 1118"/>
              <a:gd name="T103" fmla="*/ 154 h 159"/>
              <a:gd name="T104" fmla="*/ 115 w 1118"/>
              <a:gd name="T105" fmla="*/ 159 h 159"/>
              <a:gd name="T106" fmla="*/ 29 w 1118"/>
              <a:gd name="T107" fmla="*/ 159 h 159"/>
              <a:gd name="T108" fmla="*/ 14 w 1118"/>
              <a:gd name="T109" fmla="*/ 15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8" h="159">
                <a:moveTo>
                  <a:pt x="0" y="156"/>
                </a:moveTo>
                <a:lnTo>
                  <a:pt x="0" y="137"/>
                </a:lnTo>
                <a:lnTo>
                  <a:pt x="5" y="137"/>
                </a:lnTo>
                <a:lnTo>
                  <a:pt x="5" y="156"/>
                </a:lnTo>
                <a:lnTo>
                  <a:pt x="0" y="156"/>
                </a:lnTo>
                <a:close/>
                <a:moveTo>
                  <a:pt x="0" y="123"/>
                </a:moveTo>
                <a:lnTo>
                  <a:pt x="0" y="103"/>
                </a:lnTo>
                <a:lnTo>
                  <a:pt x="5" y="103"/>
                </a:lnTo>
                <a:lnTo>
                  <a:pt x="5" y="123"/>
                </a:lnTo>
                <a:lnTo>
                  <a:pt x="0" y="123"/>
                </a:lnTo>
                <a:close/>
                <a:moveTo>
                  <a:pt x="0" y="89"/>
                </a:moveTo>
                <a:lnTo>
                  <a:pt x="0" y="70"/>
                </a:lnTo>
                <a:lnTo>
                  <a:pt x="5" y="70"/>
                </a:lnTo>
                <a:lnTo>
                  <a:pt x="5" y="89"/>
                </a:lnTo>
                <a:lnTo>
                  <a:pt x="0" y="89"/>
                </a:lnTo>
                <a:close/>
                <a:moveTo>
                  <a:pt x="0" y="55"/>
                </a:moveTo>
                <a:lnTo>
                  <a:pt x="0" y="36"/>
                </a:lnTo>
                <a:lnTo>
                  <a:pt x="5" y="36"/>
                </a:lnTo>
                <a:lnTo>
                  <a:pt x="5" y="55"/>
                </a:lnTo>
                <a:lnTo>
                  <a:pt x="0" y="55"/>
                </a:lnTo>
                <a:close/>
                <a:moveTo>
                  <a:pt x="0" y="22"/>
                </a:moveTo>
                <a:lnTo>
                  <a:pt x="0" y="0"/>
                </a:lnTo>
                <a:lnTo>
                  <a:pt x="3" y="0"/>
                </a:lnTo>
                <a:lnTo>
                  <a:pt x="3" y="5"/>
                </a:lnTo>
                <a:lnTo>
                  <a:pt x="2" y="5"/>
                </a:lnTo>
                <a:lnTo>
                  <a:pt x="5" y="3"/>
                </a:lnTo>
                <a:lnTo>
                  <a:pt x="5" y="22"/>
                </a:lnTo>
                <a:lnTo>
                  <a:pt x="0" y="22"/>
                </a:lnTo>
                <a:close/>
                <a:moveTo>
                  <a:pt x="17" y="0"/>
                </a:moveTo>
                <a:lnTo>
                  <a:pt x="36" y="0"/>
                </a:lnTo>
                <a:lnTo>
                  <a:pt x="36" y="5"/>
                </a:lnTo>
                <a:lnTo>
                  <a:pt x="17" y="5"/>
                </a:lnTo>
                <a:lnTo>
                  <a:pt x="17" y="0"/>
                </a:lnTo>
                <a:close/>
                <a:moveTo>
                  <a:pt x="51" y="0"/>
                </a:moveTo>
                <a:lnTo>
                  <a:pt x="70" y="0"/>
                </a:lnTo>
                <a:lnTo>
                  <a:pt x="70" y="5"/>
                </a:lnTo>
                <a:lnTo>
                  <a:pt x="51" y="5"/>
                </a:lnTo>
                <a:lnTo>
                  <a:pt x="51" y="0"/>
                </a:lnTo>
                <a:close/>
                <a:moveTo>
                  <a:pt x="84" y="0"/>
                </a:moveTo>
                <a:lnTo>
                  <a:pt x="103" y="0"/>
                </a:lnTo>
                <a:lnTo>
                  <a:pt x="103" y="5"/>
                </a:lnTo>
                <a:lnTo>
                  <a:pt x="84" y="5"/>
                </a:lnTo>
                <a:lnTo>
                  <a:pt x="84" y="0"/>
                </a:lnTo>
                <a:close/>
                <a:moveTo>
                  <a:pt x="118" y="0"/>
                </a:moveTo>
                <a:lnTo>
                  <a:pt x="137" y="0"/>
                </a:lnTo>
                <a:lnTo>
                  <a:pt x="137" y="5"/>
                </a:lnTo>
                <a:lnTo>
                  <a:pt x="118" y="5"/>
                </a:lnTo>
                <a:lnTo>
                  <a:pt x="118" y="0"/>
                </a:lnTo>
                <a:close/>
                <a:moveTo>
                  <a:pt x="151" y="0"/>
                </a:moveTo>
                <a:lnTo>
                  <a:pt x="171" y="0"/>
                </a:lnTo>
                <a:lnTo>
                  <a:pt x="171" y="5"/>
                </a:lnTo>
                <a:lnTo>
                  <a:pt x="151" y="5"/>
                </a:lnTo>
                <a:lnTo>
                  <a:pt x="151" y="0"/>
                </a:lnTo>
                <a:close/>
                <a:moveTo>
                  <a:pt x="185" y="0"/>
                </a:moveTo>
                <a:lnTo>
                  <a:pt x="205" y="0"/>
                </a:lnTo>
                <a:lnTo>
                  <a:pt x="205" y="5"/>
                </a:lnTo>
                <a:lnTo>
                  <a:pt x="185" y="5"/>
                </a:lnTo>
                <a:lnTo>
                  <a:pt x="185" y="0"/>
                </a:lnTo>
                <a:close/>
                <a:moveTo>
                  <a:pt x="219" y="0"/>
                </a:moveTo>
                <a:lnTo>
                  <a:pt x="238" y="0"/>
                </a:lnTo>
                <a:lnTo>
                  <a:pt x="238" y="5"/>
                </a:lnTo>
                <a:lnTo>
                  <a:pt x="219" y="5"/>
                </a:lnTo>
                <a:lnTo>
                  <a:pt x="219" y="0"/>
                </a:lnTo>
                <a:close/>
                <a:moveTo>
                  <a:pt x="253" y="0"/>
                </a:moveTo>
                <a:lnTo>
                  <a:pt x="272" y="0"/>
                </a:lnTo>
                <a:lnTo>
                  <a:pt x="272" y="5"/>
                </a:lnTo>
                <a:lnTo>
                  <a:pt x="253" y="5"/>
                </a:lnTo>
                <a:lnTo>
                  <a:pt x="253" y="0"/>
                </a:lnTo>
                <a:close/>
                <a:moveTo>
                  <a:pt x="286" y="0"/>
                </a:moveTo>
                <a:lnTo>
                  <a:pt x="305" y="0"/>
                </a:lnTo>
                <a:lnTo>
                  <a:pt x="305" y="5"/>
                </a:lnTo>
                <a:lnTo>
                  <a:pt x="286" y="5"/>
                </a:lnTo>
                <a:lnTo>
                  <a:pt x="286" y="0"/>
                </a:lnTo>
                <a:close/>
                <a:moveTo>
                  <a:pt x="320" y="0"/>
                </a:moveTo>
                <a:lnTo>
                  <a:pt x="339" y="0"/>
                </a:lnTo>
                <a:lnTo>
                  <a:pt x="339" y="5"/>
                </a:lnTo>
                <a:lnTo>
                  <a:pt x="320" y="5"/>
                </a:lnTo>
                <a:lnTo>
                  <a:pt x="320" y="0"/>
                </a:lnTo>
                <a:close/>
                <a:moveTo>
                  <a:pt x="353" y="0"/>
                </a:moveTo>
                <a:lnTo>
                  <a:pt x="373" y="0"/>
                </a:lnTo>
                <a:lnTo>
                  <a:pt x="373" y="5"/>
                </a:lnTo>
                <a:lnTo>
                  <a:pt x="353" y="5"/>
                </a:lnTo>
                <a:lnTo>
                  <a:pt x="353" y="0"/>
                </a:lnTo>
                <a:close/>
                <a:moveTo>
                  <a:pt x="387" y="0"/>
                </a:moveTo>
                <a:lnTo>
                  <a:pt x="406" y="0"/>
                </a:lnTo>
                <a:lnTo>
                  <a:pt x="406" y="5"/>
                </a:lnTo>
                <a:lnTo>
                  <a:pt x="387" y="5"/>
                </a:lnTo>
                <a:lnTo>
                  <a:pt x="387" y="0"/>
                </a:lnTo>
                <a:close/>
                <a:moveTo>
                  <a:pt x="421" y="0"/>
                </a:moveTo>
                <a:lnTo>
                  <a:pt x="440" y="0"/>
                </a:lnTo>
                <a:lnTo>
                  <a:pt x="440" y="5"/>
                </a:lnTo>
                <a:lnTo>
                  <a:pt x="421" y="5"/>
                </a:lnTo>
                <a:lnTo>
                  <a:pt x="421" y="0"/>
                </a:lnTo>
                <a:close/>
                <a:moveTo>
                  <a:pt x="454" y="0"/>
                </a:moveTo>
                <a:lnTo>
                  <a:pt x="474" y="0"/>
                </a:lnTo>
                <a:lnTo>
                  <a:pt x="474" y="5"/>
                </a:lnTo>
                <a:lnTo>
                  <a:pt x="454" y="5"/>
                </a:lnTo>
                <a:lnTo>
                  <a:pt x="454" y="0"/>
                </a:lnTo>
                <a:close/>
                <a:moveTo>
                  <a:pt x="488" y="0"/>
                </a:moveTo>
                <a:lnTo>
                  <a:pt x="507" y="0"/>
                </a:lnTo>
                <a:lnTo>
                  <a:pt x="507" y="5"/>
                </a:lnTo>
                <a:lnTo>
                  <a:pt x="488" y="5"/>
                </a:lnTo>
                <a:lnTo>
                  <a:pt x="488" y="0"/>
                </a:lnTo>
                <a:close/>
                <a:moveTo>
                  <a:pt x="522" y="0"/>
                </a:moveTo>
                <a:lnTo>
                  <a:pt x="541" y="0"/>
                </a:lnTo>
                <a:lnTo>
                  <a:pt x="541" y="5"/>
                </a:lnTo>
                <a:lnTo>
                  <a:pt x="522" y="5"/>
                </a:lnTo>
                <a:lnTo>
                  <a:pt x="522" y="0"/>
                </a:lnTo>
                <a:close/>
                <a:moveTo>
                  <a:pt x="555" y="0"/>
                </a:moveTo>
                <a:lnTo>
                  <a:pt x="574" y="0"/>
                </a:lnTo>
                <a:lnTo>
                  <a:pt x="574" y="5"/>
                </a:lnTo>
                <a:lnTo>
                  <a:pt x="555" y="5"/>
                </a:lnTo>
                <a:lnTo>
                  <a:pt x="555" y="0"/>
                </a:lnTo>
                <a:close/>
                <a:moveTo>
                  <a:pt x="589" y="0"/>
                </a:moveTo>
                <a:lnTo>
                  <a:pt x="608" y="0"/>
                </a:lnTo>
                <a:lnTo>
                  <a:pt x="608" y="5"/>
                </a:lnTo>
                <a:lnTo>
                  <a:pt x="589" y="5"/>
                </a:lnTo>
                <a:lnTo>
                  <a:pt x="589" y="0"/>
                </a:lnTo>
                <a:close/>
                <a:moveTo>
                  <a:pt x="622" y="0"/>
                </a:moveTo>
                <a:lnTo>
                  <a:pt x="642" y="0"/>
                </a:lnTo>
                <a:lnTo>
                  <a:pt x="642" y="5"/>
                </a:lnTo>
                <a:lnTo>
                  <a:pt x="622" y="5"/>
                </a:lnTo>
                <a:lnTo>
                  <a:pt x="622" y="0"/>
                </a:lnTo>
                <a:close/>
                <a:moveTo>
                  <a:pt x="656" y="0"/>
                </a:moveTo>
                <a:lnTo>
                  <a:pt x="675" y="0"/>
                </a:lnTo>
                <a:lnTo>
                  <a:pt x="675" y="5"/>
                </a:lnTo>
                <a:lnTo>
                  <a:pt x="656" y="5"/>
                </a:lnTo>
                <a:lnTo>
                  <a:pt x="656" y="0"/>
                </a:lnTo>
                <a:close/>
                <a:moveTo>
                  <a:pt x="690" y="0"/>
                </a:moveTo>
                <a:lnTo>
                  <a:pt x="709" y="0"/>
                </a:lnTo>
                <a:lnTo>
                  <a:pt x="709" y="5"/>
                </a:lnTo>
                <a:lnTo>
                  <a:pt x="690" y="5"/>
                </a:lnTo>
                <a:lnTo>
                  <a:pt x="690" y="0"/>
                </a:lnTo>
                <a:close/>
                <a:moveTo>
                  <a:pt x="723" y="0"/>
                </a:moveTo>
                <a:lnTo>
                  <a:pt x="742" y="0"/>
                </a:lnTo>
                <a:lnTo>
                  <a:pt x="742" y="5"/>
                </a:lnTo>
                <a:lnTo>
                  <a:pt x="723" y="5"/>
                </a:lnTo>
                <a:lnTo>
                  <a:pt x="723" y="0"/>
                </a:lnTo>
                <a:close/>
                <a:moveTo>
                  <a:pt x="757" y="0"/>
                </a:moveTo>
                <a:lnTo>
                  <a:pt x="776" y="0"/>
                </a:lnTo>
                <a:lnTo>
                  <a:pt x="776" y="5"/>
                </a:lnTo>
                <a:lnTo>
                  <a:pt x="757" y="5"/>
                </a:lnTo>
                <a:lnTo>
                  <a:pt x="757" y="0"/>
                </a:lnTo>
                <a:close/>
                <a:moveTo>
                  <a:pt x="791" y="0"/>
                </a:moveTo>
                <a:lnTo>
                  <a:pt x="810" y="0"/>
                </a:lnTo>
                <a:lnTo>
                  <a:pt x="810" y="5"/>
                </a:lnTo>
                <a:lnTo>
                  <a:pt x="791" y="5"/>
                </a:lnTo>
                <a:lnTo>
                  <a:pt x="791" y="0"/>
                </a:lnTo>
                <a:close/>
                <a:moveTo>
                  <a:pt x="824" y="0"/>
                </a:moveTo>
                <a:lnTo>
                  <a:pt x="844" y="0"/>
                </a:lnTo>
                <a:lnTo>
                  <a:pt x="844" y="5"/>
                </a:lnTo>
                <a:lnTo>
                  <a:pt x="824" y="5"/>
                </a:lnTo>
                <a:lnTo>
                  <a:pt x="824" y="0"/>
                </a:lnTo>
                <a:close/>
                <a:moveTo>
                  <a:pt x="858" y="0"/>
                </a:moveTo>
                <a:lnTo>
                  <a:pt x="877" y="0"/>
                </a:lnTo>
                <a:lnTo>
                  <a:pt x="877" y="5"/>
                </a:lnTo>
                <a:lnTo>
                  <a:pt x="858" y="5"/>
                </a:lnTo>
                <a:lnTo>
                  <a:pt x="858" y="0"/>
                </a:lnTo>
                <a:close/>
                <a:moveTo>
                  <a:pt x="892" y="0"/>
                </a:moveTo>
                <a:lnTo>
                  <a:pt x="911" y="0"/>
                </a:lnTo>
                <a:lnTo>
                  <a:pt x="911" y="5"/>
                </a:lnTo>
                <a:lnTo>
                  <a:pt x="892" y="5"/>
                </a:lnTo>
                <a:lnTo>
                  <a:pt x="892" y="0"/>
                </a:lnTo>
                <a:close/>
                <a:moveTo>
                  <a:pt x="925" y="0"/>
                </a:moveTo>
                <a:lnTo>
                  <a:pt x="944" y="0"/>
                </a:lnTo>
                <a:lnTo>
                  <a:pt x="944" y="5"/>
                </a:lnTo>
                <a:lnTo>
                  <a:pt x="925" y="5"/>
                </a:lnTo>
                <a:lnTo>
                  <a:pt x="925" y="0"/>
                </a:lnTo>
                <a:close/>
                <a:moveTo>
                  <a:pt x="959" y="0"/>
                </a:moveTo>
                <a:lnTo>
                  <a:pt x="978" y="0"/>
                </a:lnTo>
                <a:lnTo>
                  <a:pt x="978" y="5"/>
                </a:lnTo>
                <a:lnTo>
                  <a:pt x="959" y="5"/>
                </a:lnTo>
                <a:lnTo>
                  <a:pt x="959" y="0"/>
                </a:lnTo>
                <a:close/>
                <a:moveTo>
                  <a:pt x="992" y="0"/>
                </a:moveTo>
                <a:lnTo>
                  <a:pt x="1012" y="0"/>
                </a:lnTo>
                <a:lnTo>
                  <a:pt x="1012" y="5"/>
                </a:lnTo>
                <a:lnTo>
                  <a:pt x="992" y="5"/>
                </a:lnTo>
                <a:lnTo>
                  <a:pt x="992" y="0"/>
                </a:lnTo>
                <a:close/>
                <a:moveTo>
                  <a:pt x="1026" y="0"/>
                </a:moveTo>
                <a:lnTo>
                  <a:pt x="1045" y="0"/>
                </a:lnTo>
                <a:lnTo>
                  <a:pt x="1045" y="5"/>
                </a:lnTo>
                <a:lnTo>
                  <a:pt x="1026" y="5"/>
                </a:lnTo>
                <a:lnTo>
                  <a:pt x="1026" y="0"/>
                </a:lnTo>
                <a:close/>
                <a:moveTo>
                  <a:pt x="1060" y="0"/>
                </a:moveTo>
                <a:lnTo>
                  <a:pt x="1079" y="0"/>
                </a:lnTo>
                <a:lnTo>
                  <a:pt x="1079" y="5"/>
                </a:lnTo>
                <a:lnTo>
                  <a:pt x="1060" y="5"/>
                </a:lnTo>
                <a:lnTo>
                  <a:pt x="1060" y="0"/>
                </a:lnTo>
                <a:close/>
                <a:moveTo>
                  <a:pt x="1093" y="0"/>
                </a:moveTo>
                <a:lnTo>
                  <a:pt x="1113" y="0"/>
                </a:lnTo>
                <a:lnTo>
                  <a:pt x="1113" y="5"/>
                </a:lnTo>
                <a:lnTo>
                  <a:pt x="1093" y="5"/>
                </a:lnTo>
                <a:lnTo>
                  <a:pt x="1093" y="0"/>
                </a:lnTo>
                <a:close/>
                <a:moveTo>
                  <a:pt x="1118" y="14"/>
                </a:moveTo>
                <a:lnTo>
                  <a:pt x="1118" y="33"/>
                </a:lnTo>
                <a:lnTo>
                  <a:pt x="1114" y="33"/>
                </a:lnTo>
                <a:lnTo>
                  <a:pt x="1114" y="14"/>
                </a:lnTo>
                <a:lnTo>
                  <a:pt x="1118" y="14"/>
                </a:lnTo>
                <a:close/>
                <a:moveTo>
                  <a:pt x="1118" y="47"/>
                </a:moveTo>
                <a:lnTo>
                  <a:pt x="1118" y="66"/>
                </a:lnTo>
                <a:lnTo>
                  <a:pt x="1114" y="66"/>
                </a:lnTo>
                <a:lnTo>
                  <a:pt x="1114" y="47"/>
                </a:lnTo>
                <a:lnTo>
                  <a:pt x="1118" y="47"/>
                </a:lnTo>
                <a:close/>
                <a:moveTo>
                  <a:pt x="1118" y="81"/>
                </a:moveTo>
                <a:lnTo>
                  <a:pt x="1118" y="100"/>
                </a:lnTo>
                <a:lnTo>
                  <a:pt x="1114" y="100"/>
                </a:lnTo>
                <a:lnTo>
                  <a:pt x="1114" y="81"/>
                </a:lnTo>
                <a:lnTo>
                  <a:pt x="1118" y="81"/>
                </a:lnTo>
                <a:close/>
                <a:moveTo>
                  <a:pt x="1118" y="114"/>
                </a:moveTo>
                <a:lnTo>
                  <a:pt x="1118" y="134"/>
                </a:lnTo>
                <a:lnTo>
                  <a:pt x="1114" y="134"/>
                </a:lnTo>
                <a:lnTo>
                  <a:pt x="1114" y="114"/>
                </a:lnTo>
                <a:lnTo>
                  <a:pt x="1118" y="114"/>
                </a:lnTo>
                <a:close/>
                <a:moveTo>
                  <a:pt x="1118" y="148"/>
                </a:moveTo>
                <a:lnTo>
                  <a:pt x="1118" y="159"/>
                </a:lnTo>
                <a:lnTo>
                  <a:pt x="1105" y="159"/>
                </a:lnTo>
                <a:lnTo>
                  <a:pt x="1105" y="154"/>
                </a:lnTo>
                <a:lnTo>
                  <a:pt x="1116" y="154"/>
                </a:lnTo>
                <a:lnTo>
                  <a:pt x="1114" y="156"/>
                </a:lnTo>
                <a:lnTo>
                  <a:pt x="1114" y="148"/>
                </a:lnTo>
                <a:lnTo>
                  <a:pt x="1118" y="148"/>
                </a:lnTo>
                <a:close/>
                <a:moveTo>
                  <a:pt x="1091" y="159"/>
                </a:moveTo>
                <a:lnTo>
                  <a:pt x="1072" y="159"/>
                </a:lnTo>
                <a:lnTo>
                  <a:pt x="1072" y="154"/>
                </a:lnTo>
                <a:lnTo>
                  <a:pt x="1091" y="154"/>
                </a:lnTo>
                <a:lnTo>
                  <a:pt x="1091" y="159"/>
                </a:lnTo>
                <a:close/>
                <a:moveTo>
                  <a:pt x="1057" y="159"/>
                </a:moveTo>
                <a:lnTo>
                  <a:pt x="1038" y="159"/>
                </a:lnTo>
                <a:lnTo>
                  <a:pt x="1038" y="154"/>
                </a:lnTo>
                <a:lnTo>
                  <a:pt x="1057" y="154"/>
                </a:lnTo>
                <a:lnTo>
                  <a:pt x="1057" y="159"/>
                </a:lnTo>
                <a:close/>
                <a:moveTo>
                  <a:pt x="1023" y="159"/>
                </a:moveTo>
                <a:lnTo>
                  <a:pt x="1004" y="159"/>
                </a:lnTo>
                <a:lnTo>
                  <a:pt x="1004" y="154"/>
                </a:lnTo>
                <a:lnTo>
                  <a:pt x="1023" y="154"/>
                </a:lnTo>
                <a:lnTo>
                  <a:pt x="1023" y="159"/>
                </a:lnTo>
                <a:close/>
                <a:moveTo>
                  <a:pt x="990" y="159"/>
                </a:moveTo>
                <a:lnTo>
                  <a:pt x="970" y="159"/>
                </a:lnTo>
                <a:lnTo>
                  <a:pt x="970" y="154"/>
                </a:lnTo>
                <a:lnTo>
                  <a:pt x="990" y="154"/>
                </a:lnTo>
                <a:lnTo>
                  <a:pt x="990" y="159"/>
                </a:lnTo>
                <a:close/>
                <a:moveTo>
                  <a:pt x="956" y="159"/>
                </a:moveTo>
                <a:lnTo>
                  <a:pt x="937" y="159"/>
                </a:lnTo>
                <a:lnTo>
                  <a:pt x="937" y="154"/>
                </a:lnTo>
                <a:lnTo>
                  <a:pt x="956" y="154"/>
                </a:lnTo>
                <a:lnTo>
                  <a:pt x="956" y="159"/>
                </a:lnTo>
                <a:close/>
                <a:moveTo>
                  <a:pt x="922" y="159"/>
                </a:moveTo>
                <a:lnTo>
                  <a:pt x="903" y="159"/>
                </a:lnTo>
                <a:lnTo>
                  <a:pt x="903" y="154"/>
                </a:lnTo>
                <a:lnTo>
                  <a:pt x="922" y="154"/>
                </a:lnTo>
                <a:lnTo>
                  <a:pt x="922" y="159"/>
                </a:lnTo>
                <a:close/>
                <a:moveTo>
                  <a:pt x="889" y="159"/>
                </a:moveTo>
                <a:lnTo>
                  <a:pt x="870" y="159"/>
                </a:lnTo>
                <a:lnTo>
                  <a:pt x="870" y="154"/>
                </a:lnTo>
                <a:lnTo>
                  <a:pt x="889" y="154"/>
                </a:lnTo>
                <a:lnTo>
                  <a:pt x="889" y="159"/>
                </a:lnTo>
                <a:close/>
                <a:moveTo>
                  <a:pt x="855" y="159"/>
                </a:moveTo>
                <a:lnTo>
                  <a:pt x="836" y="159"/>
                </a:lnTo>
                <a:lnTo>
                  <a:pt x="836" y="154"/>
                </a:lnTo>
                <a:lnTo>
                  <a:pt x="855" y="154"/>
                </a:lnTo>
                <a:lnTo>
                  <a:pt x="855" y="159"/>
                </a:lnTo>
                <a:close/>
                <a:moveTo>
                  <a:pt x="822" y="159"/>
                </a:moveTo>
                <a:lnTo>
                  <a:pt x="802" y="159"/>
                </a:lnTo>
                <a:lnTo>
                  <a:pt x="802" y="154"/>
                </a:lnTo>
                <a:lnTo>
                  <a:pt x="822" y="154"/>
                </a:lnTo>
                <a:lnTo>
                  <a:pt x="822" y="159"/>
                </a:lnTo>
                <a:close/>
                <a:moveTo>
                  <a:pt x="788" y="159"/>
                </a:moveTo>
                <a:lnTo>
                  <a:pt x="769" y="159"/>
                </a:lnTo>
                <a:lnTo>
                  <a:pt x="769" y="154"/>
                </a:lnTo>
                <a:lnTo>
                  <a:pt x="788" y="154"/>
                </a:lnTo>
                <a:lnTo>
                  <a:pt x="788" y="159"/>
                </a:lnTo>
                <a:close/>
                <a:moveTo>
                  <a:pt x="754" y="159"/>
                </a:moveTo>
                <a:lnTo>
                  <a:pt x="735" y="159"/>
                </a:lnTo>
                <a:lnTo>
                  <a:pt x="735" y="154"/>
                </a:lnTo>
                <a:lnTo>
                  <a:pt x="754" y="154"/>
                </a:lnTo>
                <a:lnTo>
                  <a:pt x="754" y="159"/>
                </a:lnTo>
                <a:close/>
                <a:moveTo>
                  <a:pt x="721" y="159"/>
                </a:moveTo>
                <a:lnTo>
                  <a:pt x="701" y="159"/>
                </a:lnTo>
                <a:lnTo>
                  <a:pt x="701" y="154"/>
                </a:lnTo>
                <a:lnTo>
                  <a:pt x="721" y="154"/>
                </a:lnTo>
                <a:lnTo>
                  <a:pt x="721" y="159"/>
                </a:lnTo>
                <a:close/>
                <a:moveTo>
                  <a:pt x="687" y="159"/>
                </a:moveTo>
                <a:lnTo>
                  <a:pt x="668" y="159"/>
                </a:lnTo>
                <a:lnTo>
                  <a:pt x="668" y="154"/>
                </a:lnTo>
                <a:lnTo>
                  <a:pt x="687" y="154"/>
                </a:lnTo>
                <a:lnTo>
                  <a:pt x="687" y="159"/>
                </a:lnTo>
                <a:close/>
                <a:moveTo>
                  <a:pt x="653" y="159"/>
                </a:moveTo>
                <a:lnTo>
                  <a:pt x="634" y="159"/>
                </a:lnTo>
                <a:lnTo>
                  <a:pt x="634" y="154"/>
                </a:lnTo>
                <a:lnTo>
                  <a:pt x="653" y="154"/>
                </a:lnTo>
                <a:lnTo>
                  <a:pt x="653" y="159"/>
                </a:lnTo>
                <a:close/>
                <a:moveTo>
                  <a:pt x="620" y="159"/>
                </a:moveTo>
                <a:lnTo>
                  <a:pt x="601" y="159"/>
                </a:lnTo>
                <a:lnTo>
                  <a:pt x="601" y="154"/>
                </a:lnTo>
                <a:lnTo>
                  <a:pt x="620" y="154"/>
                </a:lnTo>
                <a:lnTo>
                  <a:pt x="620" y="159"/>
                </a:lnTo>
                <a:close/>
                <a:moveTo>
                  <a:pt x="586" y="159"/>
                </a:moveTo>
                <a:lnTo>
                  <a:pt x="567" y="159"/>
                </a:lnTo>
                <a:lnTo>
                  <a:pt x="567" y="154"/>
                </a:lnTo>
                <a:lnTo>
                  <a:pt x="586" y="154"/>
                </a:lnTo>
                <a:lnTo>
                  <a:pt x="586" y="159"/>
                </a:lnTo>
                <a:close/>
                <a:moveTo>
                  <a:pt x="553" y="159"/>
                </a:moveTo>
                <a:lnTo>
                  <a:pt x="533" y="159"/>
                </a:lnTo>
                <a:lnTo>
                  <a:pt x="533" y="154"/>
                </a:lnTo>
                <a:lnTo>
                  <a:pt x="553" y="154"/>
                </a:lnTo>
                <a:lnTo>
                  <a:pt x="553" y="159"/>
                </a:lnTo>
                <a:close/>
                <a:moveTo>
                  <a:pt x="519" y="159"/>
                </a:moveTo>
                <a:lnTo>
                  <a:pt x="500" y="159"/>
                </a:lnTo>
                <a:lnTo>
                  <a:pt x="500" y="154"/>
                </a:lnTo>
                <a:lnTo>
                  <a:pt x="519" y="154"/>
                </a:lnTo>
                <a:lnTo>
                  <a:pt x="519" y="159"/>
                </a:lnTo>
                <a:close/>
                <a:moveTo>
                  <a:pt x="485" y="159"/>
                </a:moveTo>
                <a:lnTo>
                  <a:pt x="466" y="159"/>
                </a:lnTo>
                <a:lnTo>
                  <a:pt x="466" y="154"/>
                </a:lnTo>
                <a:lnTo>
                  <a:pt x="485" y="154"/>
                </a:lnTo>
                <a:lnTo>
                  <a:pt x="485" y="159"/>
                </a:lnTo>
                <a:close/>
                <a:moveTo>
                  <a:pt x="451" y="159"/>
                </a:moveTo>
                <a:lnTo>
                  <a:pt x="432" y="159"/>
                </a:lnTo>
                <a:lnTo>
                  <a:pt x="432" y="154"/>
                </a:lnTo>
                <a:lnTo>
                  <a:pt x="451" y="154"/>
                </a:lnTo>
                <a:lnTo>
                  <a:pt x="451" y="159"/>
                </a:lnTo>
                <a:close/>
                <a:moveTo>
                  <a:pt x="418" y="159"/>
                </a:moveTo>
                <a:lnTo>
                  <a:pt x="399" y="159"/>
                </a:lnTo>
                <a:lnTo>
                  <a:pt x="399" y="154"/>
                </a:lnTo>
                <a:lnTo>
                  <a:pt x="418" y="154"/>
                </a:lnTo>
                <a:lnTo>
                  <a:pt x="418" y="159"/>
                </a:lnTo>
                <a:close/>
                <a:moveTo>
                  <a:pt x="384" y="159"/>
                </a:moveTo>
                <a:lnTo>
                  <a:pt x="365" y="159"/>
                </a:lnTo>
                <a:lnTo>
                  <a:pt x="365" y="154"/>
                </a:lnTo>
                <a:lnTo>
                  <a:pt x="384" y="154"/>
                </a:lnTo>
                <a:lnTo>
                  <a:pt x="384" y="159"/>
                </a:lnTo>
                <a:close/>
                <a:moveTo>
                  <a:pt x="351" y="159"/>
                </a:moveTo>
                <a:lnTo>
                  <a:pt x="331" y="159"/>
                </a:lnTo>
                <a:lnTo>
                  <a:pt x="331" y="154"/>
                </a:lnTo>
                <a:lnTo>
                  <a:pt x="351" y="154"/>
                </a:lnTo>
                <a:lnTo>
                  <a:pt x="351" y="159"/>
                </a:lnTo>
                <a:close/>
                <a:moveTo>
                  <a:pt x="317" y="159"/>
                </a:moveTo>
                <a:lnTo>
                  <a:pt x="298" y="159"/>
                </a:lnTo>
                <a:lnTo>
                  <a:pt x="298" y="154"/>
                </a:lnTo>
                <a:lnTo>
                  <a:pt x="317" y="154"/>
                </a:lnTo>
                <a:lnTo>
                  <a:pt x="317" y="159"/>
                </a:lnTo>
                <a:close/>
                <a:moveTo>
                  <a:pt x="283" y="159"/>
                </a:moveTo>
                <a:lnTo>
                  <a:pt x="264" y="159"/>
                </a:lnTo>
                <a:lnTo>
                  <a:pt x="264" y="154"/>
                </a:lnTo>
                <a:lnTo>
                  <a:pt x="283" y="154"/>
                </a:lnTo>
                <a:lnTo>
                  <a:pt x="283" y="159"/>
                </a:lnTo>
                <a:close/>
                <a:moveTo>
                  <a:pt x="250" y="159"/>
                </a:moveTo>
                <a:lnTo>
                  <a:pt x="231" y="159"/>
                </a:lnTo>
                <a:lnTo>
                  <a:pt x="231" y="154"/>
                </a:lnTo>
                <a:lnTo>
                  <a:pt x="250" y="154"/>
                </a:lnTo>
                <a:lnTo>
                  <a:pt x="250" y="159"/>
                </a:lnTo>
                <a:close/>
                <a:moveTo>
                  <a:pt x="216" y="159"/>
                </a:moveTo>
                <a:lnTo>
                  <a:pt x="197" y="159"/>
                </a:lnTo>
                <a:lnTo>
                  <a:pt x="197" y="154"/>
                </a:lnTo>
                <a:lnTo>
                  <a:pt x="216" y="154"/>
                </a:lnTo>
                <a:lnTo>
                  <a:pt x="216" y="159"/>
                </a:lnTo>
                <a:close/>
                <a:moveTo>
                  <a:pt x="183" y="159"/>
                </a:moveTo>
                <a:lnTo>
                  <a:pt x="163" y="159"/>
                </a:lnTo>
                <a:lnTo>
                  <a:pt x="163" y="154"/>
                </a:lnTo>
                <a:lnTo>
                  <a:pt x="183" y="154"/>
                </a:lnTo>
                <a:lnTo>
                  <a:pt x="183" y="159"/>
                </a:lnTo>
                <a:close/>
                <a:moveTo>
                  <a:pt x="149" y="159"/>
                </a:moveTo>
                <a:lnTo>
                  <a:pt x="130" y="159"/>
                </a:lnTo>
                <a:lnTo>
                  <a:pt x="130" y="154"/>
                </a:lnTo>
                <a:lnTo>
                  <a:pt x="149" y="154"/>
                </a:lnTo>
                <a:lnTo>
                  <a:pt x="149" y="159"/>
                </a:lnTo>
                <a:close/>
                <a:moveTo>
                  <a:pt x="115" y="159"/>
                </a:moveTo>
                <a:lnTo>
                  <a:pt x="96" y="159"/>
                </a:lnTo>
                <a:lnTo>
                  <a:pt x="96" y="154"/>
                </a:lnTo>
                <a:lnTo>
                  <a:pt x="115" y="154"/>
                </a:lnTo>
                <a:lnTo>
                  <a:pt x="115" y="159"/>
                </a:lnTo>
                <a:close/>
                <a:moveTo>
                  <a:pt x="82" y="159"/>
                </a:moveTo>
                <a:lnTo>
                  <a:pt x="62" y="159"/>
                </a:lnTo>
                <a:lnTo>
                  <a:pt x="62" y="154"/>
                </a:lnTo>
                <a:lnTo>
                  <a:pt x="82" y="154"/>
                </a:lnTo>
                <a:lnTo>
                  <a:pt x="82" y="159"/>
                </a:lnTo>
                <a:close/>
                <a:moveTo>
                  <a:pt x="48" y="159"/>
                </a:moveTo>
                <a:lnTo>
                  <a:pt x="29" y="159"/>
                </a:lnTo>
                <a:lnTo>
                  <a:pt x="29" y="154"/>
                </a:lnTo>
                <a:lnTo>
                  <a:pt x="48" y="154"/>
                </a:lnTo>
                <a:lnTo>
                  <a:pt x="48" y="159"/>
                </a:lnTo>
                <a:close/>
                <a:moveTo>
                  <a:pt x="14" y="159"/>
                </a:moveTo>
                <a:lnTo>
                  <a:pt x="2" y="159"/>
                </a:lnTo>
                <a:lnTo>
                  <a:pt x="2" y="154"/>
                </a:lnTo>
                <a:lnTo>
                  <a:pt x="14" y="154"/>
                </a:lnTo>
                <a:lnTo>
                  <a:pt x="14" y="159"/>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85" name="图片 290"/>
          <p:cNvPicPr>
            <a:picLocks noChangeAspect="1" noChangeArrowheads="1"/>
          </p:cNvPicPr>
          <p:nvPr/>
        </p:nvPicPr>
        <p:blipFill>
          <a:blip r:embed="rId151">
            <a:extLst>
              <a:ext uri="{28A0092B-C50C-407E-A947-70E740481C1C}">
                <a14:useLocalDpi xmlns:a14="http://schemas.microsoft.com/office/drawing/2010/main" val="0"/>
              </a:ext>
            </a:extLst>
          </a:blip>
          <a:srcRect/>
          <a:stretch>
            <a:fillRect/>
          </a:stretch>
        </p:blipFill>
        <p:spPr bwMode="auto">
          <a:xfrm>
            <a:off x="342900" y="23161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86" name="图片 291"/>
          <p:cNvPicPr>
            <a:picLocks noChangeAspect="1" noChangeArrowheads="1"/>
          </p:cNvPicPr>
          <p:nvPr/>
        </p:nvPicPr>
        <p:blipFill>
          <a:blip r:embed="rId152">
            <a:extLst>
              <a:ext uri="{28A0092B-C50C-407E-A947-70E740481C1C}">
                <a14:useLocalDpi xmlns:a14="http://schemas.microsoft.com/office/drawing/2010/main" val="0"/>
              </a:ext>
            </a:extLst>
          </a:blip>
          <a:srcRect/>
          <a:stretch>
            <a:fillRect/>
          </a:stretch>
        </p:blipFill>
        <p:spPr bwMode="auto">
          <a:xfrm>
            <a:off x="342900" y="23161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87" name="图片 292"/>
          <p:cNvPicPr>
            <a:picLocks noChangeAspect="1" noChangeArrowheads="1"/>
          </p:cNvPicPr>
          <p:nvPr/>
        </p:nvPicPr>
        <p:blipFill>
          <a:blip r:embed="rId153">
            <a:extLst>
              <a:ext uri="{28A0092B-C50C-407E-A947-70E740481C1C}">
                <a14:useLocalDpi xmlns:a14="http://schemas.microsoft.com/office/drawing/2010/main" val="0"/>
              </a:ext>
            </a:extLst>
          </a:blip>
          <a:srcRect/>
          <a:stretch>
            <a:fillRect/>
          </a:stretch>
        </p:blipFill>
        <p:spPr bwMode="auto">
          <a:xfrm>
            <a:off x="328613" y="23018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88" name="图片 293"/>
          <p:cNvPicPr>
            <a:picLocks noChangeAspect="1" noChangeArrowheads="1"/>
          </p:cNvPicPr>
          <p:nvPr/>
        </p:nvPicPr>
        <p:blipFill>
          <a:blip r:embed="rId154">
            <a:extLst>
              <a:ext uri="{28A0092B-C50C-407E-A947-70E740481C1C}">
                <a14:useLocalDpi xmlns:a14="http://schemas.microsoft.com/office/drawing/2010/main" val="0"/>
              </a:ext>
            </a:extLst>
          </a:blip>
          <a:srcRect/>
          <a:stretch>
            <a:fillRect/>
          </a:stretch>
        </p:blipFill>
        <p:spPr bwMode="auto">
          <a:xfrm>
            <a:off x="328613" y="23018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89" name="矩形 294"/>
          <p:cNvSpPr>
            <a:spLocks noChangeArrowheads="1"/>
          </p:cNvSpPr>
          <p:nvPr/>
        </p:nvSpPr>
        <p:spPr bwMode="auto">
          <a:xfrm>
            <a:off x="339725" y="2312988"/>
            <a:ext cx="860425"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0" name="矩形 295"/>
          <p:cNvSpPr>
            <a:spLocks noChangeArrowheads="1"/>
          </p:cNvSpPr>
          <p:nvPr/>
        </p:nvSpPr>
        <p:spPr bwMode="auto">
          <a:xfrm>
            <a:off x="431800" y="2352675"/>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采购合同管理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91" name="图片 296"/>
          <p:cNvPicPr>
            <a:picLocks noChangeAspect="1" noChangeArrowheads="1"/>
          </p:cNvPicPr>
          <p:nvPr/>
        </p:nvPicPr>
        <p:blipFill>
          <a:blip r:embed="rId155">
            <a:extLst>
              <a:ext uri="{28A0092B-C50C-407E-A947-70E740481C1C}">
                <a14:useLocalDpi xmlns:a14="http://schemas.microsoft.com/office/drawing/2010/main" val="0"/>
              </a:ext>
            </a:extLst>
          </a:blip>
          <a:srcRect/>
          <a:stretch>
            <a:fillRect/>
          </a:stretch>
        </p:blipFill>
        <p:spPr bwMode="auto">
          <a:xfrm>
            <a:off x="342900" y="3162300"/>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92" name="图片 297"/>
          <p:cNvPicPr>
            <a:picLocks noChangeAspect="1" noChangeArrowheads="1"/>
          </p:cNvPicPr>
          <p:nvPr/>
        </p:nvPicPr>
        <p:blipFill>
          <a:blip r:embed="rId156">
            <a:extLst>
              <a:ext uri="{28A0092B-C50C-407E-A947-70E740481C1C}">
                <a14:useLocalDpi xmlns:a14="http://schemas.microsoft.com/office/drawing/2010/main" val="0"/>
              </a:ext>
            </a:extLst>
          </a:blip>
          <a:srcRect/>
          <a:stretch>
            <a:fillRect/>
          </a:stretch>
        </p:blipFill>
        <p:spPr bwMode="auto">
          <a:xfrm>
            <a:off x="342900" y="3162300"/>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93" name="图片 298"/>
          <p:cNvPicPr>
            <a:picLocks noChangeAspect="1" noChangeArrowheads="1"/>
          </p:cNvPicPr>
          <p:nvPr/>
        </p:nvPicPr>
        <p:blipFill>
          <a:blip r:embed="rId157">
            <a:extLst>
              <a:ext uri="{28A0092B-C50C-407E-A947-70E740481C1C}">
                <a14:useLocalDpi xmlns:a14="http://schemas.microsoft.com/office/drawing/2010/main" val="0"/>
              </a:ext>
            </a:extLst>
          </a:blip>
          <a:srcRect/>
          <a:stretch>
            <a:fillRect/>
          </a:stretch>
        </p:blipFill>
        <p:spPr bwMode="auto">
          <a:xfrm>
            <a:off x="328613" y="3146425"/>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94" name="图片 299"/>
          <p:cNvPicPr>
            <a:picLocks noChangeAspect="1" noChangeArrowheads="1"/>
          </p:cNvPicPr>
          <p:nvPr/>
        </p:nvPicPr>
        <p:blipFill>
          <a:blip r:embed="rId158">
            <a:extLst>
              <a:ext uri="{28A0092B-C50C-407E-A947-70E740481C1C}">
                <a14:useLocalDpi xmlns:a14="http://schemas.microsoft.com/office/drawing/2010/main" val="0"/>
              </a:ext>
            </a:extLst>
          </a:blip>
          <a:srcRect/>
          <a:stretch>
            <a:fillRect/>
          </a:stretch>
        </p:blipFill>
        <p:spPr bwMode="auto">
          <a:xfrm>
            <a:off x="328613" y="3146425"/>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95" name="矩形 300"/>
          <p:cNvSpPr>
            <a:spLocks noChangeArrowheads="1"/>
          </p:cNvSpPr>
          <p:nvPr/>
        </p:nvSpPr>
        <p:spPr bwMode="auto">
          <a:xfrm>
            <a:off x="339725" y="3159125"/>
            <a:ext cx="860425"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6" name="矩形 301"/>
          <p:cNvSpPr>
            <a:spLocks noChangeArrowheads="1"/>
          </p:cNvSpPr>
          <p:nvPr/>
        </p:nvSpPr>
        <p:spPr bwMode="auto">
          <a:xfrm>
            <a:off x="431800" y="320040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采购订单管理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97" name="图片 302"/>
          <p:cNvPicPr>
            <a:picLocks noChangeAspect="1" noChangeArrowheads="1"/>
          </p:cNvPicPr>
          <p:nvPr/>
        </p:nvPicPr>
        <p:blipFill>
          <a:blip r:embed="rId159">
            <a:extLst>
              <a:ext uri="{28A0092B-C50C-407E-A947-70E740481C1C}">
                <a14:useLocalDpi xmlns:a14="http://schemas.microsoft.com/office/drawing/2010/main" val="0"/>
              </a:ext>
            </a:extLst>
          </a:blip>
          <a:srcRect/>
          <a:stretch>
            <a:fillRect/>
          </a:stretch>
        </p:blipFill>
        <p:spPr bwMode="auto">
          <a:xfrm>
            <a:off x="342900" y="35893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98" name="图片 303"/>
          <p:cNvPicPr>
            <a:picLocks noChangeAspect="1" noChangeArrowheads="1"/>
          </p:cNvPicPr>
          <p:nvPr/>
        </p:nvPicPr>
        <p:blipFill>
          <a:blip r:embed="rId160">
            <a:extLst>
              <a:ext uri="{28A0092B-C50C-407E-A947-70E740481C1C}">
                <a14:useLocalDpi xmlns:a14="http://schemas.microsoft.com/office/drawing/2010/main" val="0"/>
              </a:ext>
            </a:extLst>
          </a:blip>
          <a:srcRect/>
          <a:stretch>
            <a:fillRect/>
          </a:stretch>
        </p:blipFill>
        <p:spPr bwMode="auto">
          <a:xfrm>
            <a:off x="342900" y="35893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299" name="图片 304"/>
          <p:cNvPicPr>
            <a:picLocks noChangeAspect="1" noChangeArrowheads="1"/>
          </p:cNvPicPr>
          <p:nvPr/>
        </p:nvPicPr>
        <p:blipFill>
          <a:blip r:embed="rId161">
            <a:extLst>
              <a:ext uri="{28A0092B-C50C-407E-A947-70E740481C1C}">
                <a14:useLocalDpi xmlns:a14="http://schemas.microsoft.com/office/drawing/2010/main" val="0"/>
              </a:ext>
            </a:extLst>
          </a:blip>
          <a:srcRect/>
          <a:stretch>
            <a:fillRect/>
          </a:stretch>
        </p:blipFill>
        <p:spPr bwMode="auto">
          <a:xfrm>
            <a:off x="328613" y="35734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00" name="图片 305"/>
          <p:cNvPicPr>
            <a:picLocks noChangeAspect="1" noChangeArrowheads="1"/>
          </p:cNvPicPr>
          <p:nvPr/>
        </p:nvPicPr>
        <p:blipFill>
          <a:blip r:embed="rId162">
            <a:extLst>
              <a:ext uri="{28A0092B-C50C-407E-A947-70E740481C1C}">
                <a14:useLocalDpi xmlns:a14="http://schemas.microsoft.com/office/drawing/2010/main" val="0"/>
              </a:ext>
            </a:extLst>
          </a:blip>
          <a:srcRect/>
          <a:stretch>
            <a:fillRect/>
          </a:stretch>
        </p:blipFill>
        <p:spPr bwMode="auto">
          <a:xfrm>
            <a:off x="328613" y="35734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01" name="矩形 306"/>
          <p:cNvSpPr>
            <a:spLocks noChangeArrowheads="1"/>
          </p:cNvSpPr>
          <p:nvPr/>
        </p:nvSpPr>
        <p:spPr bwMode="auto">
          <a:xfrm>
            <a:off x="339725" y="3584575"/>
            <a:ext cx="860425" cy="190500"/>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2" name="矩形 307"/>
          <p:cNvSpPr>
            <a:spLocks noChangeArrowheads="1"/>
          </p:cNvSpPr>
          <p:nvPr/>
        </p:nvSpPr>
        <p:spPr bwMode="auto">
          <a:xfrm>
            <a:off x="431800" y="362585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采购预算控制</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03" name="图片 308"/>
          <p:cNvPicPr>
            <a:picLocks noChangeAspect="1" noChangeArrowheads="1"/>
          </p:cNvPicPr>
          <p:nvPr/>
        </p:nvPicPr>
        <p:blipFill>
          <a:blip r:embed="rId163">
            <a:extLst>
              <a:ext uri="{28A0092B-C50C-407E-A947-70E740481C1C}">
                <a14:useLocalDpi xmlns:a14="http://schemas.microsoft.com/office/drawing/2010/main" val="0"/>
              </a:ext>
            </a:extLst>
          </a:blip>
          <a:srcRect/>
          <a:stretch>
            <a:fillRect/>
          </a:stretch>
        </p:blipFill>
        <p:spPr bwMode="auto">
          <a:xfrm>
            <a:off x="342900" y="2743200"/>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04" name="图片 309"/>
          <p:cNvPicPr>
            <a:picLocks noChangeAspect="1" noChangeArrowheads="1"/>
          </p:cNvPicPr>
          <p:nvPr/>
        </p:nvPicPr>
        <p:blipFill>
          <a:blip r:embed="rId164">
            <a:extLst>
              <a:ext uri="{28A0092B-C50C-407E-A947-70E740481C1C}">
                <a14:useLocalDpi xmlns:a14="http://schemas.microsoft.com/office/drawing/2010/main" val="0"/>
              </a:ext>
            </a:extLst>
          </a:blip>
          <a:srcRect/>
          <a:stretch>
            <a:fillRect/>
          </a:stretch>
        </p:blipFill>
        <p:spPr bwMode="auto">
          <a:xfrm>
            <a:off x="342900" y="2743200"/>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05" name="图片 310"/>
          <p:cNvPicPr>
            <a:picLocks noChangeAspect="1" noChangeArrowheads="1"/>
          </p:cNvPicPr>
          <p:nvPr/>
        </p:nvPicPr>
        <p:blipFill>
          <a:blip r:embed="rId165">
            <a:extLst>
              <a:ext uri="{28A0092B-C50C-407E-A947-70E740481C1C}">
                <a14:useLocalDpi xmlns:a14="http://schemas.microsoft.com/office/drawing/2010/main" val="0"/>
              </a:ext>
            </a:extLst>
          </a:blip>
          <a:srcRect/>
          <a:stretch>
            <a:fillRect/>
          </a:stretch>
        </p:blipFill>
        <p:spPr bwMode="auto">
          <a:xfrm>
            <a:off x="328613" y="2727325"/>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07" name="矩形 312"/>
          <p:cNvSpPr>
            <a:spLocks noChangeArrowheads="1"/>
          </p:cNvSpPr>
          <p:nvPr/>
        </p:nvSpPr>
        <p:spPr bwMode="auto">
          <a:xfrm>
            <a:off x="339725" y="2740025"/>
            <a:ext cx="860425"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8" name="矩形 313"/>
          <p:cNvSpPr>
            <a:spLocks noChangeArrowheads="1"/>
          </p:cNvSpPr>
          <p:nvPr/>
        </p:nvSpPr>
        <p:spPr bwMode="auto">
          <a:xfrm>
            <a:off x="339725" y="2632076"/>
            <a:ext cx="908050" cy="260350"/>
          </a:xfrm>
          <a:prstGeom prst="rect">
            <a:avLst/>
          </a:prstGeom>
          <a:ln/>
        </p:spPr>
        <p:style>
          <a:lnRef idx="1">
            <a:schemeClr val="accent6"/>
          </a:lnRef>
          <a:fillRef idx="3">
            <a:schemeClr val="accent6"/>
          </a:fillRef>
          <a:effectRef idx="2">
            <a:schemeClr val="accent6"/>
          </a:effectRef>
          <a:fontRef idx="minor">
            <a:schemeClr val="lt1"/>
          </a:fontRef>
        </p:style>
        <p:txBody>
          <a:bodyPr wrap="square" lIns="0" tIns="0" rIns="0" bIns="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srgbClr xmlns:mc="http://schemas.openxmlformats.org/markup-compatibility/2006" xmlns:a14="http://schemas.microsoft.com/office/drawing/2010/main" val="000000" mc:Ignorable=""/>
                </a:solidFill>
                <a:effectLst/>
                <a:uLnTx/>
                <a:uFillTx/>
                <a:latin typeface="宋体" pitchFamily="2" charset="-122"/>
              </a:rPr>
              <a:t>采购计划管理</a:t>
            </a:r>
            <a:endParaRPr kumimoji="0" lang="zh-CN" altLang="en-US" sz="2400" b="0" i="0" u="none" strike="noStrike" kern="0" cap="none" spc="0" normalizeH="0" baseline="0" noProof="0" dirty="0" smtClean="0">
              <a:ln>
                <a:noFill/>
              </a:ln>
              <a:solidFill>
                <a:sysClr val="windowText" lastClr="000000"/>
              </a:solidFill>
              <a:effectLst/>
              <a:uLnTx/>
              <a:uFillTx/>
            </a:endParaRPr>
          </a:p>
        </p:txBody>
      </p:sp>
      <p:pic>
        <p:nvPicPr>
          <p:cNvPr id="309" name="图片 314"/>
          <p:cNvPicPr>
            <a:picLocks noChangeAspect="1" noChangeArrowheads="1"/>
          </p:cNvPicPr>
          <p:nvPr/>
        </p:nvPicPr>
        <p:blipFill>
          <a:blip r:embed="rId166">
            <a:extLst>
              <a:ext uri="{28A0092B-C50C-407E-A947-70E740481C1C}">
                <a14:useLocalDpi xmlns:a14="http://schemas.microsoft.com/office/drawing/2010/main" val="0"/>
              </a:ext>
            </a:extLst>
          </a:blip>
          <a:srcRect/>
          <a:stretch>
            <a:fillRect/>
          </a:stretch>
        </p:blipFill>
        <p:spPr bwMode="auto">
          <a:xfrm>
            <a:off x="1395413" y="32686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10" name="图片 315"/>
          <p:cNvPicPr>
            <a:picLocks noChangeAspect="1" noChangeArrowheads="1"/>
          </p:cNvPicPr>
          <p:nvPr/>
        </p:nvPicPr>
        <p:blipFill>
          <a:blip r:embed="rId167">
            <a:extLst>
              <a:ext uri="{28A0092B-C50C-407E-A947-70E740481C1C}">
                <a14:useLocalDpi xmlns:a14="http://schemas.microsoft.com/office/drawing/2010/main" val="0"/>
              </a:ext>
            </a:extLst>
          </a:blip>
          <a:srcRect/>
          <a:stretch>
            <a:fillRect/>
          </a:stretch>
        </p:blipFill>
        <p:spPr bwMode="auto">
          <a:xfrm>
            <a:off x="1395413" y="32686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11" name="图片 316"/>
          <p:cNvPicPr>
            <a:picLocks noChangeAspect="1" noChangeArrowheads="1"/>
          </p:cNvPicPr>
          <p:nvPr/>
        </p:nvPicPr>
        <p:blipFill>
          <a:blip r:embed="rId168">
            <a:extLst>
              <a:ext uri="{28A0092B-C50C-407E-A947-70E740481C1C}">
                <a14:useLocalDpi xmlns:a14="http://schemas.microsoft.com/office/drawing/2010/main" val="0"/>
              </a:ext>
            </a:extLst>
          </a:blip>
          <a:srcRect/>
          <a:stretch>
            <a:fillRect/>
          </a:stretch>
        </p:blipFill>
        <p:spPr bwMode="auto">
          <a:xfrm>
            <a:off x="1379538" y="32543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12" name="图片 317"/>
          <p:cNvPicPr>
            <a:picLocks noChangeAspect="1" noChangeArrowheads="1"/>
          </p:cNvPicPr>
          <p:nvPr/>
        </p:nvPicPr>
        <p:blipFill>
          <a:blip r:embed="rId169">
            <a:extLst>
              <a:ext uri="{28A0092B-C50C-407E-A947-70E740481C1C}">
                <a14:useLocalDpi xmlns:a14="http://schemas.microsoft.com/office/drawing/2010/main" val="0"/>
              </a:ext>
            </a:extLst>
          </a:blip>
          <a:srcRect/>
          <a:stretch>
            <a:fillRect/>
          </a:stretch>
        </p:blipFill>
        <p:spPr bwMode="auto">
          <a:xfrm>
            <a:off x="1379538" y="32543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13" name="矩形 318"/>
          <p:cNvSpPr>
            <a:spLocks noChangeArrowheads="1"/>
          </p:cNvSpPr>
          <p:nvPr/>
        </p:nvSpPr>
        <p:spPr bwMode="auto">
          <a:xfrm>
            <a:off x="1390650" y="3265488"/>
            <a:ext cx="862013"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4" name="矩形 319"/>
          <p:cNvSpPr>
            <a:spLocks noChangeArrowheads="1"/>
          </p:cNvSpPr>
          <p:nvPr/>
        </p:nvSpPr>
        <p:spPr bwMode="auto">
          <a:xfrm>
            <a:off x="1481138" y="3305175"/>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销售订单管理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15" name="图片 320"/>
          <p:cNvPicPr>
            <a:picLocks noChangeAspect="1" noChangeArrowheads="1"/>
          </p:cNvPicPr>
          <p:nvPr/>
        </p:nvPicPr>
        <p:blipFill>
          <a:blip r:embed="rId170">
            <a:extLst>
              <a:ext uri="{28A0092B-C50C-407E-A947-70E740481C1C}">
                <a14:useLocalDpi xmlns:a14="http://schemas.microsoft.com/office/drawing/2010/main" val="0"/>
              </a:ext>
            </a:extLst>
          </a:blip>
          <a:srcRect/>
          <a:stretch>
            <a:fillRect/>
          </a:stretch>
        </p:blipFill>
        <p:spPr bwMode="auto">
          <a:xfrm>
            <a:off x="1395413" y="23161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16" name="图片 321"/>
          <p:cNvPicPr>
            <a:picLocks noChangeAspect="1" noChangeArrowheads="1"/>
          </p:cNvPicPr>
          <p:nvPr/>
        </p:nvPicPr>
        <p:blipFill>
          <a:blip r:embed="rId171">
            <a:extLst>
              <a:ext uri="{28A0092B-C50C-407E-A947-70E740481C1C}">
                <a14:useLocalDpi xmlns:a14="http://schemas.microsoft.com/office/drawing/2010/main" val="0"/>
              </a:ext>
            </a:extLst>
          </a:blip>
          <a:srcRect/>
          <a:stretch>
            <a:fillRect/>
          </a:stretch>
        </p:blipFill>
        <p:spPr bwMode="auto">
          <a:xfrm>
            <a:off x="1395413" y="23161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17" name="图片 322"/>
          <p:cNvPicPr>
            <a:picLocks noChangeAspect="1" noChangeArrowheads="1"/>
          </p:cNvPicPr>
          <p:nvPr/>
        </p:nvPicPr>
        <p:blipFill>
          <a:blip r:embed="rId172">
            <a:extLst>
              <a:ext uri="{28A0092B-C50C-407E-A947-70E740481C1C}">
                <a14:useLocalDpi xmlns:a14="http://schemas.microsoft.com/office/drawing/2010/main" val="0"/>
              </a:ext>
            </a:extLst>
          </a:blip>
          <a:srcRect/>
          <a:stretch>
            <a:fillRect/>
          </a:stretch>
        </p:blipFill>
        <p:spPr bwMode="auto">
          <a:xfrm>
            <a:off x="1379538" y="23018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18" name="图片 323"/>
          <p:cNvPicPr>
            <a:picLocks noChangeAspect="1" noChangeArrowheads="1"/>
          </p:cNvPicPr>
          <p:nvPr/>
        </p:nvPicPr>
        <p:blipFill>
          <a:blip r:embed="rId173">
            <a:extLst>
              <a:ext uri="{28A0092B-C50C-407E-A947-70E740481C1C}">
                <a14:useLocalDpi xmlns:a14="http://schemas.microsoft.com/office/drawing/2010/main" val="0"/>
              </a:ext>
            </a:extLst>
          </a:blip>
          <a:srcRect/>
          <a:stretch>
            <a:fillRect/>
          </a:stretch>
        </p:blipFill>
        <p:spPr bwMode="auto">
          <a:xfrm>
            <a:off x="1379538" y="2301875"/>
            <a:ext cx="876300" cy="2047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19" name="矩形 324"/>
          <p:cNvSpPr>
            <a:spLocks noChangeArrowheads="1"/>
          </p:cNvSpPr>
          <p:nvPr/>
        </p:nvSpPr>
        <p:spPr bwMode="auto">
          <a:xfrm>
            <a:off x="1390650" y="2312988"/>
            <a:ext cx="862013" cy="190500"/>
          </a:xfrm>
          <a:prstGeom prst="rect">
            <a:avLst/>
          </a:prstGeom>
          <a:ln/>
        </p:spPr>
        <p:style>
          <a:lnRef idx="2">
            <a:schemeClr val="accent2"/>
          </a:lnRef>
          <a:fillRef idx="1">
            <a:schemeClr val="lt1"/>
          </a:fillRef>
          <a:effectRef idx="0">
            <a:schemeClr val="accent2"/>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0" name="矩形 325"/>
          <p:cNvSpPr>
            <a:spLocks noChangeArrowheads="1"/>
          </p:cNvSpPr>
          <p:nvPr/>
        </p:nvSpPr>
        <p:spPr bwMode="auto">
          <a:xfrm>
            <a:off x="1403648" y="2352674"/>
            <a:ext cx="850602" cy="153888"/>
          </a:xfrm>
          <a:prstGeom prst="rect">
            <a:avLst/>
          </a:prstGeom>
          <a:ln/>
        </p:spPr>
        <p:style>
          <a:lnRef idx="0">
            <a:schemeClr val="accent6"/>
          </a:lnRef>
          <a:fillRef idx="3">
            <a:schemeClr val="accent6"/>
          </a:fillRef>
          <a:effectRef idx="3">
            <a:schemeClr val="accent6"/>
          </a:effectRef>
          <a:fontRef idx="minor">
            <a:schemeClr val="lt1"/>
          </a:fontRef>
        </p:style>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xmlns:mc="http://schemas.openxmlformats.org/markup-compatibility/2006" xmlns:a14="http://schemas.microsoft.com/office/drawing/2010/main" val="000000" mc:Ignorable=""/>
                </a:solidFill>
                <a:effectLst/>
                <a:uLnTx/>
                <a:uFillTx/>
                <a:latin typeface="宋体" pitchFamily="2" charset="-122"/>
              </a:rPr>
              <a:t>销售计划管理</a:t>
            </a:r>
            <a:endParaRPr kumimoji="0" lang="zh-CN" altLang="en-US" sz="2000" b="0" i="0" u="none" strike="noStrike" kern="0" cap="none" spc="0" normalizeH="0" baseline="0" noProof="0" dirty="0" smtClean="0">
              <a:ln>
                <a:noFill/>
              </a:ln>
              <a:solidFill>
                <a:sysClr val="windowText" lastClr="000000"/>
              </a:solidFill>
              <a:effectLst/>
              <a:uLnTx/>
              <a:uFillTx/>
            </a:endParaRPr>
          </a:p>
        </p:txBody>
      </p:sp>
      <p:pic>
        <p:nvPicPr>
          <p:cNvPr id="321" name="图片 326"/>
          <p:cNvPicPr>
            <a:picLocks noChangeAspect="1" noChangeArrowheads="1"/>
          </p:cNvPicPr>
          <p:nvPr/>
        </p:nvPicPr>
        <p:blipFill>
          <a:blip r:embed="rId174">
            <a:extLst>
              <a:ext uri="{28A0092B-C50C-407E-A947-70E740481C1C}">
                <a14:useLocalDpi xmlns:a14="http://schemas.microsoft.com/office/drawing/2010/main" val="0"/>
              </a:ext>
            </a:extLst>
          </a:blip>
          <a:srcRect/>
          <a:stretch>
            <a:fillRect/>
          </a:stretch>
        </p:blipFill>
        <p:spPr bwMode="auto">
          <a:xfrm>
            <a:off x="1395413" y="35893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22" name="图片 327"/>
          <p:cNvPicPr>
            <a:picLocks noChangeAspect="1" noChangeArrowheads="1"/>
          </p:cNvPicPr>
          <p:nvPr/>
        </p:nvPicPr>
        <p:blipFill>
          <a:blip r:embed="rId175">
            <a:extLst>
              <a:ext uri="{28A0092B-C50C-407E-A947-70E740481C1C}">
                <a14:useLocalDpi xmlns:a14="http://schemas.microsoft.com/office/drawing/2010/main" val="0"/>
              </a:ext>
            </a:extLst>
          </a:blip>
          <a:srcRect/>
          <a:stretch>
            <a:fillRect/>
          </a:stretch>
        </p:blipFill>
        <p:spPr bwMode="auto">
          <a:xfrm>
            <a:off x="1395413" y="35893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23" name="图片 328"/>
          <p:cNvPicPr>
            <a:picLocks noChangeAspect="1" noChangeArrowheads="1"/>
          </p:cNvPicPr>
          <p:nvPr/>
        </p:nvPicPr>
        <p:blipFill>
          <a:blip r:embed="rId176">
            <a:extLst>
              <a:ext uri="{28A0092B-C50C-407E-A947-70E740481C1C}">
                <a14:useLocalDpi xmlns:a14="http://schemas.microsoft.com/office/drawing/2010/main" val="0"/>
              </a:ext>
            </a:extLst>
          </a:blip>
          <a:srcRect/>
          <a:stretch>
            <a:fillRect/>
          </a:stretch>
        </p:blipFill>
        <p:spPr bwMode="auto">
          <a:xfrm>
            <a:off x="1379538" y="35734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24" name="图片 329"/>
          <p:cNvPicPr>
            <a:picLocks noChangeAspect="1" noChangeArrowheads="1"/>
          </p:cNvPicPr>
          <p:nvPr/>
        </p:nvPicPr>
        <p:blipFill>
          <a:blip r:embed="rId177">
            <a:extLst>
              <a:ext uri="{28A0092B-C50C-407E-A947-70E740481C1C}">
                <a14:useLocalDpi xmlns:a14="http://schemas.microsoft.com/office/drawing/2010/main" val="0"/>
              </a:ext>
            </a:extLst>
          </a:blip>
          <a:srcRect/>
          <a:stretch>
            <a:fillRect/>
          </a:stretch>
        </p:blipFill>
        <p:spPr bwMode="auto">
          <a:xfrm>
            <a:off x="1379538" y="35734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25" name="矩形 330"/>
          <p:cNvSpPr>
            <a:spLocks noChangeArrowheads="1"/>
          </p:cNvSpPr>
          <p:nvPr/>
        </p:nvSpPr>
        <p:spPr bwMode="auto">
          <a:xfrm>
            <a:off x="1390650" y="3584575"/>
            <a:ext cx="862013" cy="190500"/>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6" name="矩形 331"/>
          <p:cNvSpPr>
            <a:spLocks noChangeArrowheads="1"/>
          </p:cNvSpPr>
          <p:nvPr/>
        </p:nvSpPr>
        <p:spPr bwMode="auto">
          <a:xfrm>
            <a:off x="1481138" y="362585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销售团队管理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27" name="图片 332"/>
          <p:cNvPicPr>
            <a:picLocks noChangeAspect="1" noChangeArrowheads="1"/>
          </p:cNvPicPr>
          <p:nvPr/>
        </p:nvPicPr>
        <p:blipFill>
          <a:blip r:embed="rId178">
            <a:extLst>
              <a:ext uri="{28A0092B-C50C-407E-A947-70E740481C1C}">
                <a14:useLocalDpi xmlns:a14="http://schemas.microsoft.com/office/drawing/2010/main" val="0"/>
              </a:ext>
            </a:extLst>
          </a:blip>
          <a:srcRect/>
          <a:stretch>
            <a:fillRect/>
          </a:stretch>
        </p:blipFill>
        <p:spPr bwMode="auto">
          <a:xfrm>
            <a:off x="1395413" y="2955925"/>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28" name="图片 333"/>
          <p:cNvPicPr>
            <a:picLocks noChangeAspect="1" noChangeArrowheads="1"/>
          </p:cNvPicPr>
          <p:nvPr/>
        </p:nvPicPr>
        <p:blipFill>
          <a:blip r:embed="rId179">
            <a:extLst>
              <a:ext uri="{28A0092B-C50C-407E-A947-70E740481C1C}">
                <a14:useLocalDpi xmlns:a14="http://schemas.microsoft.com/office/drawing/2010/main" val="0"/>
              </a:ext>
            </a:extLst>
          </a:blip>
          <a:srcRect/>
          <a:stretch>
            <a:fillRect/>
          </a:stretch>
        </p:blipFill>
        <p:spPr bwMode="auto">
          <a:xfrm>
            <a:off x="1395413" y="2955925"/>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29" name="图片 334"/>
          <p:cNvPicPr>
            <a:picLocks noChangeAspect="1" noChangeArrowheads="1"/>
          </p:cNvPicPr>
          <p:nvPr/>
        </p:nvPicPr>
        <p:blipFill>
          <a:blip r:embed="rId180">
            <a:extLst>
              <a:ext uri="{28A0092B-C50C-407E-A947-70E740481C1C}">
                <a14:useLocalDpi xmlns:a14="http://schemas.microsoft.com/office/drawing/2010/main" val="0"/>
              </a:ext>
            </a:extLst>
          </a:blip>
          <a:srcRect/>
          <a:stretch>
            <a:fillRect/>
          </a:stretch>
        </p:blipFill>
        <p:spPr bwMode="auto">
          <a:xfrm>
            <a:off x="1379538" y="29416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30" name="图片 335"/>
          <p:cNvPicPr>
            <a:picLocks noChangeAspect="1" noChangeArrowheads="1"/>
          </p:cNvPicPr>
          <p:nvPr/>
        </p:nvPicPr>
        <p:blipFill>
          <a:blip r:embed="rId181">
            <a:extLst>
              <a:ext uri="{28A0092B-C50C-407E-A947-70E740481C1C}">
                <a14:useLocalDpi xmlns:a14="http://schemas.microsoft.com/office/drawing/2010/main" val="0"/>
              </a:ext>
            </a:extLst>
          </a:blip>
          <a:srcRect/>
          <a:stretch>
            <a:fillRect/>
          </a:stretch>
        </p:blipFill>
        <p:spPr bwMode="auto">
          <a:xfrm>
            <a:off x="1379538" y="29416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31" name="矩形 336"/>
          <p:cNvSpPr>
            <a:spLocks noChangeArrowheads="1"/>
          </p:cNvSpPr>
          <p:nvPr/>
        </p:nvSpPr>
        <p:spPr bwMode="auto">
          <a:xfrm>
            <a:off x="1390650" y="2952750"/>
            <a:ext cx="862013"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2" name="矩形 337"/>
          <p:cNvSpPr>
            <a:spLocks noChangeArrowheads="1"/>
          </p:cNvSpPr>
          <p:nvPr/>
        </p:nvSpPr>
        <p:spPr bwMode="auto">
          <a:xfrm>
            <a:off x="1481138" y="2989263"/>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销售合同管理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33" name="图片 338"/>
          <p:cNvPicPr>
            <a:picLocks noChangeAspect="1" noChangeArrowheads="1"/>
          </p:cNvPicPr>
          <p:nvPr/>
        </p:nvPicPr>
        <p:blipFill>
          <a:blip r:embed="rId182">
            <a:extLst>
              <a:ext uri="{28A0092B-C50C-407E-A947-70E740481C1C}">
                <a14:useLocalDpi xmlns:a14="http://schemas.microsoft.com/office/drawing/2010/main" val="0"/>
              </a:ext>
            </a:extLst>
          </a:blip>
          <a:srcRect/>
          <a:stretch>
            <a:fillRect/>
          </a:stretch>
        </p:blipFill>
        <p:spPr bwMode="auto">
          <a:xfrm>
            <a:off x="1395413" y="26368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34" name="图片 339"/>
          <p:cNvPicPr>
            <a:picLocks noChangeAspect="1" noChangeArrowheads="1"/>
          </p:cNvPicPr>
          <p:nvPr/>
        </p:nvPicPr>
        <p:blipFill>
          <a:blip r:embed="rId183">
            <a:extLst>
              <a:ext uri="{28A0092B-C50C-407E-A947-70E740481C1C}">
                <a14:useLocalDpi xmlns:a14="http://schemas.microsoft.com/office/drawing/2010/main" val="0"/>
              </a:ext>
            </a:extLst>
          </a:blip>
          <a:srcRect/>
          <a:stretch>
            <a:fillRect/>
          </a:stretch>
        </p:blipFill>
        <p:spPr bwMode="auto">
          <a:xfrm>
            <a:off x="1395413" y="2636838"/>
            <a:ext cx="876300" cy="20478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35" name="图片 340"/>
          <p:cNvPicPr>
            <a:picLocks noChangeAspect="1" noChangeArrowheads="1"/>
          </p:cNvPicPr>
          <p:nvPr/>
        </p:nvPicPr>
        <p:blipFill>
          <a:blip r:embed="rId184">
            <a:extLst>
              <a:ext uri="{28A0092B-C50C-407E-A947-70E740481C1C}">
                <a14:useLocalDpi xmlns:a14="http://schemas.microsoft.com/office/drawing/2010/main" val="0"/>
              </a:ext>
            </a:extLst>
          </a:blip>
          <a:srcRect/>
          <a:stretch>
            <a:fillRect/>
          </a:stretch>
        </p:blipFill>
        <p:spPr bwMode="auto">
          <a:xfrm>
            <a:off x="1379538" y="26209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36" name="图片 341"/>
          <p:cNvPicPr>
            <a:picLocks noChangeAspect="1" noChangeArrowheads="1"/>
          </p:cNvPicPr>
          <p:nvPr/>
        </p:nvPicPr>
        <p:blipFill>
          <a:blip r:embed="rId185">
            <a:extLst>
              <a:ext uri="{28A0092B-C50C-407E-A947-70E740481C1C}">
                <a14:useLocalDpi xmlns:a14="http://schemas.microsoft.com/office/drawing/2010/main" val="0"/>
              </a:ext>
            </a:extLst>
          </a:blip>
          <a:srcRect/>
          <a:stretch>
            <a:fillRect/>
          </a:stretch>
        </p:blipFill>
        <p:spPr bwMode="auto">
          <a:xfrm>
            <a:off x="1379538" y="2620963"/>
            <a:ext cx="8763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37" name="矩形 342"/>
          <p:cNvSpPr>
            <a:spLocks noChangeArrowheads="1"/>
          </p:cNvSpPr>
          <p:nvPr/>
        </p:nvSpPr>
        <p:spPr bwMode="auto">
          <a:xfrm>
            <a:off x="1390650" y="2632075"/>
            <a:ext cx="862013" cy="190500"/>
          </a:xfrm>
          <a:prstGeom prst="rect">
            <a:avLst/>
          </a:prstGeom>
          <a:solidFill>
            <a:srgbClr xmlns:mc="http://schemas.openxmlformats.org/markup-compatibility/2006" xmlns:a14="http://schemas.microsoft.com/office/drawing/2010/main" val="FFFFFF"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8" name="矩形 343"/>
          <p:cNvSpPr>
            <a:spLocks noChangeArrowheads="1"/>
          </p:cNvSpPr>
          <p:nvPr/>
        </p:nvSpPr>
        <p:spPr bwMode="auto">
          <a:xfrm>
            <a:off x="1481138" y="2670175"/>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rgbClr xmlns:mc="http://schemas.openxmlformats.org/markup-compatibility/2006" xmlns:a14="http://schemas.microsoft.com/office/drawing/2010/main" val="000000" mc:Ignorable=""/>
                </a:solidFill>
                <a:effectLst/>
                <a:uLnTx/>
                <a:uFillTx/>
                <a:latin typeface="宋体" pitchFamily="2" charset="-122"/>
              </a:rPr>
              <a:t>销售价格管理</a:t>
            </a:r>
            <a:endParaRPr kumimoji="0" lang="zh-CN" altLang="en-US" sz="1800" b="0" i="0" u="none" strike="noStrike" kern="0" cap="none" spc="0" normalizeH="0" baseline="0" noProof="0" dirty="0" smtClean="0">
              <a:ln>
                <a:noFill/>
              </a:ln>
              <a:solidFill>
                <a:sysClr val="windowText" lastClr="000000"/>
              </a:solidFill>
              <a:effectLst/>
              <a:uLnTx/>
              <a:uFillTx/>
            </a:endParaRPr>
          </a:p>
        </p:txBody>
      </p:sp>
      <p:pic>
        <p:nvPicPr>
          <p:cNvPr id="339" name="图片 344"/>
          <p:cNvPicPr>
            <a:picLocks noChangeAspect="1" noChangeArrowheads="1"/>
          </p:cNvPicPr>
          <p:nvPr/>
        </p:nvPicPr>
        <p:blipFill>
          <a:blip r:embed="rId186">
            <a:extLst>
              <a:ext uri="{28A0092B-C50C-407E-A947-70E740481C1C}">
                <a14:useLocalDpi xmlns:a14="http://schemas.microsoft.com/office/drawing/2010/main" val="0"/>
              </a:ext>
            </a:extLst>
          </a:blip>
          <a:srcRect/>
          <a:stretch>
            <a:fillRect/>
          </a:stretch>
        </p:blipFill>
        <p:spPr bwMode="auto">
          <a:xfrm>
            <a:off x="3513138"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40" name="图片 345"/>
          <p:cNvPicPr>
            <a:picLocks noChangeAspect="1" noChangeArrowheads="1"/>
          </p:cNvPicPr>
          <p:nvPr/>
        </p:nvPicPr>
        <p:blipFill>
          <a:blip r:embed="rId187">
            <a:extLst>
              <a:ext uri="{28A0092B-C50C-407E-A947-70E740481C1C}">
                <a14:useLocalDpi xmlns:a14="http://schemas.microsoft.com/office/drawing/2010/main" val="0"/>
              </a:ext>
            </a:extLst>
          </a:blip>
          <a:srcRect/>
          <a:stretch>
            <a:fillRect/>
          </a:stretch>
        </p:blipFill>
        <p:spPr bwMode="auto">
          <a:xfrm>
            <a:off x="3513138"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41" name="图片 346"/>
          <p:cNvPicPr>
            <a:picLocks noChangeAspect="1" noChangeArrowheads="1"/>
          </p:cNvPicPr>
          <p:nvPr/>
        </p:nvPicPr>
        <p:blipFill>
          <a:blip r:embed="rId188">
            <a:extLst>
              <a:ext uri="{28A0092B-C50C-407E-A947-70E740481C1C}">
                <a14:useLocalDpi xmlns:a14="http://schemas.microsoft.com/office/drawing/2010/main" val="0"/>
              </a:ext>
            </a:extLst>
          </a:blip>
          <a:srcRect/>
          <a:stretch>
            <a:fillRect/>
          </a:stretch>
        </p:blipFill>
        <p:spPr bwMode="auto">
          <a:xfrm>
            <a:off x="3497263" y="4016375"/>
            <a:ext cx="747712"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42" name="图片 347"/>
          <p:cNvPicPr>
            <a:picLocks noChangeAspect="1" noChangeArrowheads="1"/>
          </p:cNvPicPr>
          <p:nvPr/>
        </p:nvPicPr>
        <p:blipFill>
          <a:blip r:embed="rId189">
            <a:extLst>
              <a:ext uri="{28A0092B-C50C-407E-A947-70E740481C1C}">
                <a14:useLocalDpi xmlns:a14="http://schemas.microsoft.com/office/drawing/2010/main" val="0"/>
              </a:ext>
            </a:extLst>
          </a:blip>
          <a:srcRect/>
          <a:stretch>
            <a:fillRect/>
          </a:stretch>
        </p:blipFill>
        <p:spPr bwMode="auto">
          <a:xfrm>
            <a:off x="3497263" y="4016375"/>
            <a:ext cx="747712"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43" name="矩形 348"/>
          <p:cNvSpPr>
            <a:spLocks noChangeArrowheads="1"/>
          </p:cNvSpPr>
          <p:nvPr/>
        </p:nvSpPr>
        <p:spPr bwMode="auto">
          <a:xfrm>
            <a:off x="3509963" y="4027488"/>
            <a:ext cx="730250"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4" name="矩形 349"/>
          <p:cNvSpPr>
            <a:spLocks noChangeArrowheads="1"/>
          </p:cNvSpPr>
          <p:nvPr/>
        </p:nvSpPr>
        <p:spPr bwMode="auto">
          <a:xfrm>
            <a:off x="3648075" y="40925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流程引擎</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45" name="图片 350"/>
          <p:cNvPicPr>
            <a:picLocks noChangeAspect="1" noChangeArrowheads="1"/>
          </p:cNvPicPr>
          <p:nvPr/>
        </p:nvPicPr>
        <p:blipFill>
          <a:blip r:embed="rId190">
            <a:extLst>
              <a:ext uri="{28A0092B-C50C-407E-A947-70E740481C1C}">
                <a14:useLocalDpi xmlns:a14="http://schemas.microsoft.com/office/drawing/2010/main" val="0"/>
              </a:ext>
            </a:extLst>
          </a:blip>
          <a:srcRect/>
          <a:stretch>
            <a:fillRect/>
          </a:stretch>
        </p:blipFill>
        <p:spPr bwMode="auto">
          <a:xfrm>
            <a:off x="4329113"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46" name="图片 351"/>
          <p:cNvPicPr>
            <a:picLocks noChangeAspect="1" noChangeArrowheads="1"/>
          </p:cNvPicPr>
          <p:nvPr/>
        </p:nvPicPr>
        <p:blipFill>
          <a:blip r:embed="rId191">
            <a:extLst>
              <a:ext uri="{28A0092B-C50C-407E-A947-70E740481C1C}">
                <a14:useLocalDpi xmlns:a14="http://schemas.microsoft.com/office/drawing/2010/main" val="0"/>
              </a:ext>
            </a:extLst>
          </a:blip>
          <a:srcRect/>
          <a:stretch>
            <a:fillRect/>
          </a:stretch>
        </p:blipFill>
        <p:spPr bwMode="auto">
          <a:xfrm>
            <a:off x="4329113"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47" name="图片 352"/>
          <p:cNvPicPr>
            <a:picLocks noChangeAspect="1" noChangeArrowheads="1"/>
          </p:cNvPicPr>
          <p:nvPr/>
        </p:nvPicPr>
        <p:blipFill>
          <a:blip r:embed="rId192">
            <a:extLst>
              <a:ext uri="{28A0092B-C50C-407E-A947-70E740481C1C}">
                <a14:useLocalDpi xmlns:a14="http://schemas.microsoft.com/office/drawing/2010/main" val="0"/>
              </a:ext>
            </a:extLst>
          </a:blip>
          <a:srcRect/>
          <a:stretch>
            <a:fillRect/>
          </a:stretch>
        </p:blipFill>
        <p:spPr bwMode="auto">
          <a:xfrm>
            <a:off x="4313238"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48" name="图片 353"/>
          <p:cNvPicPr>
            <a:picLocks noChangeAspect="1" noChangeArrowheads="1"/>
          </p:cNvPicPr>
          <p:nvPr/>
        </p:nvPicPr>
        <p:blipFill>
          <a:blip r:embed="rId193">
            <a:extLst>
              <a:ext uri="{28A0092B-C50C-407E-A947-70E740481C1C}">
                <a14:useLocalDpi xmlns:a14="http://schemas.microsoft.com/office/drawing/2010/main" val="0"/>
              </a:ext>
            </a:extLst>
          </a:blip>
          <a:srcRect/>
          <a:stretch>
            <a:fillRect/>
          </a:stretch>
        </p:blipFill>
        <p:spPr bwMode="auto">
          <a:xfrm>
            <a:off x="4313238"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49" name="矩形 354"/>
          <p:cNvSpPr>
            <a:spLocks noChangeArrowheads="1"/>
          </p:cNvSpPr>
          <p:nvPr/>
        </p:nvSpPr>
        <p:spPr bwMode="auto">
          <a:xfrm>
            <a:off x="4324350" y="4027488"/>
            <a:ext cx="731838"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0" name="矩形 355"/>
          <p:cNvSpPr>
            <a:spLocks noChangeArrowheads="1"/>
          </p:cNvSpPr>
          <p:nvPr/>
        </p:nvSpPr>
        <p:spPr bwMode="auto">
          <a:xfrm>
            <a:off x="4462463" y="4092575"/>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报表引擎</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51" name="图片 356"/>
          <p:cNvPicPr>
            <a:picLocks noChangeAspect="1" noChangeArrowheads="1"/>
          </p:cNvPicPr>
          <p:nvPr/>
        </p:nvPicPr>
        <p:blipFill>
          <a:blip r:embed="rId194">
            <a:extLst>
              <a:ext uri="{28A0092B-C50C-407E-A947-70E740481C1C}">
                <a14:useLocalDpi xmlns:a14="http://schemas.microsoft.com/office/drawing/2010/main" val="0"/>
              </a:ext>
            </a:extLst>
          </a:blip>
          <a:srcRect/>
          <a:stretch>
            <a:fillRect/>
          </a:stretch>
        </p:blipFill>
        <p:spPr bwMode="auto">
          <a:xfrm>
            <a:off x="4329113" y="5943600"/>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52" name="图片 357"/>
          <p:cNvPicPr>
            <a:picLocks noChangeAspect="1" noChangeArrowheads="1"/>
          </p:cNvPicPr>
          <p:nvPr/>
        </p:nvPicPr>
        <p:blipFill>
          <a:blip r:embed="rId195">
            <a:extLst>
              <a:ext uri="{28A0092B-C50C-407E-A947-70E740481C1C}">
                <a14:useLocalDpi xmlns:a14="http://schemas.microsoft.com/office/drawing/2010/main" val="0"/>
              </a:ext>
            </a:extLst>
          </a:blip>
          <a:srcRect/>
          <a:stretch>
            <a:fillRect/>
          </a:stretch>
        </p:blipFill>
        <p:spPr bwMode="auto">
          <a:xfrm>
            <a:off x="4329113" y="5943600"/>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53" name="图片 358"/>
          <p:cNvPicPr>
            <a:picLocks noChangeAspect="1" noChangeArrowheads="1"/>
          </p:cNvPicPr>
          <p:nvPr/>
        </p:nvPicPr>
        <p:blipFill>
          <a:blip r:embed="rId196">
            <a:extLst>
              <a:ext uri="{28A0092B-C50C-407E-A947-70E740481C1C}">
                <a14:useLocalDpi xmlns:a14="http://schemas.microsoft.com/office/drawing/2010/main" val="0"/>
              </a:ext>
            </a:extLst>
          </a:blip>
          <a:srcRect/>
          <a:stretch>
            <a:fillRect/>
          </a:stretch>
        </p:blipFill>
        <p:spPr bwMode="auto">
          <a:xfrm>
            <a:off x="4313238" y="5927725"/>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54" name="图片 359"/>
          <p:cNvPicPr>
            <a:picLocks noChangeAspect="1" noChangeArrowheads="1"/>
          </p:cNvPicPr>
          <p:nvPr/>
        </p:nvPicPr>
        <p:blipFill>
          <a:blip r:embed="rId197">
            <a:extLst>
              <a:ext uri="{28A0092B-C50C-407E-A947-70E740481C1C}">
                <a14:useLocalDpi xmlns:a14="http://schemas.microsoft.com/office/drawing/2010/main" val="0"/>
              </a:ext>
            </a:extLst>
          </a:blip>
          <a:srcRect/>
          <a:stretch>
            <a:fillRect/>
          </a:stretch>
        </p:blipFill>
        <p:spPr bwMode="auto">
          <a:xfrm>
            <a:off x="4313238" y="5927725"/>
            <a:ext cx="860425"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55" name="矩形 360"/>
          <p:cNvSpPr>
            <a:spLocks noChangeArrowheads="1"/>
          </p:cNvSpPr>
          <p:nvPr/>
        </p:nvSpPr>
        <p:spPr bwMode="auto">
          <a:xfrm>
            <a:off x="4324350" y="5940425"/>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6" name="矩形 361"/>
          <p:cNvSpPr>
            <a:spLocks noChangeArrowheads="1"/>
          </p:cNvSpPr>
          <p:nvPr/>
        </p:nvSpPr>
        <p:spPr bwMode="auto">
          <a:xfrm>
            <a:off x="4524375" y="59817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流程引擎</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57" name="图片 362"/>
          <p:cNvPicPr>
            <a:picLocks noChangeAspect="1" noChangeArrowheads="1"/>
          </p:cNvPicPr>
          <p:nvPr/>
        </p:nvPicPr>
        <p:blipFill>
          <a:blip r:embed="rId198">
            <a:extLst>
              <a:ext uri="{28A0092B-C50C-407E-A947-70E740481C1C}">
                <a14:useLocalDpi xmlns:a14="http://schemas.microsoft.com/office/drawing/2010/main" val="0"/>
              </a:ext>
            </a:extLst>
          </a:blip>
          <a:srcRect/>
          <a:stretch>
            <a:fillRect/>
          </a:stretch>
        </p:blipFill>
        <p:spPr bwMode="auto">
          <a:xfrm>
            <a:off x="3467100" y="6210300"/>
            <a:ext cx="17145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58" name="图片 363"/>
          <p:cNvPicPr>
            <a:picLocks noChangeAspect="1" noChangeArrowheads="1"/>
          </p:cNvPicPr>
          <p:nvPr/>
        </p:nvPicPr>
        <p:blipFill>
          <a:blip r:embed="rId199">
            <a:extLst>
              <a:ext uri="{28A0092B-C50C-407E-A947-70E740481C1C}">
                <a14:useLocalDpi xmlns:a14="http://schemas.microsoft.com/office/drawing/2010/main" val="0"/>
              </a:ext>
            </a:extLst>
          </a:blip>
          <a:srcRect/>
          <a:stretch>
            <a:fillRect/>
          </a:stretch>
        </p:blipFill>
        <p:spPr bwMode="auto">
          <a:xfrm>
            <a:off x="3467100" y="6210300"/>
            <a:ext cx="17145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59" name="图片 364"/>
          <p:cNvPicPr>
            <a:picLocks noChangeAspect="1" noChangeArrowheads="1"/>
          </p:cNvPicPr>
          <p:nvPr/>
        </p:nvPicPr>
        <p:blipFill>
          <a:blip r:embed="rId200">
            <a:extLst>
              <a:ext uri="{28A0092B-C50C-407E-A947-70E740481C1C}">
                <a14:useLocalDpi xmlns:a14="http://schemas.microsoft.com/office/drawing/2010/main" val="0"/>
              </a:ext>
            </a:extLst>
          </a:blip>
          <a:srcRect/>
          <a:stretch>
            <a:fillRect/>
          </a:stretch>
        </p:blipFill>
        <p:spPr bwMode="auto">
          <a:xfrm>
            <a:off x="3452813" y="6194425"/>
            <a:ext cx="17145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60" name="图片 365"/>
          <p:cNvPicPr>
            <a:picLocks noChangeAspect="1" noChangeArrowheads="1"/>
          </p:cNvPicPr>
          <p:nvPr/>
        </p:nvPicPr>
        <p:blipFill>
          <a:blip r:embed="rId201">
            <a:extLst>
              <a:ext uri="{28A0092B-C50C-407E-A947-70E740481C1C}">
                <a14:useLocalDpi xmlns:a14="http://schemas.microsoft.com/office/drawing/2010/main" val="0"/>
              </a:ext>
            </a:extLst>
          </a:blip>
          <a:srcRect/>
          <a:stretch>
            <a:fillRect/>
          </a:stretch>
        </p:blipFill>
        <p:spPr bwMode="auto">
          <a:xfrm>
            <a:off x="3452813" y="6194425"/>
            <a:ext cx="1714500" cy="2063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61" name="矩形 366"/>
          <p:cNvSpPr>
            <a:spLocks noChangeArrowheads="1"/>
          </p:cNvSpPr>
          <p:nvPr/>
        </p:nvSpPr>
        <p:spPr bwMode="auto">
          <a:xfrm>
            <a:off x="3463925" y="6207125"/>
            <a:ext cx="1698625"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2" name="矩形 367"/>
          <p:cNvSpPr>
            <a:spLocks noChangeArrowheads="1"/>
          </p:cNvSpPr>
          <p:nvPr/>
        </p:nvSpPr>
        <p:spPr bwMode="auto">
          <a:xfrm>
            <a:off x="4086225" y="6246813"/>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报表引擎</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3" name="矩形 368"/>
          <p:cNvSpPr>
            <a:spLocks noChangeArrowheads="1"/>
          </p:cNvSpPr>
          <p:nvPr/>
        </p:nvSpPr>
        <p:spPr bwMode="auto">
          <a:xfrm>
            <a:off x="688975" y="5099050"/>
            <a:ext cx="889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供应商绩效管理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4" name="矩形 369"/>
          <p:cNvSpPr>
            <a:spLocks noChangeArrowheads="1"/>
          </p:cNvSpPr>
          <p:nvPr/>
        </p:nvSpPr>
        <p:spPr bwMode="auto">
          <a:xfrm>
            <a:off x="1006475" y="5438775"/>
            <a:ext cx="508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寻源管理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5" name="矩形 370"/>
          <p:cNvSpPr>
            <a:spLocks noChangeArrowheads="1"/>
          </p:cNvSpPr>
          <p:nvPr/>
        </p:nvSpPr>
        <p:spPr bwMode="auto">
          <a:xfrm>
            <a:off x="968375" y="5768975"/>
            <a:ext cx="635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供应商准入</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6" name="矩形 371"/>
          <p:cNvSpPr>
            <a:spLocks noChangeArrowheads="1"/>
          </p:cNvSpPr>
          <p:nvPr/>
        </p:nvSpPr>
        <p:spPr bwMode="auto">
          <a:xfrm>
            <a:off x="803275" y="6099175"/>
            <a:ext cx="889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供应商信息管理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7" name="矩形 372"/>
          <p:cNvSpPr>
            <a:spLocks noChangeArrowheads="1"/>
          </p:cNvSpPr>
          <p:nvPr/>
        </p:nvSpPr>
        <p:spPr bwMode="auto">
          <a:xfrm>
            <a:off x="6040438" y="4746625"/>
            <a:ext cx="508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客户门户</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8" name="矩形 373"/>
          <p:cNvSpPr>
            <a:spLocks noChangeArrowheads="1"/>
          </p:cNvSpPr>
          <p:nvPr/>
        </p:nvSpPr>
        <p:spPr bwMode="auto">
          <a:xfrm>
            <a:off x="6065838" y="5086350"/>
            <a:ext cx="508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市场管理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9" name="矩形 374"/>
          <p:cNvSpPr>
            <a:spLocks noChangeArrowheads="1"/>
          </p:cNvSpPr>
          <p:nvPr/>
        </p:nvSpPr>
        <p:spPr bwMode="auto">
          <a:xfrm>
            <a:off x="5973763" y="5438775"/>
            <a:ext cx="762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客户信用管理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0" name="矩形 375"/>
          <p:cNvSpPr>
            <a:spLocks noChangeArrowheads="1"/>
          </p:cNvSpPr>
          <p:nvPr/>
        </p:nvSpPr>
        <p:spPr bwMode="auto">
          <a:xfrm>
            <a:off x="6053138" y="5756275"/>
            <a:ext cx="508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统计分析</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1" name="矩形 376"/>
          <p:cNvSpPr>
            <a:spLocks noChangeArrowheads="1"/>
          </p:cNvSpPr>
          <p:nvPr/>
        </p:nvSpPr>
        <p:spPr bwMode="auto">
          <a:xfrm>
            <a:off x="5915025" y="6111875"/>
            <a:ext cx="762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客户信息管理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2" name="任意多边形 377"/>
          <p:cNvSpPr>
            <a:spLocks noEditPoints="1"/>
          </p:cNvSpPr>
          <p:nvPr/>
        </p:nvSpPr>
        <p:spPr bwMode="auto">
          <a:xfrm>
            <a:off x="6945313" y="2068513"/>
            <a:ext cx="982662" cy="2263775"/>
          </a:xfrm>
          <a:custGeom>
            <a:avLst/>
            <a:gdLst>
              <a:gd name="T0" fmla="*/ 0 w 619"/>
              <a:gd name="T1" fmla="*/ 1390 h 1426"/>
              <a:gd name="T2" fmla="*/ 0 w 619"/>
              <a:gd name="T3" fmla="*/ 1323 h 1426"/>
              <a:gd name="T4" fmla="*/ 0 w 619"/>
              <a:gd name="T5" fmla="*/ 1255 h 1426"/>
              <a:gd name="T6" fmla="*/ 0 w 619"/>
              <a:gd name="T7" fmla="*/ 1188 h 1426"/>
              <a:gd name="T8" fmla="*/ 0 w 619"/>
              <a:gd name="T9" fmla="*/ 1121 h 1426"/>
              <a:gd name="T10" fmla="*/ 0 w 619"/>
              <a:gd name="T11" fmla="*/ 1053 h 1426"/>
              <a:gd name="T12" fmla="*/ 0 w 619"/>
              <a:gd name="T13" fmla="*/ 986 h 1426"/>
              <a:gd name="T14" fmla="*/ 0 w 619"/>
              <a:gd name="T15" fmla="*/ 919 h 1426"/>
              <a:gd name="T16" fmla="*/ 0 w 619"/>
              <a:gd name="T17" fmla="*/ 852 h 1426"/>
              <a:gd name="T18" fmla="*/ 0 w 619"/>
              <a:gd name="T19" fmla="*/ 784 h 1426"/>
              <a:gd name="T20" fmla="*/ 0 w 619"/>
              <a:gd name="T21" fmla="*/ 717 h 1426"/>
              <a:gd name="T22" fmla="*/ 0 w 619"/>
              <a:gd name="T23" fmla="*/ 650 h 1426"/>
              <a:gd name="T24" fmla="*/ 0 w 619"/>
              <a:gd name="T25" fmla="*/ 583 h 1426"/>
              <a:gd name="T26" fmla="*/ 0 w 619"/>
              <a:gd name="T27" fmla="*/ 515 h 1426"/>
              <a:gd name="T28" fmla="*/ 0 w 619"/>
              <a:gd name="T29" fmla="*/ 448 h 1426"/>
              <a:gd name="T30" fmla="*/ 0 w 619"/>
              <a:gd name="T31" fmla="*/ 381 h 1426"/>
              <a:gd name="T32" fmla="*/ 0 w 619"/>
              <a:gd name="T33" fmla="*/ 314 h 1426"/>
              <a:gd name="T34" fmla="*/ 0 w 619"/>
              <a:gd name="T35" fmla="*/ 246 h 1426"/>
              <a:gd name="T36" fmla="*/ 0 w 619"/>
              <a:gd name="T37" fmla="*/ 179 h 1426"/>
              <a:gd name="T38" fmla="*/ 0 w 619"/>
              <a:gd name="T39" fmla="*/ 112 h 1426"/>
              <a:gd name="T40" fmla="*/ 0 w 619"/>
              <a:gd name="T41" fmla="*/ 45 h 1426"/>
              <a:gd name="T42" fmla="*/ 47 w 619"/>
              <a:gd name="T43" fmla="*/ 0 h 1426"/>
              <a:gd name="T44" fmla="*/ 115 w 619"/>
              <a:gd name="T45" fmla="*/ 0 h 1426"/>
              <a:gd name="T46" fmla="*/ 182 w 619"/>
              <a:gd name="T47" fmla="*/ 0 h 1426"/>
              <a:gd name="T48" fmla="*/ 249 w 619"/>
              <a:gd name="T49" fmla="*/ 0 h 1426"/>
              <a:gd name="T50" fmla="*/ 317 w 619"/>
              <a:gd name="T51" fmla="*/ 0 h 1426"/>
              <a:gd name="T52" fmla="*/ 384 w 619"/>
              <a:gd name="T53" fmla="*/ 0 h 1426"/>
              <a:gd name="T54" fmla="*/ 451 w 619"/>
              <a:gd name="T55" fmla="*/ 0 h 1426"/>
              <a:gd name="T56" fmla="*/ 518 w 619"/>
              <a:gd name="T57" fmla="*/ 0 h 1426"/>
              <a:gd name="T58" fmla="*/ 586 w 619"/>
              <a:gd name="T59" fmla="*/ 0 h 1426"/>
              <a:gd name="T60" fmla="*/ 600 w 619"/>
              <a:gd name="T61" fmla="*/ 5 h 1426"/>
              <a:gd name="T62" fmla="*/ 615 w 619"/>
              <a:gd name="T63" fmla="*/ 53 h 1426"/>
              <a:gd name="T64" fmla="*/ 615 w 619"/>
              <a:gd name="T65" fmla="*/ 120 h 1426"/>
              <a:gd name="T66" fmla="*/ 615 w 619"/>
              <a:gd name="T67" fmla="*/ 187 h 1426"/>
              <a:gd name="T68" fmla="*/ 615 w 619"/>
              <a:gd name="T69" fmla="*/ 255 h 1426"/>
              <a:gd name="T70" fmla="*/ 615 w 619"/>
              <a:gd name="T71" fmla="*/ 322 h 1426"/>
              <a:gd name="T72" fmla="*/ 615 w 619"/>
              <a:gd name="T73" fmla="*/ 389 h 1426"/>
              <a:gd name="T74" fmla="*/ 615 w 619"/>
              <a:gd name="T75" fmla="*/ 456 h 1426"/>
              <a:gd name="T76" fmla="*/ 615 w 619"/>
              <a:gd name="T77" fmla="*/ 524 h 1426"/>
              <a:gd name="T78" fmla="*/ 615 w 619"/>
              <a:gd name="T79" fmla="*/ 591 h 1426"/>
              <a:gd name="T80" fmla="*/ 615 w 619"/>
              <a:gd name="T81" fmla="*/ 658 h 1426"/>
              <a:gd name="T82" fmla="*/ 615 w 619"/>
              <a:gd name="T83" fmla="*/ 726 h 1426"/>
              <a:gd name="T84" fmla="*/ 615 w 619"/>
              <a:gd name="T85" fmla="*/ 793 h 1426"/>
              <a:gd name="T86" fmla="*/ 615 w 619"/>
              <a:gd name="T87" fmla="*/ 860 h 1426"/>
              <a:gd name="T88" fmla="*/ 615 w 619"/>
              <a:gd name="T89" fmla="*/ 927 h 1426"/>
              <a:gd name="T90" fmla="*/ 615 w 619"/>
              <a:gd name="T91" fmla="*/ 995 h 1426"/>
              <a:gd name="T92" fmla="*/ 615 w 619"/>
              <a:gd name="T93" fmla="*/ 1062 h 1426"/>
              <a:gd name="T94" fmla="*/ 615 w 619"/>
              <a:gd name="T95" fmla="*/ 1129 h 1426"/>
              <a:gd name="T96" fmla="*/ 615 w 619"/>
              <a:gd name="T97" fmla="*/ 1196 h 1426"/>
              <a:gd name="T98" fmla="*/ 615 w 619"/>
              <a:gd name="T99" fmla="*/ 1263 h 1426"/>
              <a:gd name="T100" fmla="*/ 615 w 619"/>
              <a:gd name="T101" fmla="*/ 1331 h 1426"/>
              <a:gd name="T102" fmla="*/ 615 w 619"/>
              <a:gd name="T103" fmla="*/ 1398 h 1426"/>
              <a:gd name="T104" fmla="*/ 575 w 619"/>
              <a:gd name="T105" fmla="*/ 1421 h 1426"/>
              <a:gd name="T106" fmla="*/ 508 w 619"/>
              <a:gd name="T107" fmla="*/ 1421 h 1426"/>
              <a:gd name="T108" fmla="*/ 441 w 619"/>
              <a:gd name="T109" fmla="*/ 1421 h 1426"/>
              <a:gd name="T110" fmla="*/ 374 w 619"/>
              <a:gd name="T111" fmla="*/ 1421 h 1426"/>
              <a:gd name="T112" fmla="*/ 306 w 619"/>
              <a:gd name="T113" fmla="*/ 1421 h 1426"/>
              <a:gd name="T114" fmla="*/ 239 w 619"/>
              <a:gd name="T115" fmla="*/ 1421 h 1426"/>
              <a:gd name="T116" fmla="*/ 172 w 619"/>
              <a:gd name="T117" fmla="*/ 1421 h 1426"/>
              <a:gd name="T118" fmla="*/ 104 w 619"/>
              <a:gd name="T119" fmla="*/ 1421 h 1426"/>
              <a:gd name="T120" fmla="*/ 37 w 619"/>
              <a:gd name="T121" fmla="*/ 1421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9" h="1426">
                <a:moveTo>
                  <a:pt x="0" y="1423"/>
                </a:moveTo>
                <a:lnTo>
                  <a:pt x="0" y="1404"/>
                </a:lnTo>
                <a:lnTo>
                  <a:pt x="5" y="1404"/>
                </a:lnTo>
                <a:lnTo>
                  <a:pt x="5" y="1423"/>
                </a:lnTo>
                <a:lnTo>
                  <a:pt x="0" y="1423"/>
                </a:lnTo>
                <a:close/>
                <a:moveTo>
                  <a:pt x="0" y="1390"/>
                </a:moveTo>
                <a:lnTo>
                  <a:pt x="0" y="1371"/>
                </a:lnTo>
                <a:lnTo>
                  <a:pt x="5" y="1371"/>
                </a:lnTo>
                <a:lnTo>
                  <a:pt x="5" y="1390"/>
                </a:lnTo>
                <a:lnTo>
                  <a:pt x="0" y="1390"/>
                </a:lnTo>
                <a:close/>
                <a:moveTo>
                  <a:pt x="0" y="1356"/>
                </a:moveTo>
                <a:lnTo>
                  <a:pt x="0" y="1337"/>
                </a:lnTo>
                <a:lnTo>
                  <a:pt x="5" y="1337"/>
                </a:lnTo>
                <a:lnTo>
                  <a:pt x="5" y="1356"/>
                </a:lnTo>
                <a:lnTo>
                  <a:pt x="0" y="1356"/>
                </a:lnTo>
                <a:close/>
                <a:moveTo>
                  <a:pt x="0" y="1323"/>
                </a:moveTo>
                <a:lnTo>
                  <a:pt x="0" y="1303"/>
                </a:lnTo>
                <a:lnTo>
                  <a:pt x="5" y="1303"/>
                </a:lnTo>
                <a:lnTo>
                  <a:pt x="5" y="1323"/>
                </a:lnTo>
                <a:lnTo>
                  <a:pt x="0" y="1323"/>
                </a:lnTo>
                <a:close/>
                <a:moveTo>
                  <a:pt x="0" y="1289"/>
                </a:moveTo>
                <a:lnTo>
                  <a:pt x="0" y="1270"/>
                </a:lnTo>
                <a:lnTo>
                  <a:pt x="5" y="1270"/>
                </a:lnTo>
                <a:lnTo>
                  <a:pt x="5" y="1289"/>
                </a:lnTo>
                <a:lnTo>
                  <a:pt x="0" y="1289"/>
                </a:lnTo>
                <a:close/>
                <a:moveTo>
                  <a:pt x="0" y="1255"/>
                </a:moveTo>
                <a:lnTo>
                  <a:pt x="0" y="1236"/>
                </a:lnTo>
                <a:lnTo>
                  <a:pt x="5" y="1236"/>
                </a:lnTo>
                <a:lnTo>
                  <a:pt x="5" y="1255"/>
                </a:lnTo>
                <a:lnTo>
                  <a:pt x="0" y="1255"/>
                </a:lnTo>
                <a:close/>
                <a:moveTo>
                  <a:pt x="0" y="1222"/>
                </a:moveTo>
                <a:lnTo>
                  <a:pt x="0" y="1203"/>
                </a:lnTo>
                <a:lnTo>
                  <a:pt x="5" y="1203"/>
                </a:lnTo>
                <a:lnTo>
                  <a:pt x="5" y="1222"/>
                </a:lnTo>
                <a:lnTo>
                  <a:pt x="0" y="1222"/>
                </a:lnTo>
                <a:close/>
                <a:moveTo>
                  <a:pt x="0" y="1188"/>
                </a:moveTo>
                <a:lnTo>
                  <a:pt x="0" y="1169"/>
                </a:lnTo>
                <a:lnTo>
                  <a:pt x="5" y="1169"/>
                </a:lnTo>
                <a:lnTo>
                  <a:pt x="5" y="1188"/>
                </a:lnTo>
                <a:lnTo>
                  <a:pt x="0" y="1188"/>
                </a:lnTo>
                <a:close/>
                <a:moveTo>
                  <a:pt x="0" y="1155"/>
                </a:moveTo>
                <a:lnTo>
                  <a:pt x="0" y="1135"/>
                </a:lnTo>
                <a:lnTo>
                  <a:pt x="5" y="1135"/>
                </a:lnTo>
                <a:lnTo>
                  <a:pt x="5" y="1155"/>
                </a:lnTo>
                <a:lnTo>
                  <a:pt x="0" y="1155"/>
                </a:lnTo>
                <a:close/>
                <a:moveTo>
                  <a:pt x="0" y="1121"/>
                </a:moveTo>
                <a:lnTo>
                  <a:pt x="0" y="1101"/>
                </a:lnTo>
                <a:lnTo>
                  <a:pt x="5" y="1101"/>
                </a:lnTo>
                <a:lnTo>
                  <a:pt x="5" y="1121"/>
                </a:lnTo>
                <a:lnTo>
                  <a:pt x="0" y="1121"/>
                </a:lnTo>
                <a:close/>
                <a:moveTo>
                  <a:pt x="0" y="1087"/>
                </a:moveTo>
                <a:lnTo>
                  <a:pt x="0" y="1068"/>
                </a:lnTo>
                <a:lnTo>
                  <a:pt x="5" y="1068"/>
                </a:lnTo>
                <a:lnTo>
                  <a:pt x="5" y="1087"/>
                </a:lnTo>
                <a:lnTo>
                  <a:pt x="0" y="1087"/>
                </a:lnTo>
                <a:close/>
                <a:moveTo>
                  <a:pt x="0" y="1053"/>
                </a:moveTo>
                <a:lnTo>
                  <a:pt x="0" y="1034"/>
                </a:lnTo>
                <a:lnTo>
                  <a:pt x="5" y="1034"/>
                </a:lnTo>
                <a:lnTo>
                  <a:pt x="5" y="1053"/>
                </a:lnTo>
                <a:lnTo>
                  <a:pt x="0" y="1053"/>
                </a:lnTo>
                <a:close/>
                <a:moveTo>
                  <a:pt x="0" y="1020"/>
                </a:moveTo>
                <a:lnTo>
                  <a:pt x="0" y="1001"/>
                </a:lnTo>
                <a:lnTo>
                  <a:pt x="5" y="1001"/>
                </a:lnTo>
                <a:lnTo>
                  <a:pt x="5" y="1020"/>
                </a:lnTo>
                <a:lnTo>
                  <a:pt x="0" y="1020"/>
                </a:lnTo>
                <a:close/>
                <a:moveTo>
                  <a:pt x="0" y="986"/>
                </a:moveTo>
                <a:lnTo>
                  <a:pt x="0" y="967"/>
                </a:lnTo>
                <a:lnTo>
                  <a:pt x="5" y="967"/>
                </a:lnTo>
                <a:lnTo>
                  <a:pt x="5" y="986"/>
                </a:lnTo>
                <a:lnTo>
                  <a:pt x="0" y="986"/>
                </a:lnTo>
                <a:close/>
                <a:moveTo>
                  <a:pt x="0" y="953"/>
                </a:moveTo>
                <a:lnTo>
                  <a:pt x="0" y="933"/>
                </a:lnTo>
                <a:lnTo>
                  <a:pt x="5" y="933"/>
                </a:lnTo>
                <a:lnTo>
                  <a:pt x="5" y="953"/>
                </a:lnTo>
                <a:lnTo>
                  <a:pt x="0" y="953"/>
                </a:lnTo>
                <a:close/>
                <a:moveTo>
                  <a:pt x="0" y="919"/>
                </a:moveTo>
                <a:lnTo>
                  <a:pt x="0" y="900"/>
                </a:lnTo>
                <a:lnTo>
                  <a:pt x="5" y="900"/>
                </a:lnTo>
                <a:lnTo>
                  <a:pt x="5" y="919"/>
                </a:lnTo>
                <a:lnTo>
                  <a:pt x="0" y="919"/>
                </a:lnTo>
                <a:close/>
                <a:moveTo>
                  <a:pt x="0" y="885"/>
                </a:moveTo>
                <a:lnTo>
                  <a:pt x="0" y="866"/>
                </a:lnTo>
                <a:lnTo>
                  <a:pt x="5" y="866"/>
                </a:lnTo>
                <a:lnTo>
                  <a:pt x="5" y="885"/>
                </a:lnTo>
                <a:lnTo>
                  <a:pt x="0" y="885"/>
                </a:lnTo>
                <a:close/>
                <a:moveTo>
                  <a:pt x="0" y="852"/>
                </a:moveTo>
                <a:lnTo>
                  <a:pt x="0" y="832"/>
                </a:lnTo>
                <a:lnTo>
                  <a:pt x="5" y="832"/>
                </a:lnTo>
                <a:lnTo>
                  <a:pt x="5" y="852"/>
                </a:lnTo>
                <a:lnTo>
                  <a:pt x="0" y="852"/>
                </a:lnTo>
                <a:close/>
                <a:moveTo>
                  <a:pt x="0" y="818"/>
                </a:moveTo>
                <a:lnTo>
                  <a:pt x="0" y="799"/>
                </a:lnTo>
                <a:lnTo>
                  <a:pt x="5" y="799"/>
                </a:lnTo>
                <a:lnTo>
                  <a:pt x="5" y="818"/>
                </a:lnTo>
                <a:lnTo>
                  <a:pt x="0" y="818"/>
                </a:lnTo>
                <a:close/>
                <a:moveTo>
                  <a:pt x="0" y="784"/>
                </a:moveTo>
                <a:lnTo>
                  <a:pt x="0" y="765"/>
                </a:lnTo>
                <a:lnTo>
                  <a:pt x="5" y="765"/>
                </a:lnTo>
                <a:lnTo>
                  <a:pt x="5" y="784"/>
                </a:lnTo>
                <a:lnTo>
                  <a:pt x="0" y="784"/>
                </a:lnTo>
                <a:close/>
                <a:moveTo>
                  <a:pt x="0" y="751"/>
                </a:moveTo>
                <a:lnTo>
                  <a:pt x="0" y="732"/>
                </a:lnTo>
                <a:lnTo>
                  <a:pt x="5" y="732"/>
                </a:lnTo>
                <a:lnTo>
                  <a:pt x="5" y="751"/>
                </a:lnTo>
                <a:lnTo>
                  <a:pt x="0" y="751"/>
                </a:lnTo>
                <a:close/>
                <a:moveTo>
                  <a:pt x="0" y="717"/>
                </a:moveTo>
                <a:lnTo>
                  <a:pt x="0" y="698"/>
                </a:lnTo>
                <a:lnTo>
                  <a:pt x="5" y="698"/>
                </a:lnTo>
                <a:lnTo>
                  <a:pt x="5" y="717"/>
                </a:lnTo>
                <a:lnTo>
                  <a:pt x="0" y="717"/>
                </a:lnTo>
                <a:close/>
                <a:moveTo>
                  <a:pt x="0" y="684"/>
                </a:moveTo>
                <a:lnTo>
                  <a:pt x="0" y="664"/>
                </a:lnTo>
                <a:lnTo>
                  <a:pt x="5" y="664"/>
                </a:lnTo>
                <a:lnTo>
                  <a:pt x="5" y="684"/>
                </a:lnTo>
                <a:lnTo>
                  <a:pt x="0" y="684"/>
                </a:lnTo>
                <a:close/>
                <a:moveTo>
                  <a:pt x="0" y="650"/>
                </a:moveTo>
                <a:lnTo>
                  <a:pt x="0" y="631"/>
                </a:lnTo>
                <a:lnTo>
                  <a:pt x="5" y="631"/>
                </a:lnTo>
                <a:lnTo>
                  <a:pt x="5" y="650"/>
                </a:lnTo>
                <a:lnTo>
                  <a:pt x="0" y="650"/>
                </a:lnTo>
                <a:close/>
                <a:moveTo>
                  <a:pt x="0" y="616"/>
                </a:moveTo>
                <a:lnTo>
                  <a:pt x="0" y="597"/>
                </a:lnTo>
                <a:lnTo>
                  <a:pt x="5" y="597"/>
                </a:lnTo>
                <a:lnTo>
                  <a:pt x="5" y="616"/>
                </a:lnTo>
                <a:lnTo>
                  <a:pt x="0" y="616"/>
                </a:lnTo>
                <a:close/>
                <a:moveTo>
                  <a:pt x="0" y="583"/>
                </a:moveTo>
                <a:lnTo>
                  <a:pt x="0" y="564"/>
                </a:lnTo>
                <a:lnTo>
                  <a:pt x="5" y="564"/>
                </a:lnTo>
                <a:lnTo>
                  <a:pt x="5" y="583"/>
                </a:lnTo>
                <a:lnTo>
                  <a:pt x="0" y="583"/>
                </a:lnTo>
                <a:close/>
                <a:moveTo>
                  <a:pt x="0" y="549"/>
                </a:moveTo>
                <a:lnTo>
                  <a:pt x="0" y="530"/>
                </a:lnTo>
                <a:lnTo>
                  <a:pt x="5" y="530"/>
                </a:lnTo>
                <a:lnTo>
                  <a:pt x="5" y="549"/>
                </a:lnTo>
                <a:lnTo>
                  <a:pt x="0" y="549"/>
                </a:lnTo>
                <a:close/>
                <a:moveTo>
                  <a:pt x="0" y="515"/>
                </a:moveTo>
                <a:lnTo>
                  <a:pt x="0" y="496"/>
                </a:lnTo>
                <a:lnTo>
                  <a:pt x="5" y="496"/>
                </a:lnTo>
                <a:lnTo>
                  <a:pt x="5" y="515"/>
                </a:lnTo>
                <a:lnTo>
                  <a:pt x="0" y="515"/>
                </a:lnTo>
                <a:close/>
                <a:moveTo>
                  <a:pt x="0" y="482"/>
                </a:moveTo>
                <a:lnTo>
                  <a:pt x="0" y="462"/>
                </a:lnTo>
                <a:lnTo>
                  <a:pt x="5" y="462"/>
                </a:lnTo>
                <a:lnTo>
                  <a:pt x="5" y="482"/>
                </a:lnTo>
                <a:lnTo>
                  <a:pt x="0" y="482"/>
                </a:lnTo>
                <a:close/>
                <a:moveTo>
                  <a:pt x="0" y="448"/>
                </a:moveTo>
                <a:lnTo>
                  <a:pt x="0" y="429"/>
                </a:lnTo>
                <a:lnTo>
                  <a:pt x="5" y="429"/>
                </a:lnTo>
                <a:lnTo>
                  <a:pt x="5" y="448"/>
                </a:lnTo>
                <a:lnTo>
                  <a:pt x="0" y="448"/>
                </a:lnTo>
                <a:close/>
                <a:moveTo>
                  <a:pt x="0" y="414"/>
                </a:moveTo>
                <a:lnTo>
                  <a:pt x="0" y="395"/>
                </a:lnTo>
                <a:lnTo>
                  <a:pt x="5" y="395"/>
                </a:lnTo>
                <a:lnTo>
                  <a:pt x="5" y="414"/>
                </a:lnTo>
                <a:lnTo>
                  <a:pt x="0" y="414"/>
                </a:lnTo>
                <a:close/>
                <a:moveTo>
                  <a:pt x="0" y="381"/>
                </a:moveTo>
                <a:lnTo>
                  <a:pt x="0" y="362"/>
                </a:lnTo>
                <a:lnTo>
                  <a:pt x="5" y="362"/>
                </a:lnTo>
                <a:lnTo>
                  <a:pt x="5" y="381"/>
                </a:lnTo>
                <a:lnTo>
                  <a:pt x="0" y="381"/>
                </a:lnTo>
                <a:close/>
                <a:moveTo>
                  <a:pt x="0" y="347"/>
                </a:moveTo>
                <a:lnTo>
                  <a:pt x="0" y="328"/>
                </a:lnTo>
                <a:lnTo>
                  <a:pt x="5" y="328"/>
                </a:lnTo>
                <a:lnTo>
                  <a:pt x="5" y="347"/>
                </a:lnTo>
                <a:lnTo>
                  <a:pt x="0" y="347"/>
                </a:lnTo>
                <a:close/>
                <a:moveTo>
                  <a:pt x="0" y="314"/>
                </a:moveTo>
                <a:lnTo>
                  <a:pt x="0" y="294"/>
                </a:lnTo>
                <a:lnTo>
                  <a:pt x="5" y="294"/>
                </a:lnTo>
                <a:lnTo>
                  <a:pt x="5" y="314"/>
                </a:lnTo>
                <a:lnTo>
                  <a:pt x="0" y="314"/>
                </a:lnTo>
                <a:close/>
                <a:moveTo>
                  <a:pt x="0" y="280"/>
                </a:moveTo>
                <a:lnTo>
                  <a:pt x="0" y="261"/>
                </a:lnTo>
                <a:lnTo>
                  <a:pt x="5" y="261"/>
                </a:lnTo>
                <a:lnTo>
                  <a:pt x="5" y="280"/>
                </a:lnTo>
                <a:lnTo>
                  <a:pt x="0" y="280"/>
                </a:lnTo>
                <a:close/>
                <a:moveTo>
                  <a:pt x="0" y="246"/>
                </a:moveTo>
                <a:lnTo>
                  <a:pt x="0" y="227"/>
                </a:lnTo>
                <a:lnTo>
                  <a:pt x="5" y="227"/>
                </a:lnTo>
                <a:lnTo>
                  <a:pt x="5" y="246"/>
                </a:lnTo>
                <a:lnTo>
                  <a:pt x="0" y="246"/>
                </a:lnTo>
                <a:close/>
                <a:moveTo>
                  <a:pt x="0" y="213"/>
                </a:moveTo>
                <a:lnTo>
                  <a:pt x="0" y="193"/>
                </a:lnTo>
                <a:lnTo>
                  <a:pt x="5" y="193"/>
                </a:lnTo>
                <a:lnTo>
                  <a:pt x="5" y="213"/>
                </a:lnTo>
                <a:lnTo>
                  <a:pt x="0" y="213"/>
                </a:lnTo>
                <a:close/>
                <a:moveTo>
                  <a:pt x="0" y="179"/>
                </a:moveTo>
                <a:lnTo>
                  <a:pt x="0" y="160"/>
                </a:lnTo>
                <a:lnTo>
                  <a:pt x="5" y="160"/>
                </a:lnTo>
                <a:lnTo>
                  <a:pt x="5" y="179"/>
                </a:lnTo>
                <a:lnTo>
                  <a:pt x="0" y="179"/>
                </a:lnTo>
                <a:close/>
                <a:moveTo>
                  <a:pt x="0" y="145"/>
                </a:moveTo>
                <a:lnTo>
                  <a:pt x="0" y="126"/>
                </a:lnTo>
                <a:lnTo>
                  <a:pt x="5" y="126"/>
                </a:lnTo>
                <a:lnTo>
                  <a:pt x="5" y="145"/>
                </a:lnTo>
                <a:lnTo>
                  <a:pt x="0" y="145"/>
                </a:lnTo>
                <a:close/>
                <a:moveTo>
                  <a:pt x="0" y="112"/>
                </a:moveTo>
                <a:lnTo>
                  <a:pt x="0" y="93"/>
                </a:lnTo>
                <a:lnTo>
                  <a:pt x="5" y="93"/>
                </a:lnTo>
                <a:lnTo>
                  <a:pt x="5" y="112"/>
                </a:lnTo>
                <a:lnTo>
                  <a:pt x="0" y="112"/>
                </a:lnTo>
                <a:close/>
                <a:moveTo>
                  <a:pt x="0" y="78"/>
                </a:moveTo>
                <a:lnTo>
                  <a:pt x="0" y="59"/>
                </a:lnTo>
                <a:lnTo>
                  <a:pt x="5" y="59"/>
                </a:lnTo>
                <a:lnTo>
                  <a:pt x="5" y="78"/>
                </a:lnTo>
                <a:lnTo>
                  <a:pt x="0" y="78"/>
                </a:lnTo>
                <a:close/>
                <a:moveTo>
                  <a:pt x="0" y="45"/>
                </a:moveTo>
                <a:lnTo>
                  <a:pt x="0" y="25"/>
                </a:lnTo>
                <a:lnTo>
                  <a:pt x="5" y="25"/>
                </a:lnTo>
                <a:lnTo>
                  <a:pt x="5" y="45"/>
                </a:lnTo>
                <a:lnTo>
                  <a:pt x="0" y="45"/>
                </a:lnTo>
                <a:close/>
                <a:moveTo>
                  <a:pt x="0" y="11"/>
                </a:moveTo>
                <a:lnTo>
                  <a:pt x="0" y="0"/>
                </a:lnTo>
                <a:lnTo>
                  <a:pt x="14" y="0"/>
                </a:lnTo>
                <a:lnTo>
                  <a:pt x="14" y="5"/>
                </a:lnTo>
                <a:lnTo>
                  <a:pt x="3" y="5"/>
                </a:lnTo>
                <a:lnTo>
                  <a:pt x="5" y="3"/>
                </a:lnTo>
                <a:lnTo>
                  <a:pt x="5" y="11"/>
                </a:lnTo>
                <a:lnTo>
                  <a:pt x="0" y="11"/>
                </a:lnTo>
                <a:close/>
                <a:moveTo>
                  <a:pt x="28" y="0"/>
                </a:moveTo>
                <a:lnTo>
                  <a:pt x="47" y="0"/>
                </a:lnTo>
                <a:lnTo>
                  <a:pt x="47" y="5"/>
                </a:lnTo>
                <a:lnTo>
                  <a:pt x="28" y="5"/>
                </a:lnTo>
                <a:lnTo>
                  <a:pt x="28" y="0"/>
                </a:lnTo>
                <a:close/>
                <a:moveTo>
                  <a:pt x="62" y="0"/>
                </a:moveTo>
                <a:lnTo>
                  <a:pt x="81" y="0"/>
                </a:lnTo>
                <a:lnTo>
                  <a:pt x="81" y="5"/>
                </a:lnTo>
                <a:lnTo>
                  <a:pt x="62" y="5"/>
                </a:lnTo>
                <a:lnTo>
                  <a:pt x="62" y="0"/>
                </a:lnTo>
                <a:close/>
                <a:moveTo>
                  <a:pt x="96" y="0"/>
                </a:moveTo>
                <a:lnTo>
                  <a:pt x="115" y="0"/>
                </a:lnTo>
                <a:lnTo>
                  <a:pt x="115" y="5"/>
                </a:lnTo>
                <a:lnTo>
                  <a:pt x="96" y="5"/>
                </a:lnTo>
                <a:lnTo>
                  <a:pt x="96" y="0"/>
                </a:lnTo>
                <a:close/>
                <a:moveTo>
                  <a:pt x="129" y="0"/>
                </a:moveTo>
                <a:lnTo>
                  <a:pt x="149" y="0"/>
                </a:lnTo>
                <a:lnTo>
                  <a:pt x="149" y="5"/>
                </a:lnTo>
                <a:lnTo>
                  <a:pt x="129" y="5"/>
                </a:lnTo>
                <a:lnTo>
                  <a:pt x="129" y="0"/>
                </a:lnTo>
                <a:close/>
                <a:moveTo>
                  <a:pt x="163" y="0"/>
                </a:moveTo>
                <a:lnTo>
                  <a:pt x="182" y="0"/>
                </a:lnTo>
                <a:lnTo>
                  <a:pt x="182" y="5"/>
                </a:lnTo>
                <a:lnTo>
                  <a:pt x="163" y="5"/>
                </a:lnTo>
                <a:lnTo>
                  <a:pt x="163" y="0"/>
                </a:lnTo>
                <a:close/>
                <a:moveTo>
                  <a:pt x="197" y="0"/>
                </a:moveTo>
                <a:lnTo>
                  <a:pt x="216" y="0"/>
                </a:lnTo>
                <a:lnTo>
                  <a:pt x="216" y="5"/>
                </a:lnTo>
                <a:lnTo>
                  <a:pt x="197" y="5"/>
                </a:lnTo>
                <a:lnTo>
                  <a:pt x="197" y="0"/>
                </a:lnTo>
                <a:close/>
                <a:moveTo>
                  <a:pt x="230" y="0"/>
                </a:moveTo>
                <a:lnTo>
                  <a:pt x="249" y="0"/>
                </a:lnTo>
                <a:lnTo>
                  <a:pt x="249" y="5"/>
                </a:lnTo>
                <a:lnTo>
                  <a:pt x="230" y="5"/>
                </a:lnTo>
                <a:lnTo>
                  <a:pt x="230" y="0"/>
                </a:lnTo>
                <a:close/>
                <a:moveTo>
                  <a:pt x="264" y="0"/>
                </a:moveTo>
                <a:lnTo>
                  <a:pt x="283" y="0"/>
                </a:lnTo>
                <a:lnTo>
                  <a:pt x="283" y="5"/>
                </a:lnTo>
                <a:lnTo>
                  <a:pt x="264" y="5"/>
                </a:lnTo>
                <a:lnTo>
                  <a:pt x="264" y="0"/>
                </a:lnTo>
                <a:close/>
                <a:moveTo>
                  <a:pt x="297" y="0"/>
                </a:moveTo>
                <a:lnTo>
                  <a:pt x="317" y="0"/>
                </a:lnTo>
                <a:lnTo>
                  <a:pt x="317" y="5"/>
                </a:lnTo>
                <a:lnTo>
                  <a:pt x="297" y="5"/>
                </a:lnTo>
                <a:lnTo>
                  <a:pt x="297" y="0"/>
                </a:lnTo>
                <a:close/>
                <a:moveTo>
                  <a:pt x="331" y="0"/>
                </a:moveTo>
                <a:lnTo>
                  <a:pt x="350" y="0"/>
                </a:lnTo>
                <a:lnTo>
                  <a:pt x="350" y="5"/>
                </a:lnTo>
                <a:lnTo>
                  <a:pt x="331" y="5"/>
                </a:lnTo>
                <a:lnTo>
                  <a:pt x="331" y="0"/>
                </a:lnTo>
                <a:close/>
                <a:moveTo>
                  <a:pt x="365" y="0"/>
                </a:moveTo>
                <a:lnTo>
                  <a:pt x="384" y="0"/>
                </a:lnTo>
                <a:lnTo>
                  <a:pt x="384" y="5"/>
                </a:lnTo>
                <a:lnTo>
                  <a:pt x="365" y="5"/>
                </a:lnTo>
                <a:lnTo>
                  <a:pt x="365" y="0"/>
                </a:lnTo>
                <a:close/>
                <a:moveTo>
                  <a:pt x="398" y="0"/>
                </a:moveTo>
                <a:lnTo>
                  <a:pt x="418" y="0"/>
                </a:lnTo>
                <a:lnTo>
                  <a:pt x="418" y="5"/>
                </a:lnTo>
                <a:lnTo>
                  <a:pt x="398" y="5"/>
                </a:lnTo>
                <a:lnTo>
                  <a:pt x="398" y="0"/>
                </a:lnTo>
                <a:close/>
                <a:moveTo>
                  <a:pt x="432" y="0"/>
                </a:moveTo>
                <a:lnTo>
                  <a:pt x="451" y="0"/>
                </a:lnTo>
                <a:lnTo>
                  <a:pt x="451" y="5"/>
                </a:lnTo>
                <a:lnTo>
                  <a:pt x="432" y="5"/>
                </a:lnTo>
                <a:lnTo>
                  <a:pt x="432" y="0"/>
                </a:lnTo>
                <a:close/>
                <a:moveTo>
                  <a:pt x="466" y="0"/>
                </a:moveTo>
                <a:lnTo>
                  <a:pt x="485" y="0"/>
                </a:lnTo>
                <a:lnTo>
                  <a:pt x="485" y="5"/>
                </a:lnTo>
                <a:lnTo>
                  <a:pt x="466" y="5"/>
                </a:lnTo>
                <a:lnTo>
                  <a:pt x="466" y="0"/>
                </a:lnTo>
                <a:close/>
                <a:moveTo>
                  <a:pt x="499" y="0"/>
                </a:moveTo>
                <a:lnTo>
                  <a:pt x="518" y="0"/>
                </a:lnTo>
                <a:lnTo>
                  <a:pt x="518" y="5"/>
                </a:lnTo>
                <a:lnTo>
                  <a:pt x="499" y="5"/>
                </a:lnTo>
                <a:lnTo>
                  <a:pt x="499" y="0"/>
                </a:lnTo>
                <a:close/>
                <a:moveTo>
                  <a:pt x="533" y="0"/>
                </a:moveTo>
                <a:lnTo>
                  <a:pt x="552" y="0"/>
                </a:lnTo>
                <a:lnTo>
                  <a:pt x="552" y="5"/>
                </a:lnTo>
                <a:lnTo>
                  <a:pt x="533" y="5"/>
                </a:lnTo>
                <a:lnTo>
                  <a:pt x="533" y="0"/>
                </a:lnTo>
                <a:close/>
                <a:moveTo>
                  <a:pt x="566" y="0"/>
                </a:moveTo>
                <a:lnTo>
                  <a:pt x="586" y="0"/>
                </a:lnTo>
                <a:lnTo>
                  <a:pt x="586" y="5"/>
                </a:lnTo>
                <a:lnTo>
                  <a:pt x="566" y="5"/>
                </a:lnTo>
                <a:lnTo>
                  <a:pt x="566" y="0"/>
                </a:lnTo>
                <a:close/>
                <a:moveTo>
                  <a:pt x="600" y="0"/>
                </a:moveTo>
                <a:lnTo>
                  <a:pt x="619" y="0"/>
                </a:lnTo>
                <a:lnTo>
                  <a:pt x="619" y="5"/>
                </a:lnTo>
                <a:lnTo>
                  <a:pt x="615" y="5"/>
                </a:lnTo>
                <a:lnTo>
                  <a:pt x="615" y="3"/>
                </a:lnTo>
                <a:lnTo>
                  <a:pt x="617" y="5"/>
                </a:lnTo>
                <a:lnTo>
                  <a:pt x="600" y="5"/>
                </a:lnTo>
                <a:lnTo>
                  <a:pt x="600" y="0"/>
                </a:lnTo>
                <a:close/>
                <a:moveTo>
                  <a:pt x="619" y="19"/>
                </a:moveTo>
                <a:lnTo>
                  <a:pt x="619" y="38"/>
                </a:lnTo>
                <a:lnTo>
                  <a:pt x="615" y="38"/>
                </a:lnTo>
                <a:lnTo>
                  <a:pt x="615" y="19"/>
                </a:lnTo>
                <a:lnTo>
                  <a:pt x="619" y="19"/>
                </a:lnTo>
                <a:close/>
                <a:moveTo>
                  <a:pt x="619" y="53"/>
                </a:moveTo>
                <a:lnTo>
                  <a:pt x="619" y="72"/>
                </a:lnTo>
                <a:lnTo>
                  <a:pt x="615" y="72"/>
                </a:lnTo>
                <a:lnTo>
                  <a:pt x="615" y="53"/>
                </a:lnTo>
                <a:lnTo>
                  <a:pt x="619" y="53"/>
                </a:lnTo>
                <a:close/>
                <a:moveTo>
                  <a:pt x="619" y="87"/>
                </a:moveTo>
                <a:lnTo>
                  <a:pt x="619" y="106"/>
                </a:lnTo>
                <a:lnTo>
                  <a:pt x="615" y="106"/>
                </a:lnTo>
                <a:lnTo>
                  <a:pt x="615" y="87"/>
                </a:lnTo>
                <a:lnTo>
                  <a:pt x="619" y="87"/>
                </a:lnTo>
                <a:close/>
                <a:moveTo>
                  <a:pt x="619" y="120"/>
                </a:moveTo>
                <a:lnTo>
                  <a:pt x="619" y="139"/>
                </a:lnTo>
                <a:lnTo>
                  <a:pt x="615" y="139"/>
                </a:lnTo>
                <a:lnTo>
                  <a:pt x="615" y="120"/>
                </a:lnTo>
                <a:lnTo>
                  <a:pt x="619" y="120"/>
                </a:lnTo>
                <a:close/>
                <a:moveTo>
                  <a:pt x="619" y="154"/>
                </a:moveTo>
                <a:lnTo>
                  <a:pt x="619" y="173"/>
                </a:lnTo>
                <a:lnTo>
                  <a:pt x="615" y="173"/>
                </a:lnTo>
                <a:lnTo>
                  <a:pt x="615" y="154"/>
                </a:lnTo>
                <a:lnTo>
                  <a:pt x="619" y="154"/>
                </a:lnTo>
                <a:close/>
                <a:moveTo>
                  <a:pt x="619" y="187"/>
                </a:moveTo>
                <a:lnTo>
                  <a:pt x="619" y="207"/>
                </a:lnTo>
                <a:lnTo>
                  <a:pt x="615" y="207"/>
                </a:lnTo>
                <a:lnTo>
                  <a:pt x="615" y="187"/>
                </a:lnTo>
                <a:lnTo>
                  <a:pt x="619" y="187"/>
                </a:lnTo>
                <a:close/>
                <a:moveTo>
                  <a:pt x="619" y="221"/>
                </a:moveTo>
                <a:lnTo>
                  <a:pt x="619" y="240"/>
                </a:lnTo>
                <a:lnTo>
                  <a:pt x="615" y="240"/>
                </a:lnTo>
                <a:lnTo>
                  <a:pt x="615" y="221"/>
                </a:lnTo>
                <a:lnTo>
                  <a:pt x="619" y="221"/>
                </a:lnTo>
                <a:close/>
                <a:moveTo>
                  <a:pt x="619" y="255"/>
                </a:moveTo>
                <a:lnTo>
                  <a:pt x="619" y="274"/>
                </a:lnTo>
                <a:lnTo>
                  <a:pt x="615" y="274"/>
                </a:lnTo>
                <a:lnTo>
                  <a:pt x="615" y="255"/>
                </a:lnTo>
                <a:lnTo>
                  <a:pt x="619" y="255"/>
                </a:lnTo>
                <a:close/>
                <a:moveTo>
                  <a:pt x="619" y="288"/>
                </a:moveTo>
                <a:lnTo>
                  <a:pt x="619" y="307"/>
                </a:lnTo>
                <a:lnTo>
                  <a:pt x="615" y="307"/>
                </a:lnTo>
                <a:lnTo>
                  <a:pt x="615" y="288"/>
                </a:lnTo>
                <a:lnTo>
                  <a:pt x="619" y="288"/>
                </a:lnTo>
                <a:close/>
                <a:moveTo>
                  <a:pt x="619" y="322"/>
                </a:moveTo>
                <a:lnTo>
                  <a:pt x="619" y="341"/>
                </a:lnTo>
                <a:lnTo>
                  <a:pt x="615" y="341"/>
                </a:lnTo>
                <a:lnTo>
                  <a:pt x="615" y="322"/>
                </a:lnTo>
                <a:lnTo>
                  <a:pt x="619" y="322"/>
                </a:lnTo>
                <a:close/>
                <a:moveTo>
                  <a:pt x="619" y="355"/>
                </a:moveTo>
                <a:lnTo>
                  <a:pt x="619" y="375"/>
                </a:lnTo>
                <a:lnTo>
                  <a:pt x="615" y="375"/>
                </a:lnTo>
                <a:lnTo>
                  <a:pt x="615" y="355"/>
                </a:lnTo>
                <a:lnTo>
                  <a:pt x="619" y="355"/>
                </a:lnTo>
                <a:close/>
                <a:moveTo>
                  <a:pt x="619" y="389"/>
                </a:moveTo>
                <a:lnTo>
                  <a:pt x="619" y="408"/>
                </a:lnTo>
                <a:lnTo>
                  <a:pt x="615" y="408"/>
                </a:lnTo>
                <a:lnTo>
                  <a:pt x="615" y="389"/>
                </a:lnTo>
                <a:lnTo>
                  <a:pt x="619" y="389"/>
                </a:lnTo>
                <a:close/>
                <a:moveTo>
                  <a:pt x="619" y="423"/>
                </a:moveTo>
                <a:lnTo>
                  <a:pt x="619" y="442"/>
                </a:lnTo>
                <a:lnTo>
                  <a:pt x="615" y="442"/>
                </a:lnTo>
                <a:lnTo>
                  <a:pt x="615" y="423"/>
                </a:lnTo>
                <a:lnTo>
                  <a:pt x="619" y="423"/>
                </a:lnTo>
                <a:close/>
                <a:moveTo>
                  <a:pt x="619" y="456"/>
                </a:moveTo>
                <a:lnTo>
                  <a:pt x="619" y="476"/>
                </a:lnTo>
                <a:lnTo>
                  <a:pt x="615" y="476"/>
                </a:lnTo>
                <a:lnTo>
                  <a:pt x="615" y="456"/>
                </a:lnTo>
                <a:lnTo>
                  <a:pt x="619" y="456"/>
                </a:lnTo>
                <a:close/>
                <a:moveTo>
                  <a:pt x="619" y="490"/>
                </a:moveTo>
                <a:lnTo>
                  <a:pt x="619" y="509"/>
                </a:lnTo>
                <a:lnTo>
                  <a:pt x="615" y="509"/>
                </a:lnTo>
                <a:lnTo>
                  <a:pt x="615" y="490"/>
                </a:lnTo>
                <a:lnTo>
                  <a:pt x="619" y="490"/>
                </a:lnTo>
                <a:close/>
                <a:moveTo>
                  <a:pt x="619" y="524"/>
                </a:moveTo>
                <a:lnTo>
                  <a:pt x="619" y="543"/>
                </a:lnTo>
                <a:lnTo>
                  <a:pt x="615" y="543"/>
                </a:lnTo>
                <a:lnTo>
                  <a:pt x="615" y="524"/>
                </a:lnTo>
                <a:lnTo>
                  <a:pt x="619" y="524"/>
                </a:lnTo>
                <a:close/>
                <a:moveTo>
                  <a:pt x="619" y="557"/>
                </a:moveTo>
                <a:lnTo>
                  <a:pt x="619" y="576"/>
                </a:lnTo>
                <a:lnTo>
                  <a:pt x="615" y="576"/>
                </a:lnTo>
                <a:lnTo>
                  <a:pt x="615" y="557"/>
                </a:lnTo>
                <a:lnTo>
                  <a:pt x="619" y="557"/>
                </a:lnTo>
                <a:close/>
                <a:moveTo>
                  <a:pt x="619" y="591"/>
                </a:moveTo>
                <a:lnTo>
                  <a:pt x="619" y="610"/>
                </a:lnTo>
                <a:lnTo>
                  <a:pt x="615" y="610"/>
                </a:lnTo>
                <a:lnTo>
                  <a:pt x="615" y="591"/>
                </a:lnTo>
                <a:lnTo>
                  <a:pt x="619" y="591"/>
                </a:lnTo>
                <a:close/>
                <a:moveTo>
                  <a:pt x="619" y="624"/>
                </a:moveTo>
                <a:lnTo>
                  <a:pt x="619" y="644"/>
                </a:lnTo>
                <a:lnTo>
                  <a:pt x="615" y="644"/>
                </a:lnTo>
                <a:lnTo>
                  <a:pt x="615" y="624"/>
                </a:lnTo>
                <a:lnTo>
                  <a:pt x="619" y="624"/>
                </a:lnTo>
                <a:close/>
                <a:moveTo>
                  <a:pt x="619" y="658"/>
                </a:moveTo>
                <a:lnTo>
                  <a:pt x="619" y="678"/>
                </a:lnTo>
                <a:lnTo>
                  <a:pt x="615" y="678"/>
                </a:lnTo>
                <a:lnTo>
                  <a:pt x="615" y="658"/>
                </a:lnTo>
                <a:lnTo>
                  <a:pt x="619" y="658"/>
                </a:lnTo>
                <a:close/>
                <a:moveTo>
                  <a:pt x="619" y="692"/>
                </a:moveTo>
                <a:lnTo>
                  <a:pt x="619" y="711"/>
                </a:lnTo>
                <a:lnTo>
                  <a:pt x="615" y="711"/>
                </a:lnTo>
                <a:lnTo>
                  <a:pt x="615" y="692"/>
                </a:lnTo>
                <a:lnTo>
                  <a:pt x="619" y="692"/>
                </a:lnTo>
                <a:close/>
                <a:moveTo>
                  <a:pt x="619" y="726"/>
                </a:moveTo>
                <a:lnTo>
                  <a:pt x="619" y="745"/>
                </a:lnTo>
                <a:lnTo>
                  <a:pt x="615" y="745"/>
                </a:lnTo>
                <a:lnTo>
                  <a:pt x="615" y="726"/>
                </a:lnTo>
                <a:lnTo>
                  <a:pt x="619" y="726"/>
                </a:lnTo>
                <a:close/>
                <a:moveTo>
                  <a:pt x="619" y="759"/>
                </a:moveTo>
                <a:lnTo>
                  <a:pt x="619" y="778"/>
                </a:lnTo>
                <a:lnTo>
                  <a:pt x="615" y="778"/>
                </a:lnTo>
                <a:lnTo>
                  <a:pt x="615" y="759"/>
                </a:lnTo>
                <a:lnTo>
                  <a:pt x="619" y="759"/>
                </a:lnTo>
                <a:close/>
                <a:moveTo>
                  <a:pt x="619" y="793"/>
                </a:moveTo>
                <a:lnTo>
                  <a:pt x="619" y="812"/>
                </a:lnTo>
                <a:lnTo>
                  <a:pt x="615" y="812"/>
                </a:lnTo>
                <a:lnTo>
                  <a:pt x="615" y="793"/>
                </a:lnTo>
                <a:lnTo>
                  <a:pt x="619" y="793"/>
                </a:lnTo>
                <a:close/>
                <a:moveTo>
                  <a:pt x="619" y="826"/>
                </a:moveTo>
                <a:lnTo>
                  <a:pt x="619" y="846"/>
                </a:lnTo>
                <a:lnTo>
                  <a:pt x="615" y="846"/>
                </a:lnTo>
                <a:lnTo>
                  <a:pt x="615" y="826"/>
                </a:lnTo>
                <a:lnTo>
                  <a:pt x="619" y="826"/>
                </a:lnTo>
                <a:close/>
                <a:moveTo>
                  <a:pt x="619" y="860"/>
                </a:moveTo>
                <a:lnTo>
                  <a:pt x="619" y="879"/>
                </a:lnTo>
                <a:lnTo>
                  <a:pt x="615" y="879"/>
                </a:lnTo>
                <a:lnTo>
                  <a:pt x="615" y="860"/>
                </a:lnTo>
                <a:lnTo>
                  <a:pt x="619" y="860"/>
                </a:lnTo>
                <a:close/>
                <a:moveTo>
                  <a:pt x="619" y="894"/>
                </a:moveTo>
                <a:lnTo>
                  <a:pt x="619" y="913"/>
                </a:lnTo>
                <a:lnTo>
                  <a:pt x="615" y="913"/>
                </a:lnTo>
                <a:lnTo>
                  <a:pt x="615" y="894"/>
                </a:lnTo>
                <a:lnTo>
                  <a:pt x="619" y="894"/>
                </a:lnTo>
                <a:close/>
                <a:moveTo>
                  <a:pt x="619" y="927"/>
                </a:moveTo>
                <a:lnTo>
                  <a:pt x="619" y="946"/>
                </a:lnTo>
                <a:lnTo>
                  <a:pt x="615" y="946"/>
                </a:lnTo>
                <a:lnTo>
                  <a:pt x="615" y="927"/>
                </a:lnTo>
                <a:lnTo>
                  <a:pt x="619" y="927"/>
                </a:lnTo>
                <a:close/>
                <a:moveTo>
                  <a:pt x="619" y="961"/>
                </a:moveTo>
                <a:lnTo>
                  <a:pt x="619" y="980"/>
                </a:lnTo>
                <a:lnTo>
                  <a:pt x="615" y="980"/>
                </a:lnTo>
                <a:lnTo>
                  <a:pt x="615" y="961"/>
                </a:lnTo>
                <a:lnTo>
                  <a:pt x="619" y="961"/>
                </a:lnTo>
                <a:close/>
                <a:moveTo>
                  <a:pt x="619" y="995"/>
                </a:moveTo>
                <a:lnTo>
                  <a:pt x="619" y="1014"/>
                </a:lnTo>
                <a:lnTo>
                  <a:pt x="615" y="1014"/>
                </a:lnTo>
                <a:lnTo>
                  <a:pt x="615" y="995"/>
                </a:lnTo>
                <a:lnTo>
                  <a:pt x="619" y="995"/>
                </a:lnTo>
                <a:close/>
                <a:moveTo>
                  <a:pt x="619" y="1028"/>
                </a:moveTo>
                <a:lnTo>
                  <a:pt x="619" y="1047"/>
                </a:lnTo>
                <a:lnTo>
                  <a:pt x="615" y="1047"/>
                </a:lnTo>
                <a:lnTo>
                  <a:pt x="615" y="1028"/>
                </a:lnTo>
                <a:lnTo>
                  <a:pt x="619" y="1028"/>
                </a:lnTo>
                <a:close/>
                <a:moveTo>
                  <a:pt x="619" y="1062"/>
                </a:moveTo>
                <a:lnTo>
                  <a:pt x="619" y="1081"/>
                </a:lnTo>
                <a:lnTo>
                  <a:pt x="615" y="1081"/>
                </a:lnTo>
                <a:lnTo>
                  <a:pt x="615" y="1062"/>
                </a:lnTo>
                <a:lnTo>
                  <a:pt x="619" y="1062"/>
                </a:lnTo>
                <a:close/>
                <a:moveTo>
                  <a:pt x="619" y="1095"/>
                </a:moveTo>
                <a:lnTo>
                  <a:pt x="619" y="1115"/>
                </a:lnTo>
                <a:lnTo>
                  <a:pt x="615" y="1115"/>
                </a:lnTo>
                <a:lnTo>
                  <a:pt x="615" y="1095"/>
                </a:lnTo>
                <a:lnTo>
                  <a:pt x="619" y="1095"/>
                </a:lnTo>
                <a:close/>
                <a:moveTo>
                  <a:pt x="619" y="1129"/>
                </a:moveTo>
                <a:lnTo>
                  <a:pt x="619" y="1148"/>
                </a:lnTo>
                <a:lnTo>
                  <a:pt x="615" y="1148"/>
                </a:lnTo>
                <a:lnTo>
                  <a:pt x="615" y="1129"/>
                </a:lnTo>
                <a:lnTo>
                  <a:pt x="619" y="1129"/>
                </a:lnTo>
                <a:close/>
                <a:moveTo>
                  <a:pt x="619" y="1163"/>
                </a:moveTo>
                <a:lnTo>
                  <a:pt x="619" y="1182"/>
                </a:lnTo>
                <a:lnTo>
                  <a:pt x="615" y="1182"/>
                </a:lnTo>
                <a:lnTo>
                  <a:pt x="615" y="1163"/>
                </a:lnTo>
                <a:lnTo>
                  <a:pt x="619" y="1163"/>
                </a:lnTo>
                <a:close/>
                <a:moveTo>
                  <a:pt x="619" y="1196"/>
                </a:moveTo>
                <a:lnTo>
                  <a:pt x="619" y="1215"/>
                </a:lnTo>
                <a:lnTo>
                  <a:pt x="615" y="1215"/>
                </a:lnTo>
                <a:lnTo>
                  <a:pt x="615" y="1196"/>
                </a:lnTo>
                <a:lnTo>
                  <a:pt x="619" y="1196"/>
                </a:lnTo>
                <a:close/>
                <a:moveTo>
                  <a:pt x="619" y="1230"/>
                </a:moveTo>
                <a:lnTo>
                  <a:pt x="619" y="1249"/>
                </a:lnTo>
                <a:lnTo>
                  <a:pt x="615" y="1249"/>
                </a:lnTo>
                <a:lnTo>
                  <a:pt x="615" y="1230"/>
                </a:lnTo>
                <a:lnTo>
                  <a:pt x="619" y="1230"/>
                </a:lnTo>
                <a:close/>
                <a:moveTo>
                  <a:pt x="619" y="1263"/>
                </a:moveTo>
                <a:lnTo>
                  <a:pt x="619" y="1283"/>
                </a:lnTo>
                <a:lnTo>
                  <a:pt x="615" y="1283"/>
                </a:lnTo>
                <a:lnTo>
                  <a:pt x="615" y="1263"/>
                </a:lnTo>
                <a:lnTo>
                  <a:pt x="619" y="1263"/>
                </a:lnTo>
                <a:close/>
                <a:moveTo>
                  <a:pt x="619" y="1297"/>
                </a:moveTo>
                <a:lnTo>
                  <a:pt x="619" y="1317"/>
                </a:lnTo>
                <a:lnTo>
                  <a:pt x="615" y="1317"/>
                </a:lnTo>
                <a:lnTo>
                  <a:pt x="615" y="1297"/>
                </a:lnTo>
                <a:lnTo>
                  <a:pt x="619" y="1297"/>
                </a:lnTo>
                <a:close/>
                <a:moveTo>
                  <a:pt x="619" y="1331"/>
                </a:moveTo>
                <a:lnTo>
                  <a:pt x="619" y="1350"/>
                </a:lnTo>
                <a:lnTo>
                  <a:pt x="615" y="1350"/>
                </a:lnTo>
                <a:lnTo>
                  <a:pt x="615" y="1331"/>
                </a:lnTo>
                <a:lnTo>
                  <a:pt x="619" y="1331"/>
                </a:lnTo>
                <a:close/>
                <a:moveTo>
                  <a:pt x="619" y="1365"/>
                </a:moveTo>
                <a:lnTo>
                  <a:pt x="619" y="1384"/>
                </a:lnTo>
                <a:lnTo>
                  <a:pt x="615" y="1384"/>
                </a:lnTo>
                <a:lnTo>
                  <a:pt x="615" y="1365"/>
                </a:lnTo>
                <a:lnTo>
                  <a:pt x="619" y="1365"/>
                </a:lnTo>
                <a:close/>
                <a:moveTo>
                  <a:pt x="619" y="1398"/>
                </a:moveTo>
                <a:lnTo>
                  <a:pt x="619" y="1417"/>
                </a:lnTo>
                <a:lnTo>
                  <a:pt x="615" y="1417"/>
                </a:lnTo>
                <a:lnTo>
                  <a:pt x="615" y="1398"/>
                </a:lnTo>
                <a:lnTo>
                  <a:pt x="619" y="1398"/>
                </a:lnTo>
                <a:close/>
                <a:moveTo>
                  <a:pt x="609" y="1426"/>
                </a:moveTo>
                <a:lnTo>
                  <a:pt x="590" y="1426"/>
                </a:lnTo>
                <a:lnTo>
                  <a:pt x="590" y="1421"/>
                </a:lnTo>
                <a:lnTo>
                  <a:pt x="609" y="1421"/>
                </a:lnTo>
                <a:lnTo>
                  <a:pt x="609" y="1426"/>
                </a:lnTo>
                <a:close/>
                <a:moveTo>
                  <a:pt x="575" y="1426"/>
                </a:moveTo>
                <a:lnTo>
                  <a:pt x="556" y="1426"/>
                </a:lnTo>
                <a:lnTo>
                  <a:pt x="556" y="1421"/>
                </a:lnTo>
                <a:lnTo>
                  <a:pt x="575" y="1421"/>
                </a:lnTo>
                <a:lnTo>
                  <a:pt x="575" y="1426"/>
                </a:lnTo>
                <a:close/>
                <a:moveTo>
                  <a:pt x="542" y="1426"/>
                </a:moveTo>
                <a:lnTo>
                  <a:pt x="523" y="1426"/>
                </a:lnTo>
                <a:lnTo>
                  <a:pt x="523" y="1421"/>
                </a:lnTo>
                <a:lnTo>
                  <a:pt x="542" y="1421"/>
                </a:lnTo>
                <a:lnTo>
                  <a:pt x="542" y="1426"/>
                </a:lnTo>
                <a:close/>
                <a:moveTo>
                  <a:pt x="508" y="1426"/>
                </a:moveTo>
                <a:lnTo>
                  <a:pt x="489" y="1426"/>
                </a:lnTo>
                <a:lnTo>
                  <a:pt x="489" y="1421"/>
                </a:lnTo>
                <a:lnTo>
                  <a:pt x="508" y="1421"/>
                </a:lnTo>
                <a:lnTo>
                  <a:pt x="508" y="1426"/>
                </a:lnTo>
                <a:close/>
                <a:moveTo>
                  <a:pt x="474" y="1426"/>
                </a:moveTo>
                <a:lnTo>
                  <a:pt x="455" y="1426"/>
                </a:lnTo>
                <a:lnTo>
                  <a:pt x="455" y="1421"/>
                </a:lnTo>
                <a:lnTo>
                  <a:pt x="474" y="1421"/>
                </a:lnTo>
                <a:lnTo>
                  <a:pt x="474" y="1426"/>
                </a:lnTo>
                <a:close/>
                <a:moveTo>
                  <a:pt x="441" y="1426"/>
                </a:moveTo>
                <a:lnTo>
                  <a:pt x="422" y="1426"/>
                </a:lnTo>
                <a:lnTo>
                  <a:pt x="422" y="1421"/>
                </a:lnTo>
                <a:lnTo>
                  <a:pt x="441" y="1421"/>
                </a:lnTo>
                <a:lnTo>
                  <a:pt x="441" y="1426"/>
                </a:lnTo>
                <a:close/>
                <a:moveTo>
                  <a:pt x="407" y="1426"/>
                </a:moveTo>
                <a:lnTo>
                  <a:pt x="388" y="1426"/>
                </a:lnTo>
                <a:lnTo>
                  <a:pt x="388" y="1421"/>
                </a:lnTo>
                <a:lnTo>
                  <a:pt x="407" y="1421"/>
                </a:lnTo>
                <a:lnTo>
                  <a:pt x="407" y="1426"/>
                </a:lnTo>
                <a:close/>
                <a:moveTo>
                  <a:pt x="374" y="1426"/>
                </a:moveTo>
                <a:lnTo>
                  <a:pt x="354" y="1426"/>
                </a:lnTo>
                <a:lnTo>
                  <a:pt x="354" y="1421"/>
                </a:lnTo>
                <a:lnTo>
                  <a:pt x="374" y="1421"/>
                </a:lnTo>
                <a:lnTo>
                  <a:pt x="374" y="1426"/>
                </a:lnTo>
                <a:close/>
                <a:moveTo>
                  <a:pt x="340" y="1426"/>
                </a:moveTo>
                <a:lnTo>
                  <a:pt x="321" y="1426"/>
                </a:lnTo>
                <a:lnTo>
                  <a:pt x="321" y="1421"/>
                </a:lnTo>
                <a:lnTo>
                  <a:pt x="340" y="1421"/>
                </a:lnTo>
                <a:lnTo>
                  <a:pt x="340" y="1426"/>
                </a:lnTo>
                <a:close/>
                <a:moveTo>
                  <a:pt x="306" y="1426"/>
                </a:moveTo>
                <a:lnTo>
                  <a:pt x="287" y="1426"/>
                </a:lnTo>
                <a:lnTo>
                  <a:pt x="287" y="1421"/>
                </a:lnTo>
                <a:lnTo>
                  <a:pt x="306" y="1421"/>
                </a:lnTo>
                <a:lnTo>
                  <a:pt x="306" y="1426"/>
                </a:lnTo>
                <a:close/>
                <a:moveTo>
                  <a:pt x="273" y="1426"/>
                </a:moveTo>
                <a:lnTo>
                  <a:pt x="254" y="1426"/>
                </a:lnTo>
                <a:lnTo>
                  <a:pt x="254" y="1421"/>
                </a:lnTo>
                <a:lnTo>
                  <a:pt x="273" y="1421"/>
                </a:lnTo>
                <a:lnTo>
                  <a:pt x="273" y="1426"/>
                </a:lnTo>
                <a:close/>
                <a:moveTo>
                  <a:pt x="239" y="1426"/>
                </a:moveTo>
                <a:lnTo>
                  <a:pt x="220" y="1426"/>
                </a:lnTo>
                <a:lnTo>
                  <a:pt x="220" y="1421"/>
                </a:lnTo>
                <a:lnTo>
                  <a:pt x="239" y="1421"/>
                </a:lnTo>
                <a:lnTo>
                  <a:pt x="239" y="1426"/>
                </a:lnTo>
                <a:close/>
                <a:moveTo>
                  <a:pt x="206" y="1426"/>
                </a:moveTo>
                <a:lnTo>
                  <a:pt x="186" y="1426"/>
                </a:lnTo>
                <a:lnTo>
                  <a:pt x="186" y="1421"/>
                </a:lnTo>
                <a:lnTo>
                  <a:pt x="206" y="1421"/>
                </a:lnTo>
                <a:lnTo>
                  <a:pt x="206" y="1426"/>
                </a:lnTo>
                <a:close/>
                <a:moveTo>
                  <a:pt x="172" y="1426"/>
                </a:moveTo>
                <a:lnTo>
                  <a:pt x="152" y="1426"/>
                </a:lnTo>
                <a:lnTo>
                  <a:pt x="152" y="1421"/>
                </a:lnTo>
                <a:lnTo>
                  <a:pt x="172" y="1421"/>
                </a:lnTo>
                <a:lnTo>
                  <a:pt x="172" y="1426"/>
                </a:lnTo>
                <a:close/>
                <a:moveTo>
                  <a:pt x="138" y="1426"/>
                </a:moveTo>
                <a:lnTo>
                  <a:pt x="119" y="1426"/>
                </a:lnTo>
                <a:lnTo>
                  <a:pt x="119" y="1421"/>
                </a:lnTo>
                <a:lnTo>
                  <a:pt x="138" y="1421"/>
                </a:lnTo>
                <a:lnTo>
                  <a:pt x="138" y="1426"/>
                </a:lnTo>
                <a:close/>
                <a:moveTo>
                  <a:pt x="104" y="1426"/>
                </a:moveTo>
                <a:lnTo>
                  <a:pt x="85" y="1426"/>
                </a:lnTo>
                <a:lnTo>
                  <a:pt x="85" y="1421"/>
                </a:lnTo>
                <a:lnTo>
                  <a:pt x="104" y="1421"/>
                </a:lnTo>
                <a:lnTo>
                  <a:pt x="104" y="1426"/>
                </a:lnTo>
                <a:close/>
                <a:moveTo>
                  <a:pt x="71" y="1426"/>
                </a:moveTo>
                <a:lnTo>
                  <a:pt x="52" y="1426"/>
                </a:lnTo>
                <a:lnTo>
                  <a:pt x="52" y="1421"/>
                </a:lnTo>
                <a:lnTo>
                  <a:pt x="71" y="1421"/>
                </a:lnTo>
                <a:lnTo>
                  <a:pt x="71" y="1426"/>
                </a:lnTo>
                <a:close/>
                <a:moveTo>
                  <a:pt x="37" y="1426"/>
                </a:moveTo>
                <a:lnTo>
                  <a:pt x="18" y="1426"/>
                </a:lnTo>
                <a:lnTo>
                  <a:pt x="18" y="1421"/>
                </a:lnTo>
                <a:lnTo>
                  <a:pt x="37" y="1421"/>
                </a:lnTo>
                <a:lnTo>
                  <a:pt x="37" y="1426"/>
                </a:lnTo>
                <a:close/>
                <a:moveTo>
                  <a:pt x="4" y="1426"/>
                </a:moveTo>
                <a:lnTo>
                  <a:pt x="3" y="1426"/>
                </a:lnTo>
                <a:lnTo>
                  <a:pt x="3" y="1421"/>
                </a:lnTo>
                <a:lnTo>
                  <a:pt x="4" y="1421"/>
                </a:lnTo>
                <a:lnTo>
                  <a:pt x="4" y="1426"/>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3" name="矩形 378"/>
          <p:cNvSpPr>
            <a:spLocks noChangeArrowheads="1"/>
          </p:cNvSpPr>
          <p:nvPr/>
        </p:nvSpPr>
        <p:spPr bwMode="auto">
          <a:xfrm>
            <a:off x="5621338" y="3648075"/>
            <a:ext cx="254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煤炭</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4" name="矩形 379"/>
          <p:cNvSpPr>
            <a:spLocks noChangeArrowheads="1"/>
          </p:cNvSpPr>
          <p:nvPr/>
        </p:nvSpPr>
        <p:spPr bwMode="auto">
          <a:xfrm>
            <a:off x="5880100" y="3648075"/>
            <a:ext cx="254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代发</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5" name="矩形 380"/>
          <p:cNvSpPr>
            <a:spLocks noChangeArrowheads="1"/>
          </p:cNvSpPr>
          <p:nvPr/>
        </p:nvSpPr>
        <p:spPr bwMode="auto">
          <a:xfrm>
            <a:off x="6130925" y="3648075"/>
            <a:ext cx="254000" cy="152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76" name="图片 381"/>
          <p:cNvPicPr>
            <a:picLocks noChangeAspect="1" noChangeArrowheads="1"/>
          </p:cNvPicPr>
          <p:nvPr/>
        </p:nvPicPr>
        <p:blipFill>
          <a:blip r:embed="rId202">
            <a:extLst>
              <a:ext uri="{28A0092B-C50C-407E-A947-70E740481C1C}">
                <a14:useLocalDpi xmlns:a14="http://schemas.microsoft.com/office/drawing/2010/main" val="0"/>
              </a:ext>
            </a:extLst>
          </a:blip>
          <a:srcRect/>
          <a:stretch>
            <a:fillRect/>
          </a:stretch>
        </p:blipFill>
        <p:spPr bwMode="auto">
          <a:xfrm>
            <a:off x="5243513"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77" name="图片 382"/>
          <p:cNvPicPr>
            <a:picLocks noChangeAspect="1" noChangeArrowheads="1"/>
          </p:cNvPicPr>
          <p:nvPr/>
        </p:nvPicPr>
        <p:blipFill>
          <a:blip r:embed="rId203">
            <a:extLst>
              <a:ext uri="{28A0092B-C50C-407E-A947-70E740481C1C}">
                <a14:useLocalDpi xmlns:a14="http://schemas.microsoft.com/office/drawing/2010/main" val="0"/>
              </a:ext>
            </a:extLst>
          </a:blip>
          <a:srcRect/>
          <a:stretch>
            <a:fillRect/>
          </a:stretch>
        </p:blipFill>
        <p:spPr bwMode="auto">
          <a:xfrm>
            <a:off x="5243513" y="4030663"/>
            <a:ext cx="746125"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78" name="图片 383"/>
          <p:cNvPicPr>
            <a:picLocks noChangeAspect="1" noChangeArrowheads="1"/>
          </p:cNvPicPr>
          <p:nvPr/>
        </p:nvPicPr>
        <p:blipFill>
          <a:blip r:embed="rId204">
            <a:extLst>
              <a:ext uri="{28A0092B-C50C-407E-A947-70E740481C1C}">
                <a14:useLocalDpi xmlns:a14="http://schemas.microsoft.com/office/drawing/2010/main" val="0"/>
              </a:ext>
            </a:extLst>
          </a:blip>
          <a:srcRect/>
          <a:stretch>
            <a:fillRect/>
          </a:stretch>
        </p:blipFill>
        <p:spPr bwMode="auto">
          <a:xfrm>
            <a:off x="5227638"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79" name="图片 384"/>
          <p:cNvPicPr>
            <a:picLocks noChangeAspect="1" noChangeArrowheads="1"/>
          </p:cNvPicPr>
          <p:nvPr/>
        </p:nvPicPr>
        <p:blipFill>
          <a:blip r:embed="rId205">
            <a:extLst>
              <a:ext uri="{28A0092B-C50C-407E-A947-70E740481C1C}">
                <a14:useLocalDpi xmlns:a14="http://schemas.microsoft.com/office/drawing/2010/main" val="0"/>
              </a:ext>
            </a:extLst>
          </a:blip>
          <a:srcRect/>
          <a:stretch>
            <a:fillRect/>
          </a:stretch>
        </p:blipFill>
        <p:spPr bwMode="auto">
          <a:xfrm>
            <a:off x="5227638"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80" name="矩形 385"/>
          <p:cNvSpPr>
            <a:spLocks noChangeArrowheads="1"/>
          </p:cNvSpPr>
          <p:nvPr/>
        </p:nvSpPr>
        <p:spPr bwMode="auto">
          <a:xfrm>
            <a:off x="5238750" y="4027488"/>
            <a:ext cx="731838"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1" name="矩形 386"/>
          <p:cNvSpPr>
            <a:spLocks noChangeArrowheads="1"/>
          </p:cNvSpPr>
          <p:nvPr/>
        </p:nvSpPr>
        <p:spPr bwMode="auto">
          <a:xfrm>
            <a:off x="5270500" y="408940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代发合同管理</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82" name="图片 387"/>
          <p:cNvPicPr>
            <a:picLocks noChangeAspect="1" noChangeArrowheads="1"/>
          </p:cNvPicPr>
          <p:nvPr/>
        </p:nvPicPr>
        <p:blipFill>
          <a:blip r:embed="rId206">
            <a:extLst>
              <a:ext uri="{28A0092B-C50C-407E-A947-70E740481C1C}">
                <a14:useLocalDpi xmlns:a14="http://schemas.microsoft.com/office/drawing/2010/main" val="0"/>
              </a:ext>
            </a:extLst>
          </a:blip>
          <a:srcRect/>
          <a:stretch>
            <a:fillRect/>
          </a:stretch>
        </p:blipFill>
        <p:spPr bwMode="auto">
          <a:xfrm>
            <a:off x="6096000" y="4030663"/>
            <a:ext cx="747713"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83" name="图片 388"/>
          <p:cNvPicPr>
            <a:picLocks noChangeAspect="1" noChangeArrowheads="1"/>
          </p:cNvPicPr>
          <p:nvPr/>
        </p:nvPicPr>
        <p:blipFill>
          <a:blip r:embed="rId207">
            <a:extLst>
              <a:ext uri="{28A0092B-C50C-407E-A947-70E740481C1C}">
                <a14:useLocalDpi xmlns:a14="http://schemas.microsoft.com/office/drawing/2010/main" val="0"/>
              </a:ext>
            </a:extLst>
          </a:blip>
          <a:srcRect/>
          <a:stretch>
            <a:fillRect/>
          </a:stretch>
        </p:blipFill>
        <p:spPr bwMode="auto">
          <a:xfrm>
            <a:off x="6096000" y="4030663"/>
            <a:ext cx="747713" cy="2524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84" name="图片 389"/>
          <p:cNvPicPr>
            <a:picLocks noChangeAspect="1" noChangeArrowheads="1"/>
          </p:cNvPicPr>
          <p:nvPr/>
        </p:nvPicPr>
        <p:blipFill>
          <a:blip r:embed="rId208">
            <a:extLst>
              <a:ext uri="{28A0092B-C50C-407E-A947-70E740481C1C}">
                <a14:useLocalDpi xmlns:a14="http://schemas.microsoft.com/office/drawing/2010/main" val="0"/>
              </a:ext>
            </a:extLst>
          </a:blip>
          <a:srcRect/>
          <a:stretch>
            <a:fillRect/>
          </a:stretch>
        </p:blipFill>
        <p:spPr bwMode="auto">
          <a:xfrm>
            <a:off x="6081713"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385" name="图片 390"/>
          <p:cNvPicPr>
            <a:picLocks noChangeAspect="1" noChangeArrowheads="1"/>
          </p:cNvPicPr>
          <p:nvPr/>
        </p:nvPicPr>
        <p:blipFill>
          <a:blip r:embed="rId209">
            <a:extLst>
              <a:ext uri="{28A0092B-C50C-407E-A947-70E740481C1C}">
                <a14:useLocalDpi xmlns:a14="http://schemas.microsoft.com/office/drawing/2010/main" val="0"/>
              </a:ext>
            </a:extLst>
          </a:blip>
          <a:srcRect/>
          <a:stretch>
            <a:fillRect/>
          </a:stretch>
        </p:blipFill>
        <p:spPr bwMode="auto">
          <a:xfrm>
            <a:off x="6081713" y="4016375"/>
            <a:ext cx="746125" cy="2508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386" name="矩形 391"/>
          <p:cNvSpPr>
            <a:spLocks noChangeArrowheads="1"/>
          </p:cNvSpPr>
          <p:nvPr/>
        </p:nvSpPr>
        <p:spPr bwMode="auto">
          <a:xfrm>
            <a:off x="6092825" y="4027488"/>
            <a:ext cx="731838" cy="236537"/>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7" name="矩形 392"/>
          <p:cNvSpPr>
            <a:spLocks noChangeArrowheads="1"/>
          </p:cNvSpPr>
          <p:nvPr/>
        </p:nvSpPr>
        <p:spPr bwMode="auto">
          <a:xfrm>
            <a:off x="6124575" y="408940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代发订单管理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8" name="矩形 393"/>
          <p:cNvSpPr>
            <a:spLocks noChangeArrowheads="1"/>
          </p:cNvSpPr>
          <p:nvPr/>
        </p:nvSpPr>
        <p:spPr bwMode="auto">
          <a:xfrm>
            <a:off x="2014538" y="5156200"/>
            <a:ext cx="846137"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9" name="矩形 394"/>
          <p:cNvSpPr>
            <a:spLocks noChangeArrowheads="1"/>
          </p:cNvSpPr>
          <p:nvPr/>
        </p:nvSpPr>
        <p:spPr bwMode="auto">
          <a:xfrm>
            <a:off x="2108200" y="51816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系统管理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0" name="矩形 395"/>
          <p:cNvSpPr>
            <a:spLocks noChangeArrowheads="1"/>
          </p:cNvSpPr>
          <p:nvPr/>
        </p:nvSpPr>
        <p:spPr bwMode="auto">
          <a:xfrm>
            <a:off x="2019300" y="5410200"/>
            <a:ext cx="846138"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1" name="矩形 396"/>
          <p:cNvSpPr>
            <a:spLocks noChangeArrowheads="1"/>
          </p:cNvSpPr>
          <p:nvPr/>
        </p:nvSpPr>
        <p:spPr bwMode="auto">
          <a:xfrm>
            <a:off x="2095500" y="5448300"/>
            <a:ext cx="6858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用户权限管理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2" name="矩形 397"/>
          <p:cNvSpPr>
            <a:spLocks noChangeArrowheads="1"/>
          </p:cNvSpPr>
          <p:nvPr/>
        </p:nvSpPr>
        <p:spPr bwMode="auto">
          <a:xfrm>
            <a:off x="2014538" y="5626100"/>
            <a:ext cx="846137"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3" name="矩形 398"/>
          <p:cNvSpPr>
            <a:spLocks noChangeArrowheads="1"/>
          </p:cNvSpPr>
          <p:nvPr/>
        </p:nvSpPr>
        <p:spPr bwMode="auto">
          <a:xfrm>
            <a:off x="2120900" y="56515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日志管理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4" name="矩形 399"/>
          <p:cNvSpPr>
            <a:spLocks noChangeArrowheads="1"/>
          </p:cNvSpPr>
          <p:nvPr/>
        </p:nvSpPr>
        <p:spPr bwMode="auto">
          <a:xfrm>
            <a:off x="2014538" y="5842000"/>
            <a:ext cx="846137"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5" name="矩形 400"/>
          <p:cNvSpPr>
            <a:spLocks noChangeArrowheads="1"/>
          </p:cNvSpPr>
          <p:nvPr/>
        </p:nvSpPr>
        <p:spPr bwMode="auto">
          <a:xfrm>
            <a:off x="2159000" y="58547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流程引擎</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6" name="矩形 401"/>
          <p:cNvSpPr>
            <a:spLocks noChangeArrowheads="1"/>
          </p:cNvSpPr>
          <p:nvPr/>
        </p:nvSpPr>
        <p:spPr bwMode="auto">
          <a:xfrm>
            <a:off x="2014538" y="6070600"/>
            <a:ext cx="846137" cy="19050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7" name="矩形 402"/>
          <p:cNvSpPr>
            <a:spLocks noChangeArrowheads="1"/>
          </p:cNvSpPr>
          <p:nvPr/>
        </p:nvSpPr>
        <p:spPr bwMode="auto">
          <a:xfrm>
            <a:off x="2197100" y="6083300"/>
            <a:ext cx="457200" cy="1365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报表引擎</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8" name="任意多边形 403"/>
          <p:cNvSpPr>
            <a:spLocks noEditPoints="1"/>
          </p:cNvSpPr>
          <p:nvPr/>
        </p:nvSpPr>
        <p:spPr bwMode="auto">
          <a:xfrm>
            <a:off x="1905000" y="4724400"/>
            <a:ext cx="990600" cy="1612900"/>
          </a:xfrm>
          <a:custGeom>
            <a:avLst/>
            <a:gdLst>
              <a:gd name="T0" fmla="*/ 0 w 3076"/>
              <a:gd name="T1" fmla="*/ 132 h 235"/>
              <a:gd name="T2" fmla="*/ 0 w 3076"/>
              <a:gd name="T3" fmla="*/ 12 h 235"/>
              <a:gd name="T4" fmla="*/ 94 w 3076"/>
              <a:gd name="T5" fmla="*/ 4 h 235"/>
              <a:gd name="T6" fmla="*/ 175 w 3076"/>
              <a:gd name="T7" fmla="*/ 4 h 235"/>
              <a:gd name="T8" fmla="*/ 276 w 3076"/>
              <a:gd name="T9" fmla="*/ 0 h 235"/>
              <a:gd name="T10" fmla="*/ 411 w 3076"/>
              <a:gd name="T11" fmla="*/ 0 h 235"/>
              <a:gd name="T12" fmla="*/ 531 w 3076"/>
              <a:gd name="T13" fmla="*/ 0 h 235"/>
              <a:gd name="T14" fmla="*/ 632 w 3076"/>
              <a:gd name="T15" fmla="*/ 4 h 235"/>
              <a:gd name="T16" fmla="*/ 714 w 3076"/>
              <a:gd name="T17" fmla="*/ 4 h 235"/>
              <a:gd name="T18" fmla="*/ 814 w 3076"/>
              <a:gd name="T19" fmla="*/ 0 h 235"/>
              <a:gd name="T20" fmla="*/ 949 w 3076"/>
              <a:gd name="T21" fmla="*/ 0 h 235"/>
              <a:gd name="T22" fmla="*/ 1069 w 3076"/>
              <a:gd name="T23" fmla="*/ 0 h 235"/>
              <a:gd name="T24" fmla="*/ 1170 w 3076"/>
              <a:gd name="T25" fmla="*/ 4 h 235"/>
              <a:gd name="T26" fmla="*/ 1251 w 3076"/>
              <a:gd name="T27" fmla="*/ 4 h 235"/>
              <a:gd name="T28" fmla="*/ 1353 w 3076"/>
              <a:gd name="T29" fmla="*/ 0 h 235"/>
              <a:gd name="T30" fmla="*/ 1487 w 3076"/>
              <a:gd name="T31" fmla="*/ 0 h 235"/>
              <a:gd name="T32" fmla="*/ 1607 w 3076"/>
              <a:gd name="T33" fmla="*/ 0 h 235"/>
              <a:gd name="T34" fmla="*/ 1708 w 3076"/>
              <a:gd name="T35" fmla="*/ 4 h 235"/>
              <a:gd name="T36" fmla="*/ 1790 w 3076"/>
              <a:gd name="T37" fmla="*/ 4 h 235"/>
              <a:gd name="T38" fmla="*/ 1891 w 3076"/>
              <a:gd name="T39" fmla="*/ 0 h 235"/>
              <a:gd name="T40" fmla="*/ 2025 w 3076"/>
              <a:gd name="T41" fmla="*/ 0 h 235"/>
              <a:gd name="T42" fmla="*/ 2145 w 3076"/>
              <a:gd name="T43" fmla="*/ 0 h 235"/>
              <a:gd name="T44" fmla="*/ 2246 w 3076"/>
              <a:gd name="T45" fmla="*/ 4 h 235"/>
              <a:gd name="T46" fmla="*/ 2328 w 3076"/>
              <a:gd name="T47" fmla="*/ 4 h 235"/>
              <a:gd name="T48" fmla="*/ 2429 w 3076"/>
              <a:gd name="T49" fmla="*/ 0 h 235"/>
              <a:gd name="T50" fmla="*/ 2563 w 3076"/>
              <a:gd name="T51" fmla="*/ 0 h 235"/>
              <a:gd name="T52" fmla="*/ 2683 w 3076"/>
              <a:gd name="T53" fmla="*/ 0 h 235"/>
              <a:gd name="T54" fmla="*/ 2784 w 3076"/>
              <a:gd name="T55" fmla="*/ 4 h 235"/>
              <a:gd name="T56" fmla="*/ 2866 w 3076"/>
              <a:gd name="T57" fmla="*/ 4 h 235"/>
              <a:gd name="T58" fmla="*/ 2967 w 3076"/>
              <a:gd name="T59" fmla="*/ 0 h 235"/>
              <a:gd name="T60" fmla="*/ 3074 w 3076"/>
              <a:gd name="T61" fmla="*/ 4 h 235"/>
              <a:gd name="T62" fmla="*/ 3071 w 3076"/>
              <a:gd name="T63" fmla="*/ 97 h 235"/>
              <a:gd name="T64" fmla="*/ 3076 w 3076"/>
              <a:gd name="T65" fmla="*/ 198 h 235"/>
              <a:gd name="T66" fmla="*/ 2989 w 3076"/>
              <a:gd name="T67" fmla="*/ 230 h 235"/>
              <a:gd name="T68" fmla="*/ 2907 w 3076"/>
              <a:gd name="T69" fmla="*/ 230 h 235"/>
              <a:gd name="T70" fmla="*/ 2806 w 3076"/>
              <a:gd name="T71" fmla="*/ 235 h 235"/>
              <a:gd name="T72" fmla="*/ 2672 w 3076"/>
              <a:gd name="T73" fmla="*/ 235 h 235"/>
              <a:gd name="T74" fmla="*/ 2552 w 3076"/>
              <a:gd name="T75" fmla="*/ 235 h 235"/>
              <a:gd name="T76" fmla="*/ 2451 w 3076"/>
              <a:gd name="T77" fmla="*/ 230 h 235"/>
              <a:gd name="T78" fmla="*/ 2369 w 3076"/>
              <a:gd name="T79" fmla="*/ 230 h 235"/>
              <a:gd name="T80" fmla="*/ 2268 w 3076"/>
              <a:gd name="T81" fmla="*/ 235 h 235"/>
              <a:gd name="T82" fmla="*/ 2133 w 3076"/>
              <a:gd name="T83" fmla="*/ 235 h 235"/>
              <a:gd name="T84" fmla="*/ 2013 w 3076"/>
              <a:gd name="T85" fmla="*/ 235 h 235"/>
              <a:gd name="T86" fmla="*/ 1913 w 3076"/>
              <a:gd name="T87" fmla="*/ 230 h 235"/>
              <a:gd name="T88" fmla="*/ 1831 w 3076"/>
              <a:gd name="T89" fmla="*/ 230 h 235"/>
              <a:gd name="T90" fmla="*/ 1730 w 3076"/>
              <a:gd name="T91" fmla="*/ 235 h 235"/>
              <a:gd name="T92" fmla="*/ 1595 w 3076"/>
              <a:gd name="T93" fmla="*/ 235 h 235"/>
              <a:gd name="T94" fmla="*/ 1475 w 3076"/>
              <a:gd name="T95" fmla="*/ 235 h 235"/>
              <a:gd name="T96" fmla="*/ 1374 w 3076"/>
              <a:gd name="T97" fmla="*/ 230 h 235"/>
              <a:gd name="T98" fmla="*/ 1293 w 3076"/>
              <a:gd name="T99" fmla="*/ 230 h 235"/>
              <a:gd name="T100" fmla="*/ 1192 w 3076"/>
              <a:gd name="T101" fmla="*/ 235 h 235"/>
              <a:gd name="T102" fmla="*/ 1057 w 3076"/>
              <a:gd name="T103" fmla="*/ 235 h 235"/>
              <a:gd name="T104" fmla="*/ 937 w 3076"/>
              <a:gd name="T105" fmla="*/ 235 h 235"/>
              <a:gd name="T106" fmla="*/ 836 w 3076"/>
              <a:gd name="T107" fmla="*/ 230 h 235"/>
              <a:gd name="T108" fmla="*/ 755 w 3076"/>
              <a:gd name="T109" fmla="*/ 230 h 235"/>
              <a:gd name="T110" fmla="*/ 654 w 3076"/>
              <a:gd name="T111" fmla="*/ 235 h 235"/>
              <a:gd name="T112" fmla="*/ 519 w 3076"/>
              <a:gd name="T113" fmla="*/ 235 h 235"/>
              <a:gd name="T114" fmla="*/ 399 w 3076"/>
              <a:gd name="T115" fmla="*/ 235 h 235"/>
              <a:gd name="T116" fmla="*/ 298 w 3076"/>
              <a:gd name="T117" fmla="*/ 230 h 235"/>
              <a:gd name="T118" fmla="*/ 216 w 3076"/>
              <a:gd name="T119" fmla="*/ 230 h 235"/>
              <a:gd name="T120" fmla="*/ 116 w 3076"/>
              <a:gd name="T121" fmla="*/ 235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6" h="235">
                <a:moveTo>
                  <a:pt x="0" y="232"/>
                </a:moveTo>
                <a:lnTo>
                  <a:pt x="0" y="213"/>
                </a:lnTo>
                <a:lnTo>
                  <a:pt x="4" y="213"/>
                </a:lnTo>
                <a:lnTo>
                  <a:pt x="4" y="232"/>
                </a:lnTo>
                <a:lnTo>
                  <a:pt x="0" y="232"/>
                </a:lnTo>
                <a:close/>
                <a:moveTo>
                  <a:pt x="0" y="199"/>
                </a:moveTo>
                <a:lnTo>
                  <a:pt x="0" y="180"/>
                </a:lnTo>
                <a:lnTo>
                  <a:pt x="4" y="180"/>
                </a:lnTo>
                <a:lnTo>
                  <a:pt x="4" y="199"/>
                </a:lnTo>
                <a:lnTo>
                  <a:pt x="0" y="199"/>
                </a:lnTo>
                <a:close/>
                <a:moveTo>
                  <a:pt x="0" y="165"/>
                </a:moveTo>
                <a:lnTo>
                  <a:pt x="0" y="146"/>
                </a:lnTo>
                <a:lnTo>
                  <a:pt x="4" y="146"/>
                </a:lnTo>
                <a:lnTo>
                  <a:pt x="4" y="165"/>
                </a:lnTo>
                <a:lnTo>
                  <a:pt x="0" y="165"/>
                </a:lnTo>
                <a:close/>
                <a:moveTo>
                  <a:pt x="0" y="132"/>
                </a:moveTo>
                <a:lnTo>
                  <a:pt x="0" y="112"/>
                </a:lnTo>
                <a:lnTo>
                  <a:pt x="4" y="112"/>
                </a:lnTo>
                <a:lnTo>
                  <a:pt x="4" y="132"/>
                </a:lnTo>
                <a:lnTo>
                  <a:pt x="0" y="132"/>
                </a:lnTo>
                <a:close/>
                <a:moveTo>
                  <a:pt x="0" y="98"/>
                </a:moveTo>
                <a:lnTo>
                  <a:pt x="0" y="79"/>
                </a:lnTo>
                <a:lnTo>
                  <a:pt x="4" y="79"/>
                </a:lnTo>
                <a:lnTo>
                  <a:pt x="4" y="98"/>
                </a:lnTo>
                <a:lnTo>
                  <a:pt x="0" y="98"/>
                </a:lnTo>
                <a:close/>
                <a:moveTo>
                  <a:pt x="0" y="64"/>
                </a:moveTo>
                <a:lnTo>
                  <a:pt x="0" y="45"/>
                </a:lnTo>
                <a:lnTo>
                  <a:pt x="4" y="45"/>
                </a:lnTo>
                <a:lnTo>
                  <a:pt x="4" y="64"/>
                </a:lnTo>
                <a:lnTo>
                  <a:pt x="0" y="64"/>
                </a:lnTo>
                <a:close/>
                <a:moveTo>
                  <a:pt x="0" y="31"/>
                </a:moveTo>
                <a:lnTo>
                  <a:pt x="0" y="12"/>
                </a:lnTo>
                <a:lnTo>
                  <a:pt x="4" y="12"/>
                </a:lnTo>
                <a:lnTo>
                  <a:pt x="4" y="31"/>
                </a:lnTo>
                <a:lnTo>
                  <a:pt x="0" y="31"/>
                </a:lnTo>
                <a:close/>
                <a:moveTo>
                  <a:pt x="7" y="0"/>
                </a:moveTo>
                <a:lnTo>
                  <a:pt x="26" y="0"/>
                </a:lnTo>
                <a:lnTo>
                  <a:pt x="26" y="4"/>
                </a:lnTo>
                <a:lnTo>
                  <a:pt x="7" y="4"/>
                </a:lnTo>
                <a:lnTo>
                  <a:pt x="7" y="0"/>
                </a:lnTo>
                <a:close/>
                <a:moveTo>
                  <a:pt x="41" y="0"/>
                </a:moveTo>
                <a:lnTo>
                  <a:pt x="60" y="0"/>
                </a:lnTo>
                <a:lnTo>
                  <a:pt x="60" y="4"/>
                </a:lnTo>
                <a:lnTo>
                  <a:pt x="41" y="4"/>
                </a:lnTo>
                <a:lnTo>
                  <a:pt x="41" y="0"/>
                </a:lnTo>
                <a:close/>
                <a:moveTo>
                  <a:pt x="74" y="0"/>
                </a:moveTo>
                <a:lnTo>
                  <a:pt x="94" y="0"/>
                </a:lnTo>
                <a:lnTo>
                  <a:pt x="94" y="4"/>
                </a:lnTo>
                <a:lnTo>
                  <a:pt x="74" y="4"/>
                </a:lnTo>
                <a:lnTo>
                  <a:pt x="74" y="0"/>
                </a:lnTo>
                <a:close/>
                <a:moveTo>
                  <a:pt x="108" y="0"/>
                </a:moveTo>
                <a:lnTo>
                  <a:pt x="127" y="0"/>
                </a:lnTo>
                <a:lnTo>
                  <a:pt x="127" y="4"/>
                </a:lnTo>
                <a:lnTo>
                  <a:pt x="108" y="4"/>
                </a:lnTo>
                <a:lnTo>
                  <a:pt x="108" y="0"/>
                </a:lnTo>
                <a:close/>
                <a:moveTo>
                  <a:pt x="142" y="0"/>
                </a:moveTo>
                <a:lnTo>
                  <a:pt x="161" y="0"/>
                </a:lnTo>
                <a:lnTo>
                  <a:pt x="161" y="4"/>
                </a:lnTo>
                <a:lnTo>
                  <a:pt x="142" y="4"/>
                </a:lnTo>
                <a:lnTo>
                  <a:pt x="142" y="0"/>
                </a:lnTo>
                <a:close/>
                <a:moveTo>
                  <a:pt x="175" y="0"/>
                </a:moveTo>
                <a:lnTo>
                  <a:pt x="195" y="0"/>
                </a:lnTo>
                <a:lnTo>
                  <a:pt x="195" y="4"/>
                </a:lnTo>
                <a:lnTo>
                  <a:pt x="175" y="4"/>
                </a:lnTo>
                <a:lnTo>
                  <a:pt x="175" y="0"/>
                </a:lnTo>
                <a:close/>
                <a:moveTo>
                  <a:pt x="209" y="0"/>
                </a:moveTo>
                <a:lnTo>
                  <a:pt x="228" y="0"/>
                </a:lnTo>
                <a:lnTo>
                  <a:pt x="228" y="4"/>
                </a:lnTo>
                <a:lnTo>
                  <a:pt x="209" y="4"/>
                </a:lnTo>
                <a:lnTo>
                  <a:pt x="209" y="0"/>
                </a:lnTo>
                <a:close/>
                <a:moveTo>
                  <a:pt x="243" y="0"/>
                </a:moveTo>
                <a:lnTo>
                  <a:pt x="262" y="0"/>
                </a:lnTo>
                <a:lnTo>
                  <a:pt x="262" y="4"/>
                </a:lnTo>
                <a:lnTo>
                  <a:pt x="243" y="4"/>
                </a:lnTo>
                <a:lnTo>
                  <a:pt x="243" y="0"/>
                </a:lnTo>
                <a:close/>
                <a:moveTo>
                  <a:pt x="276" y="0"/>
                </a:moveTo>
                <a:lnTo>
                  <a:pt x="295" y="0"/>
                </a:lnTo>
                <a:lnTo>
                  <a:pt x="295" y="4"/>
                </a:lnTo>
                <a:lnTo>
                  <a:pt x="276" y="4"/>
                </a:lnTo>
                <a:lnTo>
                  <a:pt x="276" y="0"/>
                </a:lnTo>
                <a:close/>
                <a:moveTo>
                  <a:pt x="310" y="0"/>
                </a:moveTo>
                <a:lnTo>
                  <a:pt x="329" y="0"/>
                </a:lnTo>
                <a:lnTo>
                  <a:pt x="329" y="4"/>
                </a:lnTo>
                <a:lnTo>
                  <a:pt x="310" y="4"/>
                </a:lnTo>
                <a:lnTo>
                  <a:pt x="310" y="0"/>
                </a:lnTo>
                <a:close/>
                <a:moveTo>
                  <a:pt x="343" y="0"/>
                </a:moveTo>
                <a:lnTo>
                  <a:pt x="363" y="0"/>
                </a:lnTo>
                <a:lnTo>
                  <a:pt x="363" y="4"/>
                </a:lnTo>
                <a:lnTo>
                  <a:pt x="343" y="4"/>
                </a:lnTo>
                <a:lnTo>
                  <a:pt x="343" y="0"/>
                </a:lnTo>
                <a:close/>
                <a:moveTo>
                  <a:pt x="377" y="0"/>
                </a:moveTo>
                <a:lnTo>
                  <a:pt x="396" y="0"/>
                </a:lnTo>
                <a:lnTo>
                  <a:pt x="396" y="4"/>
                </a:lnTo>
                <a:lnTo>
                  <a:pt x="377" y="4"/>
                </a:lnTo>
                <a:lnTo>
                  <a:pt x="377" y="0"/>
                </a:lnTo>
                <a:close/>
                <a:moveTo>
                  <a:pt x="411" y="0"/>
                </a:moveTo>
                <a:lnTo>
                  <a:pt x="430" y="0"/>
                </a:lnTo>
                <a:lnTo>
                  <a:pt x="430" y="4"/>
                </a:lnTo>
                <a:lnTo>
                  <a:pt x="411" y="4"/>
                </a:lnTo>
                <a:lnTo>
                  <a:pt x="411" y="0"/>
                </a:lnTo>
                <a:close/>
                <a:moveTo>
                  <a:pt x="444" y="0"/>
                </a:moveTo>
                <a:lnTo>
                  <a:pt x="464" y="0"/>
                </a:lnTo>
                <a:lnTo>
                  <a:pt x="464" y="4"/>
                </a:lnTo>
                <a:lnTo>
                  <a:pt x="444" y="4"/>
                </a:lnTo>
                <a:lnTo>
                  <a:pt x="444" y="0"/>
                </a:lnTo>
                <a:close/>
                <a:moveTo>
                  <a:pt x="478" y="0"/>
                </a:moveTo>
                <a:lnTo>
                  <a:pt x="497" y="0"/>
                </a:lnTo>
                <a:lnTo>
                  <a:pt x="497" y="4"/>
                </a:lnTo>
                <a:lnTo>
                  <a:pt x="478" y="4"/>
                </a:lnTo>
                <a:lnTo>
                  <a:pt x="478" y="0"/>
                </a:lnTo>
                <a:close/>
                <a:moveTo>
                  <a:pt x="512" y="0"/>
                </a:moveTo>
                <a:lnTo>
                  <a:pt x="531" y="0"/>
                </a:lnTo>
                <a:lnTo>
                  <a:pt x="531" y="4"/>
                </a:lnTo>
                <a:lnTo>
                  <a:pt x="512" y="4"/>
                </a:lnTo>
                <a:lnTo>
                  <a:pt x="512" y="0"/>
                </a:lnTo>
                <a:close/>
                <a:moveTo>
                  <a:pt x="545" y="0"/>
                </a:moveTo>
                <a:lnTo>
                  <a:pt x="564" y="0"/>
                </a:lnTo>
                <a:lnTo>
                  <a:pt x="564" y="4"/>
                </a:lnTo>
                <a:lnTo>
                  <a:pt x="545" y="4"/>
                </a:lnTo>
                <a:lnTo>
                  <a:pt x="545" y="0"/>
                </a:lnTo>
                <a:close/>
                <a:moveTo>
                  <a:pt x="579" y="0"/>
                </a:moveTo>
                <a:lnTo>
                  <a:pt x="598" y="0"/>
                </a:lnTo>
                <a:lnTo>
                  <a:pt x="598" y="4"/>
                </a:lnTo>
                <a:lnTo>
                  <a:pt x="579" y="4"/>
                </a:lnTo>
                <a:lnTo>
                  <a:pt x="579" y="0"/>
                </a:lnTo>
                <a:close/>
                <a:moveTo>
                  <a:pt x="612" y="0"/>
                </a:moveTo>
                <a:lnTo>
                  <a:pt x="632" y="0"/>
                </a:lnTo>
                <a:lnTo>
                  <a:pt x="632" y="4"/>
                </a:lnTo>
                <a:lnTo>
                  <a:pt x="612" y="4"/>
                </a:lnTo>
                <a:lnTo>
                  <a:pt x="612" y="0"/>
                </a:lnTo>
                <a:close/>
                <a:moveTo>
                  <a:pt x="646" y="0"/>
                </a:moveTo>
                <a:lnTo>
                  <a:pt x="665" y="0"/>
                </a:lnTo>
                <a:lnTo>
                  <a:pt x="665" y="4"/>
                </a:lnTo>
                <a:lnTo>
                  <a:pt x="646" y="4"/>
                </a:lnTo>
                <a:lnTo>
                  <a:pt x="646" y="0"/>
                </a:lnTo>
                <a:close/>
                <a:moveTo>
                  <a:pt x="680" y="0"/>
                </a:moveTo>
                <a:lnTo>
                  <a:pt x="699" y="0"/>
                </a:lnTo>
                <a:lnTo>
                  <a:pt x="699" y="4"/>
                </a:lnTo>
                <a:lnTo>
                  <a:pt x="680" y="4"/>
                </a:lnTo>
                <a:lnTo>
                  <a:pt x="680" y="0"/>
                </a:lnTo>
                <a:close/>
                <a:moveTo>
                  <a:pt x="714" y="0"/>
                </a:moveTo>
                <a:lnTo>
                  <a:pt x="733" y="0"/>
                </a:lnTo>
                <a:lnTo>
                  <a:pt x="733" y="4"/>
                </a:lnTo>
                <a:lnTo>
                  <a:pt x="714" y="4"/>
                </a:lnTo>
                <a:lnTo>
                  <a:pt x="714" y="0"/>
                </a:lnTo>
                <a:close/>
                <a:moveTo>
                  <a:pt x="747" y="0"/>
                </a:moveTo>
                <a:lnTo>
                  <a:pt x="766" y="0"/>
                </a:lnTo>
                <a:lnTo>
                  <a:pt x="766" y="4"/>
                </a:lnTo>
                <a:lnTo>
                  <a:pt x="747" y="4"/>
                </a:lnTo>
                <a:lnTo>
                  <a:pt x="747" y="0"/>
                </a:lnTo>
                <a:close/>
                <a:moveTo>
                  <a:pt x="781" y="0"/>
                </a:moveTo>
                <a:lnTo>
                  <a:pt x="800" y="0"/>
                </a:lnTo>
                <a:lnTo>
                  <a:pt x="800" y="4"/>
                </a:lnTo>
                <a:lnTo>
                  <a:pt x="781" y="4"/>
                </a:lnTo>
                <a:lnTo>
                  <a:pt x="781" y="0"/>
                </a:lnTo>
                <a:close/>
                <a:moveTo>
                  <a:pt x="814" y="0"/>
                </a:moveTo>
                <a:lnTo>
                  <a:pt x="834" y="0"/>
                </a:lnTo>
                <a:lnTo>
                  <a:pt x="834" y="4"/>
                </a:lnTo>
                <a:lnTo>
                  <a:pt x="814" y="4"/>
                </a:lnTo>
                <a:lnTo>
                  <a:pt x="814" y="0"/>
                </a:lnTo>
                <a:close/>
                <a:moveTo>
                  <a:pt x="848" y="0"/>
                </a:moveTo>
                <a:lnTo>
                  <a:pt x="867" y="0"/>
                </a:lnTo>
                <a:lnTo>
                  <a:pt x="867" y="4"/>
                </a:lnTo>
                <a:lnTo>
                  <a:pt x="848" y="4"/>
                </a:lnTo>
                <a:lnTo>
                  <a:pt x="848" y="0"/>
                </a:lnTo>
                <a:close/>
                <a:moveTo>
                  <a:pt x="882" y="0"/>
                </a:moveTo>
                <a:lnTo>
                  <a:pt x="901" y="0"/>
                </a:lnTo>
                <a:lnTo>
                  <a:pt x="901" y="4"/>
                </a:lnTo>
                <a:lnTo>
                  <a:pt x="882" y="4"/>
                </a:lnTo>
                <a:lnTo>
                  <a:pt x="882" y="0"/>
                </a:lnTo>
                <a:close/>
                <a:moveTo>
                  <a:pt x="915" y="0"/>
                </a:moveTo>
                <a:lnTo>
                  <a:pt x="934" y="0"/>
                </a:lnTo>
                <a:lnTo>
                  <a:pt x="934" y="4"/>
                </a:lnTo>
                <a:lnTo>
                  <a:pt x="915" y="4"/>
                </a:lnTo>
                <a:lnTo>
                  <a:pt x="915" y="0"/>
                </a:lnTo>
                <a:close/>
                <a:moveTo>
                  <a:pt x="949" y="0"/>
                </a:moveTo>
                <a:lnTo>
                  <a:pt x="968" y="0"/>
                </a:lnTo>
                <a:lnTo>
                  <a:pt x="968" y="4"/>
                </a:lnTo>
                <a:lnTo>
                  <a:pt x="949" y="4"/>
                </a:lnTo>
                <a:lnTo>
                  <a:pt x="949" y="0"/>
                </a:lnTo>
                <a:close/>
                <a:moveTo>
                  <a:pt x="983" y="0"/>
                </a:moveTo>
                <a:lnTo>
                  <a:pt x="1002" y="0"/>
                </a:lnTo>
                <a:lnTo>
                  <a:pt x="1002" y="4"/>
                </a:lnTo>
                <a:lnTo>
                  <a:pt x="983" y="4"/>
                </a:lnTo>
                <a:lnTo>
                  <a:pt x="983" y="0"/>
                </a:lnTo>
                <a:close/>
                <a:moveTo>
                  <a:pt x="1016" y="0"/>
                </a:moveTo>
                <a:lnTo>
                  <a:pt x="1035" y="0"/>
                </a:lnTo>
                <a:lnTo>
                  <a:pt x="1035" y="4"/>
                </a:lnTo>
                <a:lnTo>
                  <a:pt x="1016" y="4"/>
                </a:lnTo>
                <a:lnTo>
                  <a:pt x="1016" y="0"/>
                </a:lnTo>
                <a:close/>
                <a:moveTo>
                  <a:pt x="1050" y="0"/>
                </a:moveTo>
                <a:lnTo>
                  <a:pt x="1069" y="0"/>
                </a:lnTo>
                <a:lnTo>
                  <a:pt x="1069" y="4"/>
                </a:lnTo>
                <a:lnTo>
                  <a:pt x="1050" y="4"/>
                </a:lnTo>
                <a:lnTo>
                  <a:pt x="1050" y="0"/>
                </a:lnTo>
                <a:close/>
                <a:moveTo>
                  <a:pt x="1083" y="0"/>
                </a:moveTo>
                <a:lnTo>
                  <a:pt x="1103" y="0"/>
                </a:lnTo>
                <a:lnTo>
                  <a:pt x="1103" y="4"/>
                </a:lnTo>
                <a:lnTo>
                  <a:pt x="1083" y="4"/>
                </a:lnTo>
                <a:lnTo>
                  <a:pt x="1083" y="0"/>
                </a:lnTo>
                <a:close/>
                <a:moveTo>
                  <a:pt x="1117" y="0"/>
                </a:moveTo>
                <a:lnTo>
                  <a:pt x="1136" y="0"/>
                </a:lnTo>
                <a:lnTo>
                  <a:pt x="1136" y="4"/>
                </a:lnTo>
                <a:lnTo>
                  <a:pt x="1117" y="4"/>
                </a:lnTo>
                <a:lnTo>
                  <a:pt x="1117" y="0"/>
                </a:lnTo>
                <a:close/>
                <a:moveTo>
                  <a:pt x="1151" y="0"/>
                </a:moveTo>
                <a:lnTo>
                  <a:pt x="1170" y="0"/>
                </a:lnTo>
                <a:lnTo>
                  <a:pt x="1170" y="4"/>
                </a:lnTo>
                <a:lnTo>
                  <a:pt x="1151" y="4"/>
                </a:lnTo>
                <a:lnTo>
                  <a:pt x="1151" y="0"/>
                </a:lnTo>
                <a:close/>
                <a:moveTo>
                  <a:pt x="1184" y="0"/>
                </a:moveTo>
                <a:lnTo>
                  <a:pt x="1203" y="0"/>
                </a:lnTo>
                <a:lnTo>
                  <a:pt x="1203" y="4"/>
                </a:lnTo>
                <a:lnTo>
                  <a:pt x="1184" y="4"/>
                </a:lnTo>
                <a:lnTo>
                  <a:pt x="1184" y="0"/>
                </a:lnTo>
                <a:close/>
                <a:moveTo>
                  <a:pt x="1218" y="0"/>
                </a:moveTo>
                <a:lnTo>
                  <a:pt x="1237" y="0"/>
                </a:lnTo>
                <a:lnTo>
                  <a:pt x="1237" y="4"/>
                </a:lnTo>
                <a:lnTo>
                  <a:pt x="1218" y="4"/>
                </a:lnTo>
                <a:lnTo>
                  <a:pt x="1218" y="0"/>
                </a:lnTo>
                <a:close/>
                <a:moveTo>
                  <a:pt x="1251" y="0"/>
                </a:moveTo>
                <a:lnTo>
                  <a:pt x="1271" y="0"/>
                </a:lnTo>
                <a:lnTo>
                  <a:pt x="1271" y="4"/>
                </a:lnTo>
                <a:lnTo>
                  <a:pt x="1251" y="4"/>
                </a:lnTo>
                <a:lnTo>
                  <a:pt x="1251" y="0"/>
                </a:lnTo>
                <a:close/>
                <a:moveTo>
                  <a:pt x="1285" y="0"/>
                </a:moveTo>
                <a:lnTo>
                  <a:pt x="1305" y="0"/>
                </a:lnTo>
                <a:lnTo>
                  <a:pt x="1305" y="4"/>
                </a:lnTo>
                <a:lnTo>
                  <a:pt x="1285" y="4"/>
                </a:lnTo>
                <a:lnTo>
                  <a:pt x="1285" y="0"/>
                </a:lnTo>
                <a:close/>
                <a:moveTo>
                  <a:pt x="1319" y="0"/>
                </a:moveTo>
                <a:lnTo>
                  <a:pt x="1338" y="0"/>
                </a:lnTo>
                <a:lnTo>
                  <a:pt x="1338" y="4"/>
                </a:lnTo>
                <a:lnTo>
                  <a:pt x="1319" y="4"/>
                </a:lnTo>
                <a:lnTo>
                  <a:pt x="1319" y="0"/>
                </a:lnTo>
                <a:close/>
                <a:moveTo>
                  <a:pt x="1353" y="0"/>
                </a:moveTo>
                <a:lnTo>
                  <a:pt x="1372" y="0"/>
                </a:lnTo>
                <a:lnTo>
                  <a:pt x="1372" y="4"/>
                </a:lnTo>
                <a:lnTo>
                  <a:pt x="1353" y="4"/>
                </a:lnTo>
                <a:lnTo>
                  <a:pt x="1353" y="0"/>
                </a:lnTo>
                <a:close/>
                <a:moveTo>
                  <a:pt x="1386" y="0"/>
                </a:moveTo>
                <a:lnTo>
                  <a:pt x="1405" y="0"/>
                </a:lnTo>
                <a:lnTo>
                  <a:pt x="1405" y="4"/>
                </a:lnTo>
                <a:lnTo>
                  <a:pt x="1386" y="4"/>
                </a:lnTo>
                <a:lnTo>
                  <a:pt x="1386" y="0"/>
                </a:lnTo>
                <a:close/>
                <a:moveTo>
                  <a:pt x="1420" y="0"/>
                </a:moveTo>
                <a:lnTo>
                  <a:pt x="1439" y="0"/>
                </a:lnTo>
                <a:lnTo>
                  <a:pt x="1439" y="4"/>
                </a:lnTo>
                <a:lnTo>
                  <a:pt x="1420" y="4"/>
                </a:lnTo>
                <a:lnTo>
                  <a:pt x="1420" y="0"/>
                </a:lnTo>
                <a:close/>
                <a:moveTo>
                  <a:pt x="1453" y="0"/>
                </a:moveTo>
                <a:lnTo>
                  <a:pt x="1473" y="0"/>
                </a:lnTo>
                <a:lnTo>
                  <a:pt x="1473" y="4"/>
                </a:lnTo>
                <a:lnTo>
                  <a:pt x="1453" y="4"/>
                </a:lnTo>
                <a:lnTo>
                  <a:pt x="1453" y="0"/>
                </a:lnTo>
                <a:close/>
                <a:moveTo>
                  <a:pt x="1487" y="0"/>
                </a:moveTo>
                <a:lnTo>
                  <a:pt x="1506" y="0"/>
                </a:lnTo>
                <a:lnTo>
                  <a:pt x="1506" y="4"/>
                </a:lnTo>
                <a:lnTo>
                  <a:pt x="1487" y="4"/>
                </a:lnTo>
                <a:lnTo>
                  <a:pt x="1487" y="0"/>
                </a:lnTo>
                <a:close/>
                <a:moveTo>
                  <a:pt x="1521" y="0"/>
                </a:moveTo>
                <a:lnTo>
                  <a:pt x="1540" y="0"/>
                </a:lnTo>
                <a:lnTo>
                  <a:pt x="1540" y="4"/>
                </a:lnTo>
                <a:lnTo>
                  <a:pt x="1521" y="4"/>
                </a:lnTo>
                <a:lnTo>
                  <a:pt x="1521" y="0"/>
                </a:lnTo>
                <a:close/>
                <a:moveTo>
                  <a:pt x="1554" y="0"/>
                </a:moveTo>
                <a:lnTo>
                  <a:pt x="1573" y="0"/>
                </a:lnTo>
                <a:lnTo>
                  <a:pt x="1573" y="4"/>
                </a:lnTo>
                <a:lnTo>
                  <a:pt x="1554" y="4"/>
                </a:lnTo>
                <a:lnTo>
                  <a:pt x="1554" y="0"/>
                </a:lnTo>
                <a:close/>
                <a:moveTo>
                  <a:pt x="1588" y="0"/>
                </a:moveTo>
                <a:lnTo>
                  <a:pt x="1607" y="0"/>
                </a:lnTo>
                <a:lnTo>
                  <a:pt x="1607" y="4"/>
                </a:lnTo>
                <a:lnTo>
                  <a:pt x="1588" y="4"/>
                </a:lnTo>
                <a:lnTo>
                  <a:pt x="1588" y="0"/>
                </a:lnTo>
                <a:close/>
                <a:moveTo>
                  <a:pt x="1622" y="0"/>
                </a:moveTo>
                <a:lnTo>
                  <a:pt x="1641" y="0"/>
                </a:lnTo>
                <a:lnTo>
                  <a:pt x="1641" y="4"/>
                </a:lnTo>
                <a:lnTo>
                  <a:pt x="1622" y="4"/>
                </a:lnTo>
                <a:lnTo>
                  <a:pt x="1622" y="0"/>
                </a:lnTo>
                <a:close/>
                <a:moveTo>
                  <a:pt x="1655" y="0"/>
                </a:moveTo>
                <a:lnTo>
                  <a:pt x="1674" y="0"/>
                </a:lnTo>
                <a:lnTo>
                  <a:pt x="1674" y="4"/>
                </a:lnTo>
                <a:lnTo>
                  <a:pt x="1655" y="4"/>
                </a:lnTo>
                <a:lnTo>
                  <a:pt x="1655" y="0"/>
                </a:lnTo>
                <a:close/>
                <a:moveTo>
                  <a:pt x="1689" y="0"/>
                </a:moveTo>
                <a:lnTo>
                  <a:pt x="1708" y="0"/>
                </a:lnTo>
                <a:lnTo>
                  <a:pt x="1708" y="4"/>
                </a:lnTo>
                <a:lnTo>
                  <a:pt x="1689" y="4"/>
                </a:lnTo>
                <a:lnTo>
                  <a:pt x="1689" y="0"/>
                </a:lnTo>
                <a:close/>
                <a:moveTo>
                  <a:pt x="1722" y="0"/>
                </a:moveTo>
                <a:lnTo>
                  <a:pt x="1742" y="0"/>
                </a:lnTo>
                <a:lnTo>
                  <a:pt x="1742" y="4"/>
                </a:lnTo>
                <a:lnTo>
                  <a:pt x="1722" y="4"/>
                </a:lnTo>
                <a:lnTo>
                  <a:pt x="1722" y="0"/>
                </a:lnTo>
                <a:close/>
                <a:moveTo>
                  <a:pt x="1756" y="0"/>
                </a:moveTo>
                <a:lnTo>
                  <a:pt x="1775" y="0"/>
                </a:lnTo>
                <a:lnTo>
                  <a:pt x="1775" y="4"/>
                </a:lnTo>
                <a:lnTo>
                  <a:pt x="1756" y="4"/>
                </a:lnTo>
                <a:lnTo>
                  <a:pt x="1756" y="0"/>
                </a:lnTo>
                <a:close/>
                <a:moveTo>
                  <a:pt x="1790" y="0"/>
                </a:moveTo>
                <a:lnTo>
                  <a:pt x="1809" y="0"/>
                </a:lnTo>
                <a:lnTo>
                  <a:pt x="1809" y="4"/>
                </a:lnTo>
                <a:lnTo>
                  <a:pt x="1790" y="4"/>
                </a:lnTo>
                <a:lnTo>
                  <a:pt x="1790" y="0"/>
                </a:lnTo>
                <a:close/>
                <a:moveTo>
                  <a:pt x="1823" y="0"/>
                </a:moveTo>
                <a:lnTo>
                  <a:pt x="1842" y="0"/>
                </a:lnTo>
                <a:lnTo>
                  <a:pt x="1842" y="4"/>
                </a:lnTo>
                <a:lnTo>
                  <a:pt x="1823" y="4"/>
                </a:lnTo>
                <a:lnTo>
                  <a:pt x="1823" y="0"/>
                </a:lnTo>
                <a:close/>
                <a:moveTo>
                  <a:pt x="1857" y="0"/>
                </a:moveTo>
                <a:lnTo>
                  <a:pt x="1876" y="0"/>
                </a:lnTo>
                <a:lnTo>
                  <a:pt x="1876" y="4"/>
                </a:lnTo>
                <a:lnTo>
                  <a:pt x="1857" y="4"/>
                </a:lnTo>
                <a:lnTo>
                  <a:pt x="1857" y="0"/>
                </a:lnTo>
                <a:close/>
                <a:moveTo>
                  <a:pt x="1891" y="0"/>
                </a:moveTo>
                <a:lnTo>
                  <a:pt x="1910" y="0"/>
                </a:lnTo>
                <a:lnTo>
                  <a:pt x="1910" y="4"/>
                </a:lnTo>
                <a:lnTo>
                  <a:pt x="1891" y="4"/>
                </a:lnTo>
                <a:lnTo>
                  <a:pt x="1891" y="0"/>
                </a:lnTo>
                <a:close/>
                <a:moveTo>
                  <a:pt x="1924" y="0"/>
                </a:moveTo>
                <a:lnTo>
                  <a:pt x="1943" y="0"/>
                </a:lnTo>
                <a:lnTo>
                  <a:pt x="1943" y="4"/>
                </a:lnTo>
                <a:lnTo>
                  <a:pt x="1924" y="4"/>
                </a:lnTo>
                <a:lnTo>
                  <a:pt x="1924" y="0"/>
                </a:lnTo>
                <a:close/>
                <a:moveTo>
                  <a:pt x="1958" y="0"/>
                </a:moveTo>
                <a:lnTo>
                  <a:pt x="1977" y="0"/>
                </a:lnTo>
                <a:lnTo>
                  <a:pt x="1977" y="4"/>
                </a:lnTo>
                <a:lnTo>
                  <a:pt x="1958" y="4"/>
                </a:lnTo>
                <a:lnTo>
                  <a:pt x="1958" y="0"/>
                </a:lnTo>
                <a:close/>
                <a:moveTo>
                  <a:pt x="1991" y="0"/>
                </a:moveTo>
                <a:lnTo>
                  <a:pt x="2011" y="0"/>
                </a:lnTo>
                <a:lnTo>
                  <a:pt x="2011" y="4"/>
                </a:lnTo>
                <a:lnTo>
                  <a:pt x="1991" y="4"/>
                </a:lnTo>
                <a:lnTo>
                  <a:pt x="1991" y="0"/>
                </a:lnTo>
                <a:close/>
                <a:moveTo>
                  <a:pt x="2025" y="0"/>
                </a:moveTo>
                <a:lnTo>
                  <a:pt x="2044" y="0"/>
                </a:lnTo>
                <a:lnTo>
                  <a:pt x="2044" y="4"/>
                </a:lnTo>
                <a:lnTo>
                  <a:pt x="2025" y="4"/>
                </a:lnTo>
                <a:lnTo>
                  <a:pt x="2025" y="0"/>
                </a:lnTo>
                <a:close/>
                <a:moveTo>
                  <a:pt x="2059" y="0"/>
                </a:moveTo>
                <a:lnTo>
                  <a:pt x="2078" y="0"/>
                </a:lnTo>
                <a:lnTo>
                  <a:pt x="2078" y="4"/>
                </a:lnTo>
                <a:lnTo>
                  <a:pt x="2059" y="4"/>
                </a:lnTo>
                <a:lnTo>
                  <a:pt x="2059" y="0"/>
                </a:lnTo>
                <a:close/>
                <a:moveTo>
                  <a:pt x="2092" y="0"/>
                </a:moveTo>
                <a:lnTo>
                  <a:pt x="2111" y="0"/>
                </a:lnTo>
                <a:lnTo>
                  <a:pt x="2111" y="4"/>
                </a:lnTo>
                <a:lnTo>
                  <a:pt x="2092" y="4"/>
                </a:lnTo>
                <a:lnTo>
                  <a:pt x="2092" y="0"/>
                </a:lnTo>
                <a:close/>
                <a:moveTo>
                  <a:pt x="2126" y="0"/>
                </a:moveTo>
                <a:lnTo>
                  <a:pt x="2145" y="0"/>
                </a:lnTo>
                <a:lnTo>
                  <a:pt x="2145" y="4"/>
                </a:lnTo>
                <a:lnTo>
                  <a:pt x="2126" y="4"/>
                </a:lnTo>
                <a:lnTo>
                  <a:pt x="2126" y="0"/>
                </a:lnTo>
                <a:close/>
                <a:moveTo>
                  <a:pt x="2159" y="0"/>
                </a:moveTo>
                <a:lnTo>
                  <a:pt x="2179" y="0"/>
                </a:lnTo>
                <a:lnTo>
                  <a:pt x="2179" y="4"/>
                </a:lnTo>
                <a:lnTo>
                  <a:pt x="2159" y="4"/>
                </a:lnTo>
                <a:lnTo>
                  <a:pt x="2159" y="0"/>
                </a:lnTo>
                <a:close/>
                <a:moveTo>
                  <a:pt x="2193" y="0"/>
                </a:moveTo>
                <a:lnTo>
                  <a:pt x="2213" y="0"/>
                </a:lnTo>
                <a:lnTo>
                  <a:pt x="2213" y="4"/>
                </a:lnTo>
                <a:lnTo>
                  <a:pt x="2193" y="4"/>
                </a:lnTo>
                <a:lnTo>
                  <a:pt x="2193" y="0"/>
                </a:lnTo>
                <a:close/>
                <a:moveTo>
                  <a:pt x="2227" y="0"/>
                </a:moveTo>
                <a:lnTo>
                  <a:pt x="2246" y="0"/>
                </a:lnTo>
                <a:lnTo>
                  <a:pt x="2246" y="4"/>
                </a:lnTo>
                <a:lnTo>
                  <a:pt x="2227" y="4"/>
                </a:lnTo>
                <a:lnTo>
                  <a:pt x="2227" y="0"/>
                </a:lnTo>
                <a:close/>
                <a:moveTo>
                  <a:pt x="2261" y="0"/>
                </a:moveTo>
                <a:lnTo>
                  <a:pt x="2280" y="0"/>
                </a:lnTo>
                <a:lnTo>
                  <a:pt x="2280" y="4"/>
                </a:lnTo>
                <a:lnTo>
                  <a:pt x="2261" y="4"/>
                </a:lnTo>
                <a:lnTo>
                  <a:pt x="2261" y="0"/>
                </a:lnTo>
                <a:close/>
                <a:moveTo>
                  <a:pt x="2294" y="0"/>
                </a:moveTo>
                <a:lnTo>
                  <a:pt x="2313" y="0"/>
                </a:lnTo>
                <a:lnTo>
                  <a:pt x="2313" y="4"/>
                </a:lnTo>
                <a:lnTo>
                  <a:pt x="2294" y="4"/>
                </a:lnTo>
                <a:lnTo>
                  <a:pt x="2294" y="0"/>
                </a:lnTo>
                <a:close/>
                <a:moveTo>
                  <a:pt x="2328" y="0"/>
                </a:moveTo>
                <a:lnTo>
                  <a:pt x="2347" y="0"/>
                </a:lnTo>
                <a:lnTo>
                  <a:pt x="2347" y="4"/>
                </a:lnTo>
                <a:lnTo>
                  <a:pt x="2328" y="4"/>
                </a:lnTo>
                <a:lnTo>
                  <a:pt x="2328" y="0"/>
                </a:lnTo>
                <a:close/>
                <a:moveTo>
                  <a:pt x="2361" y="0"/>
                </a:moveTo>
                <a:lnTo>
                  <a:pt x="2381" y="0"/>
                </a:lnTo>
                <a:lnTo>
                  <a:pt x="2381" y="4"/>
                </a:lnTo>
                <a:lnTo>
                  <a:pt x="2361" y="4"/>
                </a:lnTo>
                <a:lnTo>
                  <a:pt x="2361" y="0"/>
                </a:lnTo>
                <a:close/>
                <a:moveTo>
                  <a:pt x="2395" y="0"/>
                </a:moveTo>
                <a:lnTo>
                  <a:pt x="2414" y="0"/>
                </a:lnTo>
                <a:lnTo>
                  <a:pt x="2414" y="4"/>
                </a:lnTo>
                <a:lnTo>
                  <a:pt x="2395" y="4"/>
                </a:lnTo>
                <a:lnTo>
                  <a:pt x="2395" y="0"/>
                </a:lnTo>
                <a:close/>
                <a:moveTo>
                  <a:pt x="2429" y="0"/>
                </a:moveTo>
                <a:lnTo>
                  <a:pt x="2448" y="0"/>
                </a:lnTo>
                <a:lnTo>
                  <a:pt x="2448" y="4"/>
                </a:lnTo>
                <a:lnTo>
                  <a:pt x="2429" y="4"/>
                </a:lnTo>
                <a:lnTo>
                  <a:pt x="2429" y="0"/>
                </a:lnTo>
                <a:close/>
                <a:moveTo>
                  <a:pt x="2462" y="0"/>
                </a:moveTo>
                <a:lnTo>
                  <a:pt x="2482" y="0"/>
                </a:lnTo>
                <a:lnTo>
                  <a:pt x="2482" y="4"/>
                </a:lnTo>
                <a:lnTo>
                  <a:pt x="2462" y="4"/>
                </a:lnTo>
                <a:lnTo>
                  <a:pt x="2462" y="0"/>
                </a:lnTo>
                <a:close/>
                <a:moveTo>
                  <a:pt x="2496" y="0"/>
                </a:moveTo>
                <a:lnTo>
                  <a:pt x="2515" y="0"/>
                </a:lnTo>
                <a:lnTo>
                  <a:pt x="2515" y="4"/>
                </a:lnTo>
                <a:lnTo>
                  <a:pt x="2496" y="4"/>
                </a:lnTo>
                <a:lnTo>
                  <a:pt x="2496" y="0"/>
                </a:lnTo>
                <a:close/>
                <a:moveTo>
                  <a:pt x="2530" y="0"/>
                </a:moveTo>
                <a:lnTo>
                  <a:pt x="2549" y="0"/>
                </a:lnTo>
                <a:lnTo>
                  <a:pt x="2549" y="4"/>
                </a:lnTo>
                <a:lnTo>
                  <a:pt x="2530" y="4"/>
                </a:lnTo>
                <a:lnTo>
                  <a:pt x="2530" y="0"/>
                </a:lnTo>
                <a:close/>
                <a:moveTo>
                  <a:pt x="2563" y="0"/>
                </a:moveTo>
                <a:lnTo>
                  <a:pt x="2582" y="0"/>
                </a:lnTo>
                <a:lnTo>
                  <a:pt x="2582" y="4"/>
                </a:lnTo>
                <a:lnTo>
                  <a:pt x="2563" y="4"/>
                </a:lnTo>
                <a:lnTo>
                  <a:pt x="2563" y="0"/>
                </a:lnTo>
                <a:close/>
                <a:moveTo>
                  <a:pt x="2597" y="0"/>
                </a:moveTo>
                <a:lnTo>
                  <a:pt x="2616" y="0"/>
                </a:lnTo>
                <a:lnTo>
                  <a:pt x="2616" y="4"/>
                </a:lnTo>
                <a:lnTo>
                  <a:pt x="2597" y="4"/>
                </a:lnTo>
                <a:lnTo>
                  <a:pt x="2597" y="0"/>
                </a:lnTo>
                <a:close/>
                <a:moveTo>
                  <a:pt x="2630" y="0"/>
                </a:moveTo>
                <a:lnTo>
                  <a:pt x="2650" y="0"/>
                </a:lnTo>
                <a:lnTo>
                  <a:pt x="2650" y="4"/>
                </a:lnTo>
                <a:lnTo>
                  <a:pt x="2630" y="4"/>
                </a:lnTo>
                <a:lnTo>
                  <a:pt x="2630" y="0"/>
                </a:lnTo>
                <a:close/>
                <a:moveTo>
                  <a:pt x="2664" y="0"/>
                </a:moveTo>
                <a:lnTo>
                  <a:pt x="2683" y="0"/>
                </a:lnTo>
                <a:lnTo>
                  <a:pt x="2683" y="4"/>
                </a:lnTo>
                <a:lnTo>
                  <a:pt x="2664" y="4"/>
                </a:lnTo>
                <a:lnTo>
                  <a:pt x="2664" y="0"/>
                </a:lnTo>
                <a:close/>
                <a:moveTo>
                  <a:pt x="2698" y="0"/>
                </a:moveTo>
                <a:lnTo>
                  <a:pt x="2717" y="0"/>
                </a:lnTo>
                <a:lnTo>
                  <a:pt x="2717" y="4"/>
                </a:lnTo>
                <a:lnTo>
                  <a:pt x="2698" y="4"/>
                </a:lnTo>
                <a:lnTo>
                  <a:pt x="2698" y="0"/>
                </a:lnTo>
                <a:close/>
                <a:moveTo>
                  <a:pt x="2731" y="0"/>
                </a:moveTo>
                <a:lnTo>
                  <a:pt x="2750" y="0"/>
                </a:lnTo>
                <a:lnTo>
                  <a:pt x="2750" y="4"/>
                </a:lnTo>
                <a:lnTo>
                  <a:pt x="2731" y="4"/>
                </a:lnTo>
                <a:lnTo>
                  <a:pt x="2731" y="0"/>
                </a:lnTo>
                <a:close/>
                <a:moveTo>
                  <a:pt x="2765" y="0"/>
                </a:moveTo>
                <a:lnTo>
                  <a:pt x="2784" y="0"/>
                </a:lnTo>
                <a:lnTo>
                  <a:pt x="2784" y="4"/>
                </a:lnTo>
                <a:lnTo>
                  <a:pt x="2765" y="4"/>
                </a:lnTo>
                <a:lnTo>
                  <a:pt x="2765" y="0"/>
                </a:lnTo>
                <a:close/>
                <a:moveTo>
                  <a:pt x="2799" y="0"/>
                </a:moveTo>
                <a:lnTo>
                  <a:pt x="2818" y="0"/>
                </a:lnTo>
                <a:lnTo>
                  <a:pt x="2818" y="4"/>
                </a:lnTo>
                <a:lnTo>
                  <a:pt x="2799" y="4"/>
                </a:lnTo>
                <a:lnTo>
                  <a:pt x="2799" y="0"/>
                </a:lnTo>
                <a:close/>
                <a:moveTo>
                  <a:pt x="2832" y="0"/>
                </a:moveTo>
                <a:lnTo>
                  <a:pt x="2852" y="0"/>
                </a:lnTo>
                <a:lnTo>
                  <a:pt x="2852" y="4"/>
                </a:lnTo>
                <a:lnTo>
                  <a:pt x="2832" y="4"/>
                </a:lnTo>
                <a:lnTo>
                  <a:pt x="2832" y="0"/>
                </a:lnTo>
                <a:close/>
                <a:moveTo>
                  <a:pt x="2866" y="0"/>
                </a:moveTo>
                <a:lnTo>
                  <a:pt x="2885" y="0"/>
                </a:lnTo>
                <a:lnTo>
                  <a:pt x="2885" y="4"/>
                </a:lnTo>
                <a:lnTo>
                  <a:pt x="2866" y="4"/>
                </a:lnTo>
                <a:lnTo>
                  <a:pt x="2866" y="0"/>
                </a:lnTo>
                <a:close/>
                <a:moveTo>
                  <a:pt x="2900" y="0"/>
                </a:moveTo>
                <a:lnTo>
                  <a:pt x="2919" y="0"/>
                </a:lnTo>
                <a:lnTo>
                  <a:pt x="2919" y="4"/>
                </a:lnTo>
                <a:lnTo>
                  <a:pt x="2900" y="4"/>
                </a:lnTo>
                <a:lnTo>
                  <a:pt x="2900" y="0"/>
                </a:lnTo>
                <a:close/>
                <a:moveTo>
                  <a:pt x="2933" y="0"/>
                </a:moveTo>
                <a:lnTo>
                  <a:pt x="2952" y="0"/>
                </a:lnTo>
                <a:lnTo>
                  <a:pt x="2952" y="4"/>
                </a:lnTo>
                <a:lnTo>
                  <a:pt x="2933" y="4"/>
                </a:lnTo>
                <a:lnTo>
                  <a:pt x="2933" y="0"/>
                </a:lnTo>
                <a:close/>
                <a:moveTo>
                  <a:pt x="2967" y="0"/>
                </a:moveTo>
                <a:lnTo>
                  <a:pt x="2986" y="0"/>
                </a:lnTo>
                <a:lnTo>
                  <a:pt x="2986" y="4"/>
                </a:lnTo>
                <a:lnTo>
                  <a:pt x="2967" y="4"/>
                </a:lnTo>
                <a:lnTo>
                  <a:pt x="2967" y="0"/>
                </a:lnTo>
                <a:close/>
                <a:moveTo>
                  <a:pt x="3000" y="0"/>
                </a:moveTo>
                <a:lnTo>
                  <a:pt x="3020" y="0"/>
                </a:lnTo>
                <a:lnTo>
                  <a:pt x="3020" y="4"/>
                </a:lnTo>
                <a:lnTo>
                  <a:pt x="3000" y="4"/>
                </a:lnTo>
                <a:lnTo>
                  <a:pt x="3000" y="0"/>
                </a:lnTo>
                <a:close/>
                <a:moveTo>
                  <a:pt x="3034" y="0"/>
                </a:moveTo>
                <a:lnTo>
                  <a:pt x="3053" y="0"/>
                </a:lnTo>
                <a:lnTo>
                  <a:pt x="3053" y="4"/>
                </a:lnTo>
                <a:lnTo>
                  <a:pt x="3034" y="4"/>
                </a:lnTo>
                <a:lnTo>
                  <a:pt x="3034" y="0"/>
                </a:lnTo>
                <a:close/>
                <a:moveTo>
                  <a:pt x="3068" y="0"/>
                </a:moveTo>
                <a:lnTo>
                  <a:pt x="3076" y="0"/>
                </a:lnTo>
                <a:lnTo>
                  <a:pt x="3076" y="15"/>
                </a:lnTo>
                <a:lnTo>
                  <a:pt x="3071" y="15"/>
                </a:lnTo>
                <a:lnTo>
                  <a:pt x="3071" y="2"/>
                </a:lnTo>
                <a:lnTo>
                  <a:pt x="3074" y="4"/>
                </a:lnTo>
                <a:lnTo>
                  <a:pt x="3068" y="4"/>
                </a:lnTo>
                <a:lnTo>
                  <a:pt x="3068" y="0"/>
                </a:lnTo>
                <a:close/>
                <a:moveTo>
                  <a:pt x="3076" y="30"/>
                </a:moveTo>
                <a:lnTo>
                  <a:pt x="3076" y="49"/>
                </a:lnTo>
                <a:lnTo>
                  <a:pt x="3071" y="49"/>
                </a:lnTo>
                <a:lnTo>
                  <a:pt x="3071" y="30"/>
                </a:lnTo>
                <a:lnTo>
                  <a:pt x="3076" y="30"/>
                </a:lnTo>
                <a:close/>
                <a:moveTo>
                  <a:pt x="3076" y="63"/>
                </a:moveTo>
                <a:lnTo>
                  <a:pt x="3076" y="82"/>
                </a:lnTo>
                <a:lnTo>
                  <a:pt x="3071" y="82"/>
                </a:lnTo>
                <a:lnTo>
                  <a:pt x="3071" y="63"/>
                </a:lnTo>
                <a:lnTo>
                  <a:pt x="3076" y="63"/>
                </a:lnTo>
                <a:close/>
                <a:moveTo>
                  <a:pt x="3076" y="97"/>
                </a:moveTo>
                <a:lnTo>
                  <a:pt x="3076" y="116"/>
                </a:lnTo>
                <a:lnTo>
                  <a:pt x="3071" y="116"/>
                </a:lnTo>
                <a:lnTo>
                  <a:pt x="3071" y="97"/>
                </a:lnTo>
                <a:lnTo>
                  <a:pt x="3076" y="97"/>
                </a:lnTo>
                <a:close/>
                <a:moveTo>
                  <a:pt x="3076" y="130"/>
                </a:moveTo>
                <a:lnTo>
                  <a:pt x="3076" y="150"/>
                </a:lnTo>
                <a:lnTo>
                  <a:pt x="3071" y="150"/>
                </a:lnTo>
                <a:lnTo>
                  <a:pt x="3071" y="130"/>
                </a:lnTo>
                <a:lnTo>
                  <a:pt x="3076" y="130"/>
                </a:lnTo>
                <a:close/>
                <a:moveTo>
                  <a:pt x="3076" y="164"/>
                </a:moveTo>
                <a:lnTo>
                  <a:pt x="3076" y="183"/>
                </a:lnTo>
                <a:lnTo>
                  <a:pt x="3071" y="183"/>
                </a:lnTo>
                <a:lnTo>
                  <a:pt x="3071" y="164"/>
                </a:lnTo>
                <a:lnTo>
                  <a:pt x="3076" y="164"/>
                </a:lnTo>
                <a:close/>
                <a:moveTo>
                  <a:pt x="3076" y="198"/>
                </a:moveTo>
                <a:lnTo>
                  <a:pt x="3076" y="217"/>
                </a:lnTo>
                <a:lnTo>
                  <a:pt x="3071" y="217"/>
                </a:lnTo>
                <a:lnTo>
                  <a:pt x="3071" y="198"/>
                </a:lnTo>
                <a:lnTo>
                  <a:pt x="3076" y="198"/>
                </a:lnTo>
                <a:close/>
                <a:moveTo>
                  <a:pt x="3076" y="231"/>
                </a:moveTo>
                <a:lnTo>
                  <a:pt x="3076" y="235"/>
                </a:lnTo>
                <a:lnTo>
                  <a:pt x="3056" y="235"/>
                </a:lnTo>
                <a:lnTo>
                  <a:pt x="3056" y="230"/>
                </a:lnTo>
                <a:lnTo>
                  <a:pt x="3074" y="230"/>
                </a:lnTo>
                <a:lnTo>
                  <a:pt x="3071" y="232"/>
                </a:lnTo>
                <a:lnTo>
                  <a:pt x="3071" y="231"/>
                </a:lnTo>
                <a:lnTo>
                  <a:pt x="3076" y="231"/>
                </a:lnTo>
                <a:close/>
                <a:moveTo>
                  <a:pt x="3042" y="235"/>
                </a:moveTo>
                <a:lnTo>
                  <a:pt x="3022" y="235"/>
                </a:lnTo>
                <a:lnTo>
                  <a:pt x="3022" y="230"/>
                </a:lnTo>
                <a:lnTo>
                  <a:pt x="3042" y="230"/>
                </a:lnTo>
                <a:lnTo>
                  <a:pt x="3042" y="235"/>
                </a:lnTo>
                <a:close/>
                <a:moveTo>
                  <a:pt x="3008" y="235"/>
                </a:moveTo>
                <a:lnTo>
                  <a:pt x="2989" y="235"/>
                </a:lnTo>
                <a:lnTo>
                  <a:pt x="2989" y="230"/>
                </a:lnTo>
                <a:lnTo>
                  <a:pt x="3008" y="230"/>
                </a:lnTo>
                <a:lnTo>
                  <a:pt x="3008" y="235"/>
                </a:lnTo>
                <a:close/>
                <a:moveTo>
                  <a:pt x="2974" y="235"/>
                </a:moveTo>
                <a:lnTo>
                  <a:pt x="2955" y="235"/>
                </a:lnTo>
                <a:lnTo>
                  <a:pt x="2955" y="230"/>
                </a:lnTo>
                <a:lnTo>
                  <a:pt x="2974" y="230"/>
                </a:lnTo>
                <a:lnTo>
                  <a:pt x="2974" y="235"/>
                </a:lnTo>
                <a:close/>
                <a:moveTo>
                  <a:pt x="2941" y="235"/>
                </a:moveTo>
                <a:lnTo>
                  <a:pt x="2921" y="235"/>
                </a:lnTo>
                <a:lnTo>
                  <a:pt x="2921" y="230"/>
                </a:lnTo>
                <a:lnTo>
                  <a:pt x="2941" y="230"/>
                </a:lnTo>
                <a:lnTo>
                  <a:pt x="2941" y="235"/>
                </a:lnTo>
                <a:close/>
                <a:moveTo>
                  <a:pt x="2907" y="235"/>
                </a:moveTo>
                <a:lnTo>
                  <a:pt x="2888" y="235"/>
                </a:lnTo>
                <a:lnTo>
                  <a:pt x="2888" y="230"/>
                </a:lnTo>
                <a:lnTo>
                  <a:pt x="2907" y="230"/>
                </a:lnTo>
                <a:lnTo>
                  <a:pt x="2907" y="235"/>
                </a:lnTo>
                <a:close/>
                <a:moveTo>
                  <a:pt x="2873" y="235"/>
                </a:moveTo>
                <a:lnTo>
                  <a:pt x="2854" y="235"/>
                </a:lnTo>
                <a:lnTo>
                  <a:pt x="2854" y="230"/>
                </a:lnTo>
                <a:lnTo>
                  <a:pt x="2873" y="230"/>
                </a:lnTo>
                <a:lnTo>
                  <a:pt x="2873" y="235"/>
                </a:lnTo>
                <a:close/>
                <a:moveTo>
                  <a:pt x="2840" y="235"/>
                </a:moveTo>
                <a:lnTo>
                  <a:pt x="2821" y="235"/>
                </a:lnTo>
                <a:lnTo>
                  <a:pt x="2821" y="230"/>
                </a:lnTo>
                <a:lnTo>
                  <a:pt x="2840" y="230"/>
                </a:lnTo>
                <a:lnTo>
                  <a:pt x="2840" y="235"/>
                </a:lnTo>
                <a:close/>
                <a:moveTo>
                  <a:pt x="2806" y="235"/>
                </a:moveTo>
                <a:lnTo>
                  <a:pt x="2787" y="235"/>
                </a:lnTo>
                <a:lnTo>
                  <a:pt x="2787" y="230"/>
                </a:lnTo>
                <a:lnTo>
                  <a:pt x="2806" y="230"/>
                </a:lnTo>
                <a:lnTo>
                  <a:pt x="2806" y="235"/>
                </a:lnTo>
                <a:close/>
                <a:moveTo>
                  <a:pt x="2773" y="235"/>
                </a:moveTo>
                <a:lnTo>
                  <a:pt x="2753" y="235"/>
                </a:lnTo>
                <a:lnTo>
                  <a:pt x="2753" y="230"/>
                </a:lnTo>
                <a:lnTo>
                  <a:pt x="2773" y="230"/>
                </a:lnTo>
                <a:lnTo>
                  <a:pt x="2773" y="235"/>
                </a:lnTo>
                <a:close/>
                <a:moveTo>
                  <a:pt x="2739" y="235"/>
                </a:moveTo>
                <a:lnTo>
                  <a:pt x="2720" y="235"/>
                </a:lnTo>
                <a:lnTo>
                  <a:pt x="2720" y="230"/>
                </a:lnTo>
                <a:lnTo>
                  <a:pt x="2739" y="230"/>
                </a:lnTo>
                <a:lnTo>
                  <a:pt x="2739" y="235"/>
                </a:lnTo>
                <a:close/>
                <a:moveTo>
                  <a:pt x="2705" y="235"/>
                </a:moveTo>
                <a:lnTo>
                  <a:pt x="2686" y="235"/>
                </a:lnTo>
                <a:lnTo>
                  <a:pt x="2686" y="230"/>
                </a:lnTo>
                <a:lnTo>
                  <a:pt x="2705" y="230"/>
                </a:lnTo>
                <a:lnTo>
                  <a:pt x="2705" y="235"/>
                </a:lnTo>
                <a:close/>
                <a:moveTo>
                  <a:pt x="2672" y="235"/>
                </a:moveTo>
                <a:lnTo>
                  <a:pt x="2652" y="235"/>
                </a:lnTo>
                <a:lnTo>
                  <a:pt x="2652" y="230"/>
                </a:lnTo>
                <a:lnTo>
                  <a:pt x="2672" y="230"/>
                </a:lnTo>
                <a:lnTo>
                  <a:pt x="2672" y="235"/>
                </a:lnTo>
                <a:close/>
                <a:moveTo>
                  <a:pt x="2638" y="235"/>
                </a:moveTo>
                <a:lnTo>
                  <a:pt x="2619" y="235"/>
                </a:lnTo>
                <a:lnTo>
                  <a:pt x="2619" y="230"/>
                </a:lnTo>
                <a:lnTo>
                  <a:pt x="2638" y="230"/>
                </a:lnTo>
                <a:lnTo>
                  <a:pt x="2638" y="235"/>
                </a:lnTo>
                <a:close/>
                <a:moveTo>
                  <a:pt x="2604" y="235"/>
                </a:moveTo>
                <a:lnTo>
                  <a:pt x="2585" y="235"/>
                </a:lnTo>
                <a:lnTo>
                  <a:pt x="2585" y="230"/>
                </a:lnTo>
                <a:lnTo>
                  <a:pt x="2604" y="230"/>
                </a:lnTo>
                <a:lnTo>
                  <a:pt x="2604" y="235"/>
                </a:lnTo>
                <a:close/>
                <a:moveTo>
                  <a:pt x="2571" y="235"/>
                </a:moveTo>
                <a:lnTo>
                  <a:pt x="2552" y="235"/>
                </a:lnTo>
                <a:lnTo>
                  <a:pt x="2552" y="230"/>
                </a:lnTo>
                <a:lnTo>
                  <a:pt x="2571" y="230"/>
                </a:lnTo>
                <a:lnTo>
                  <a:pt x="2571" y="235"/>
                </a:lnTo>
                <a:close/>
                <a:moveTo>
                  <a:pt x="2537" y="235"/>
                </a:moveTo>
                <a:lnTo>
                  <a:pt x="2518" y="235"/>
                </a:lnTo>
                <a:lnTo>
                  <a:pt x="2518" y="230"/>
                </a:lnTo>
                <a:lnTo>
                  <a:pt x="2537" y="230"/>
                </a:lnTo>
                <a:lnTo>
                  <a:pt x="2537" y="235"/>
                </a:lnTo>
                <a:close/>
                <a:moveTo>
                  <a:pt x="2504" y="235"/>
                </a:moveTo>
                <a:lnTo>
                  <a:pt x="2484" y="235"/>
                </a:lnTo>
                <a:lnTo>
                  <a:pt x="2484" y="230"/>
                </a:lnTo>
                <a:lnTo>
                  <a:pt x="2504" y="230"/>
                </a:lnTo>
                <a:lnTo>
                  <a:pt x="2504" y="235"/>
                </a:lnTo>
                <a:close/>
                <a:moveTo>
                  <a:pt x="2470" y="235"/>
                </a:moveTo>
                <a:lnTo>
                  <a:pt x="2451" y="235"/>
                </a:lnTo>
                <a:lnTo>
                  <a:pt x="2451" y="230"/>
                </a:lnTo>
                <a:lnTo>
                  <a:pt x="2470" y="230"/>
                </a:lnTo>
                <a:lnTo>
                  <a:pt x="2470" y="235"/>
                </a:lnTo>
                <a:close/>
                <a:moveTo>
                  <a:pt x="2436" y="235"/>
                </a:moveTo>
                <a:lnTo>
                  <a:pt x="2417" y="235"/>
                </a:lnTo>
                <a:lnTo>
                  <a:pt x="2417" y="230"/>
                </a:lnTo>
                <a:lnTo>
                  <a:pt x="2436" y="230"/>
                </a:lnTo>
                <a:lnTo>
                  <a:pt x="2436" y="235"/>
                </a:lnTo>
                <a:close/>
                <a:moveTo>
                  <a:pt x="2402" y="235"/>
                </a:moveTo>
                <a:lnTo>
                  <a:pt x="2383" y="235"/>
                </a:lnTo>
                <a:lnTo>
                  <a:pt x="2383" y="230"/>
                </a:lnTo>
                <a:lnTo>
                  <a:pt x="2402" y="230"/>
                </a:lnTo>
                <a:lnTo>
                  <a:pt x="2402" y="235"/>
                </a:lnTo>
                <a:close/>
                <a:moveTo>
                  <a:pt x="2369" y="235"/>
                </a:moveTo>
                <a:lnTo>
                  <a:pt x="2350" y="235"/>
                </a:lnTo>
                <a:lnTo>
                  <a:pt x="2350" y="230"/>
                </a:lnTo>
                <a:lnTo>
                  <a:pt x="2369" y="230"/>
                </a:lnTo>
                <a:lnTo>
                  <a:pt x="2369" y="235"/>
                </a:lnTo>
                <a:close/>
                <a:moveTo>
                  <a:pt x="2335" y="235"/>
                </a:moveTo>
                <a:lnTo>
                  <a:pt x="2316" y="235"/>
                </a:lnTo>
                <a:lnTo>
                  <a:pt x="2316" y="230"/>
                </a:lnTo>
                <a:lnTo>
                  <a:pt x="2335" y="230"/>
                </a:lnTo>
                <a:lnTo>
                  <a:pt x="2335" y="235"/>
                </a:lnTo>
                <a:close/>
                <a:moveTo>
                  <a:pt x="2302" y="235"/>
                </a:moveTo>
                <a:lnTo>
                  <a:pt x="2282" y="235"/>
                </a:lnTo>
                <a:lnTo>
                  <a:pt x="2282" y="230"/>
                </a:lnTo>
                <a:lnTo>
                  <a:pt x="2302" y="230"/>
                </a:lnTo>
                <a:lnTo>
                  <a:pt x="2302" y="235"/>
                </a:lnTo>
                <a:close/>
                <a:moveTo>
                  <a:pt x="2268" y="235"/>
                </a:moveTo>
                <a:lnTo>
                  <a:pt x="2249" y="235"/>
                </a:lnTo>
                <a:lnTo>
                  <a:pt x="2249" y="230"/>
                </a:lnTo>
                <a:lnTo>
                  <a:pt x="2268" y="230"/>
                </a:lnTo>
                <a:lnTo>
                  <a:pt x="2268" y="235"/>
                </a:lnTo>
                <a:close/>
                <a:moveTo>
                  <a:pt x="2234" y="235"/>
                </a:moveTo>
                <a:lnTo>
                  <a:pt x="2215" y="235"/>
                </a:lnTo>
                <a:lnTo>
                  <a:pt x="2215" y="230"/>
                </a:lnTo>
                <a:lnTo>
                  <a:pt x="2234" y="230"/>
                </a:lnTo>
                <a:lnTo>
                  <a:pt x="2234" y="235"/>
                </a:lnTo>
                <a:close/>
                <a:moveTo>
                  <a:pt x="2201" y="235"/>
                </a:moveTo>
                <a:lnTo>
                  <a:pt x="2182" y="235"/>
                </a:lnTo>
                <a:lnTo>
                  <a:pt x="2182" y="230"/>
                </a:lnTo>
                <a:lnTo>
                  <a:pt x="2201" y="230"/>
                </a:lnTo>
                <a:lnTo>
                  <a:pt x="2201" y="235"/>
                </a:lnTo>
                <a:close/>
                <a:moveTo>
                  <a:pt x="2167" y="235"/>
                </a:moveTo>
                <a:lnTo>
                  <a:pt x="2148" y="235"/>
                </a:lnTo>
                <a:lnTo>
                  <a:pt x="2148" y="230"/>
                </a:lnTo>
                <a:lnTo>
                  <a:pt x="2167" y="230"/>
                </a:lnTo>
                <a:lnTo>
                  <a:pt x="2167" y="235"/>
                </a:lnTo>
                <a:close/>
                <a:moveTo>
                  <a:pt x="2133" y="235"/>
                </a:moveTo>
                <a:lnTo>
                  <a:pt x="2114" y="235"/>
                </a:lnTo>
                <a:lnTo>
                  <a:pt x="2114" y="230"/>
                </a:lnTo>
                <a:lnTo>
                  <a:pt x="2133" y="230"/>
                </a:lnTo>
                <a:lnTo>
                  <a:pt x="2133" y="235"/>
                </a:lnTo>
                <a:close/>
                <a:moveTo>
                  <a:pt x="2100" y="235"/>
                </a:moveTo>
                <a:lnTo>
                  <a:pt x="2081" y="235"/>
                </a:lnTo>
                <a:lnTo>
                  <a:pt x="2081" y="230"/>
                </a:lnTo>
                <a:lnTo>
                  <a:pt x="2100" y="230"/>
                </a:lnTo>
                <a:lnTo>
                  <a:pt x="2100" y="235"/>
                </a:lnTo>
                <a:close/>
                <a:moveTo>
                  <a:pt x="2066" y="235"/>
                </a:moveTo>
                <a:lnTo>
                  <a:pt x="2047" y="235"/>
                </a:lnTo>
                <a:lnTo>
                  <a:pt x="2047" y="230"/>
                </a:lnTo>
                <a:lnTo>
                  <a:pt x="2066" y="230"/>
                </a:lnTo>
                <a:lnTo>
                  <a:pt x="2066" y="235"/>
                </a:lnTo>
                <a:close/>
                <a:moveTo>
                  <a:pt x="2033" y="235"/>
                </a:moveTo>
                <a:lnTo>
                  <a:pt x="2013" y="235"/>
                </a:lnTo>
                <a:lnTo>
                  <a:pt x="2013" y="230"/>
                </a:lnTo>
                <a:lnTo>
                  <a:pt x="2033" y="230"/>
                </a:lnTo>
                <a:lnTo>
                  <a:pt x="2033" y="235"/>
                </a:lnTo>
                <a:close/>
                <a:moveTo>
                  <a:pt x="1999" y="235"/>
                </a:moveTo>
                <a:lnTo>
                  <a:pt x="1980" y="235"/>
                </a:lnTo>
                <a:lnTo>
                  <a:pt x="1980" y="230"/>
                </a:lnTo>
                <a:lnTo>
                  <a:pt x="1999" y="230"/>
                </a:lnTo>
                <a:lnTo>
                  <a:pt x="1999" y="235"/>
                </a:lnTo>
                <a:close/>
                <a:moveTo>
                  <a:pt x="1965" y="235"/>
                </a:moveTo>
                <a:lnTo>
                  <a:pt x="1946" y="235"/>
                </a:lnTo>
                <a:lnTo>
                  <a:pt x="1946" y="230"/>
                </a:lnTo>
                <a:lnTo>
                  <a:pt x="1965" y="230"/>
                </a:lnTo>
                <a:lnTo>
                  <a:pt x="1965" y="235"/>
                </a:lnTo>
                <a:close/>
                <a:moveTo>
                  <a:pt x="1932" y="235"/>
                </a:moveTo>
                <a:lnTo>
                  <a:pt x="1913" y="235"/>
                </a:lnTo>
                <a:lnTo>
                  <a:pt x="1913" y="230"/>
                </a:lnTo>
                <a:lnTo>
                  <a:pt x="1932" y="230"/>
                </a:lnTo>
                <a:lnTo>
                  <a:pt x="1932" y="235"/>
                </a:lnTo>
                <a:close/>
                <a:moveTo>
                  <a:pt x="1898" y="235"/>
                </a:moveTo>
                <a:lnTo>
                  <a:pt x="1879" y="235"/>
                </a:lnTo>
                <a:lnTo>
                  <a:pt x="1879" y="230"/>
                </a:lnTo>
                <a:lnTo>
                  <a:pt x="1898" y="230"/>
                </a:lnTo>
                <a:lnTo>
                  <a:pt x="1898" y="235"/>
                </a:lnTo>
                <a:close/>
                <a:moveTo>
                  <a:pt x="1865" y="235"/>
                </a:moveTo>
                <a:lnTo>
                  <a:pt x="1845" y="235"/>
                </a:lnTo>
                <a:lnTo>
                  <a:pt x="1845" y="230"/>
                </a:lnTo>
                <a:lnTo>
                  <a:pt x="1865" y="230"/>
                </a:lnTo>
                <a:lnTo>
                  <a:pt x="1865" y="235"/>
                </a:lnTo>
                <a:close/>
                <a:moveTo>
                  <a:pt x="1831" y="235"/>
                </a:moveTo>
                <a:lnTo>
                  <a:pt x="1811" y="235"/>
                </a:lnTo>
                <a:lnTo>
                  <a:pt x="1811" y="230"/>
                </a:lnTo>
                <a:lnTo>
                  <a:pt x="1831" y="230"/>
                </a:lnTo>
                <a:lnTo>
                  <a:pt x="1831" y="235"/>
                </a:lnTo>
                <a:close/>
                <a:moveTo>
                  <a:pt x="1797" y="235"/>
                </a:moveTo>
                <a:lnTo>
                  <a:pt x="1778" y="235"/>
                </a:lnTo>
                <a:lnTo>
                  <a:pt x="1778" y="230"/>
                </a:lnTo>
                <a:lnTo>
                  <a:pt x="1797" y="230"/>
                </a:lnTo>
                <a:lnTo>
                  <a:pt x="1797" y="235"/>
                </a:lnTo>
                <a:close/>
                <a:moveTo>
                  <a:pt x="1763" y="235"/>
                </a:moveTo>
                <a:lnTo>
                  <a:pt x="1744" y="235"/>
                </a:lnTo>
                <a:lnTo>
                  <a:pt x="1744" y="230"/>
                </a:lnTo>
                <a:lnTo>
                  <a:pt x="1763" y="230"/>
                </a:lnTo>
                <a:lnTo>
                  <a:pt x="1763" y="235"/>
                </a:lnTo>
                <a:close/>
                <a:moveTo>
                  <a:pt x="1730" y="235"/>
                </a:moveTo>
                <a:lnTo>
                  <a:pt x="1711" y="235"/>
                </a:lnTo>
                <a:lnTo>
                  <a:pt x="1711" y="230"/>
                </a:lnTo>
                <a:lnTo>
                  <a:pt x="1730" y="230"/>
                </a:lnTo>
                <a:lnTo>
                  <a:pt x="1730" y="235"/>
                </a:lnTo>
                <a:close/>
                <a:moveTo>
                  <a:pt x="1696" y="235"/>
                </a:moveTo>
                <a:lnTo>
                  <a:pt x="1677" y="235"/>
                </a:lnTo>
                <a:lnTo>
                  <a:pt x="1677" y="230"/>
                </a:lnTo>
                <a:lnTo>
                  <a:pt x="1696" y="230"/>
                </a:lnTo>
                <a:lnTo>
                  <a:pt x="1696" y="235"/>
                </a:lnTo>
                <a:close/>
                <a:moveTo>
                  <a:pt x="1663" y="235"/>
                </a:moveTo>
                <a:lnTo>
                  <a:pt x="1643" y="235"/>
                </a:lnTo>
                <a:lnTo>
                  <a:pt x="1643" y="230"/>
                </a:lnTo>
                <a:lnTo>
                  <a:pt x="1663" y="230"/>
                </a:lnTo>
                <a:lnTo>
                  <a:pt x="1663" y="235"/>
                </a:lnTo>
                <a:close/>
                <a:moveTo>
                  <a:pt x="1629" y="235"/>
                </a:moveTo>
                <a:lnTo>
                  <a:pt x="1610" y="235"/>
                </a:lnTo>
                <a:lnTo>
                  <a:pt x="1610" y="230"/>
                </a:lnTo>
                <a:lnTo>
                  <a:pt x="1629" y="230"/>
                </a:lnTo>
                <a:lnTo>
                  <a:pt x="1629" y="235"/>
                </a:lnTo>
                <a:close/>
                <a:moveTo>
                  <a:pt x="1595" y="235"/>
                </a:moveTo>
                <a:lnTo>
                  <a:pt x="1576" y="235"/>
                </a:lnTo>
                <a:lnTo>
                  <a:pt x="1576" y="230"/>
                </a:lnTo>
                <a:lnTo>
                  <a:pt x="1595" y="230"/>
                </a:lnTo>
                <a:lnTo>
                  <a:pt x="1595" y="235"/>
                </a:lnTo>
                <a:close/>
                <a:moveTo>
                  <a:pt x="1562" y="235"/>
                </a:moveTo>
                <a:lnTo>
                  <a:pt x="1542" y="235"/>
                </a:lnTo>
                <a:lnTo>
                  <a:pt x="1542" y="230"/>
                </a:lnTo>
                <a:lnTo>
                  <a:pt x="1562" y="230"/>
                </a:lnTo>
                <a:lnTo>
                  <a:pt x="1562" y="235"/>
                </a:lnTo>
                <a:close/>
                <a:moveTo>
                  <a:pt x="1528" y="235"/>
                </a:moveTo>
                <a:lnTo>
                  <a:pt x="1509" y="235"/>
                </a:lnTo>
                <a:lnTo>
                  <a:pt x="1509" y="230"/>
                </a:lnTo>
                <a:lnTo>
                  <a:pt x="1528" y="230"/>
                </a:lnTo>
                <a:lnTo>
                  <a:pt x="1528" y="235"/>
                </a:lnTo>
                <a:close/>
                <a:moveTo>
                  <a:pt x="1494" y="235"/>
                </a:moveTo>
                <a:lnTo>
                  <a:pt x="1475" y="235"/>
                </a:lnTo>
                <a:lnTo>
                  <a:pt x="1475" y="230"/>
                </a:lnTo>
                <a:lnTo>
                  <a:pt x="1494" y="230"/>
                </a:lnTo>
                <a:lnTo>
                  <a:pt x="1494" y="235"/>
                </a:lnTo>
                <a:close/>
                <a:moveTo>
                  <a:pt x="1461" y="235"/>
                </a:moveTo>
                <a:lnTo>
                  <a:pt x="1442" y="235"/>
                </a:lnTo>
                <a:lnTo>
                  <a:pt x="1442" y="230"/>
                </a:lnTo>
                <a:lnTo>
                  <a:pt x="1461" y="230"/>
                </a:lnTo>
                <a:lnTo>
                  <a:pt x="1461" y="235"/>
                </a:lnTo>
                <a:close/>
                <a:moveTo>
                  <a:pt x="1427" y="235"/>
                </a:moveTo>
                <a:lnTo>
                  <a:pt x="1408" y="235"/>
                </a:lnTo>
                <a:lnTo>
                  <a:pt x="1408" y="230"/>
                </a:lnTo>
                <a:lnTo>
                  <a:pt x="1427" y="230"/>
                </a:lnTo>
                <a:lnTo>
                  <a:pt x="1427" y="235"/>
                </a:lnTo>
                <a:close/>
                <a:moveTo>
                  <a:pt x="1394" y="235"/>
                </a:moveTo>
                <a:lnTo>
                  <a:pt x="1374" y="235"/>
                </a:lnTo>
                <a:lnTo>
                  <a:pt x="1374" y="230"/>
                </a:lnTo>
                <a:lnTo>
                  <a:pt x="1394" y="230"/>
                </a:lnTo>
                <a:lnTo>
                  <a:pt x="1394" y="235"/>
                </a:lnTo>
                <a:close/>
                <a:moveTo>
                  <a:pt x="1360" y="235"/>
                </a:moveTo>
                <a:lnTo>
                  <a:pt x="1341" y="235"/>
                </a:lnTo>
                <a:lnTo>
                  <a:pt x="1341" y="230"/>
                </a:lnTo>
                <a:lnTo>
                  <a:pt x="1360" y="230"/>
                </a:lnTo>
                <a:lnTo>
                  <a:pt x="1360" y="235"/>
                </a:lnTo>
                <a:close/>
                <a:moveTo>
                  <a:pt x="1326" y="235"/>
                </a:moveTo>
                <a:lnTo>
                  <a:pt x="1307" y="235"/>
                </a:lnTo>
                <a:lnTo>
                  <a:pt x="1307" y="230"/>
                </a:lnTo>
                <a:lnTo>
                  <a:pt x="1326" y="230"/>
                </a:lnTo>
                <a:lnTo>
                  <a:pt x="1326" y="235"/>
                </a:lnTo>
                <a:close/>
                <a:moveTo>
                  <a:pt x="1293" y="235"/>
                </a:moveTo>
                <a:lnTo>
                  <a:pt x="1274" y="235"/>
                </a:lnTo>
                <a:lnTo>
                  <a:pt x="1274" y="230"/>
                </a:lnTo>
                <a:lnTo>
                  <a:pt x="1293" y="230"/>
                </a:lnTo>
                <a:lnTo>
                  <a:pt x="1293" y="235"/>
                </a:lnTo>
                <a:close/>
                <a:moveTo>
                  <a:pt x="1259" y="235"/>
                </a:moveTo>
                <a:lnTo>
                  <a:pt x="1240" y="235"/>
                </a:lnTo>
                <a:lnTo>
                  <a:pt x="1240" y="230"/>
                </a:lnTo>
                <a:lnTo>
                  <a:pt x="1259" y="230"/>
                </a:lnTo>
                <a:lnTo>
                  <a:pt x="1259" y="235"/>
                </a:lnTo>
                <a:close/>
                <a:moveTo>
                  <a:pt x="1225" y="235"/>
                </a:moveTo>
                <a:lnTo>
                  <a:pt x="1206" y="235"/>
                </a:lnTo>
                <a:lnTo>
                  <a:pt x="1206" y="230"/>
                </a:lnTo>
                <a:lnTo>
                  <a:pt x="1225" y="230"/>
                </a:lnTo>
                <a:lnTo>
                  <a:pt x="1225" y="235"/>
                </a:lnTo>
                <a:close/>
                <a:moveTo>
                  <a:pt x="1192" y="235"/>
                </a:moveTo>
                <a:lnTo>
                  <a:pt x="1173" y="235"/>
                </a:lnTo>
                <a:lnTo>
                  <a:pt x="1173" y="230"/>
                </a:lnTo>
                <a:lnTo>
                  <a:pt x="1192" y="230"/>
                </a:lnTo>
                <a:lnTo>
                  <a:pt x="1192" y="235"/>
                </a:lnTo>
                <a:close/>
                <a:moveTo>
                  <a:pt x="1158" y="235"/>
                </a:moveTo>
                <a:lnTo>
                  <a:pt x="1139" y="235"/>
                </a:lnTo>
                <a:lnTo>
                  <a:pt x="1139" y="230"/>
                </a:lnTo>
                <a:lnTo>
                  <a:pt x="1158" y="230"/>
                </a:lnTo>
                <a:lnTo>
                  <a:pt x="1158" y="235"/>
                </a:lnTo>
                <a:close/>
                <a:moveTo>
                  <a:pt x="1125" y="235"/>
                </a:moveTo>
                <a:lnTo>
                  <a:pt x="1105" y="235"/>
                </a:lnTo>
                <a:lnTo>
                  <a:pt x="1105" y="230"/>
                </a:lnTo>
                <a:lnTo>
                  <a:pt x="1125" y="230"/>
                </a:lnTo>
                <a:lnTo>
                  <a:pt x="1125" y="235"/>
                </a:lnTo>
                <a:close/>
                <a:moveTo>
                  <a:pt x="1091" y="235"/>
                </a:moveTo>
                <a:lnTo>
                  <a:pt x="1072" y="235"/>
                </a:lnTo>
                <a:lnTo>
                  <a:pt x="1072" y="230"/>
                </a:lnTo>
                <a:lnTo>
                  <a:pt x="1091" y="230"/>
                </a:lnTo>
                <a:lnTo>
                  <a:pt x="1091" y="235"/>
                </a:lnTo>
                <a:close/>
                <a:moveTo>
                  <a:pt x="1057" y="235"/>
                </a:moveTo>
                <a:lnTo>
                  <a:pt x="1038" y="235"/>
                </a:lnTo>
                <a:lnTo>
                  <a:pt x="1038" y="230"/>
                </a:lnTo>
                <a:lnTo>
                  <a:pt x="1057" y="230"/>
                </a:lnTo>
                <a:lnTo>
                  <a:pt x="1057" y="235"/>
                </a:lnTo>
                <a:close/>
                <a:moveTo>
                  <a:pt x="1024" y="235"/>
                </a:moveTo>
                <a:lnTo>
                  <a:pt x="1005" y="235"/>
                </a:lnTo>
                <a:lnTo>
                  <a:pt x="1005" y="230"/>
                </a:lnTo>
                <a:lnTo>
                  <a:pt x="1024" y="230"/>
                </a:lnTo>
                <a:lnTo>
                  <a:pt x="1024" y="235"/>
                </a:lnTo>
                <a:close/>
                <a:moveTo>
                  <a:pt x="990" y="235"/>
                </a:moveTo>
                <a:lnTo>
                  <a:pt x="971" y="235"/>
                </a:lnTo>
                <a:lnTo>
                  <a:pt x="971" y="230"/>
                </a:lnTo>
                <a:lnTo>
                  <a:pt x="990" y="230"/>
                </a:lnTo>
                <a:lnTo>
                  <a:pt x="990" y="235"/>
                </a:lnTo>
                <a:close/>
                <a:moveTo>
                  <a:pt x="957" y="235"/>
                </a:moveTo>
                <a:lnTo>
                  <a:pt x="937" y="235"/>
                </a:lnTo>
                <a:lnTo>
                  <a:pt x="937" y="230"/>
                </a:lnTo>
                <a:lnTo>
                  <a:pt x="957" y="230"/>
                </a:lnTo>
                <a:lnTo>
                  <a:pt x="957" y="235"/>
                </a:lnTo>
                <a:close/>
                <a:moveTo>
                  <a:pt x="923" y="235"/>
                </a:moveTo>
                <a:lnTo>
                  <a:pt x="903" y="235"/>
                </a:lnTo>
                <a:lnTo>
                  <a:pt x="903" y="230"/>
                </a:lnTo>
                <a:lnTo>
                  <a:pt x="923" y="230"/>
                </a:lnTo>
                <a:lnTo>
                  <a:pt x="923" y="235"/>
                </a:lnTo>
                <a:close/>
                <a:moveTo>
                  <a:pt x="889" y="235"/>
                </a:moveTo>
                <a:lnTo>
                  <a:pt x="870" y="235"/>
                </a:lnTo>
                <a:lnTo>
                  <a:pt x="870" y="230"/>
                </a:lnTo>
                <a:lnTo>
                  <a:pt x="889" y="230"/>
                </a:lnTo>
                <a:lnTo>
                  <a:pt x="889" y="235"/>
                </a:lnTo>
                <a:close/>
                <a:moveTo>
                  <a:pt x="855" y="235"/>
                </a:moveTo>
                <a:lnTo>
                  <a:pt x="836" y="235"/>
                </a:lnTo>
                <a:lnTo>
                  <a:pt x="836" y="230"/>
                </a:lnTo>
                <a:lnTo>
                  <a:pt x="855" y="230"/>
                </a:lnTo>
                <a:lnTo>
                  <a:pt x="855" y="235"/>
                </a:lnTo>
                <a:close/>
                <a:moveTo>
                  <a:pt x="822" y="235"/>
                </a:moveTo>
                <a:lnTo>
                  <a:pt x="803" y="235"/>
                </a:lnTo>
                <a:lnTo>
                  <a:pt x="803" y="230"/>
                </a:lnTo>
                <a:lnTo>
                  <a:pt x="822" y="230"/>
                </a:lnTo>
                <a:lnTo>
                  <a:pt x="822" y="235"/>
                </a:lnTo>
                <a:close/>
                <a:moveTo>
                  <a:pt x="788" y="235"/>
                </a:moveTo>
                <a:lnTo>
                  <a:pt x="769" y="235"/>
                </a:lnTo>
                <a:lnTo>
                  <a:pt x="769" y="230"/>
                </a:lnTo>
                <a:lnTo>
                  <a:pt x="788" y="230"/>
                </a:lnTo>
                <a:lnTo>
                  <a:pt x="788" y="235"/>
                </a:lnTo>
                <a:close/>
                <a:moveTo>
                  <a:pt x="755" y="235"/>
                </a:moveTo>
                <a:lnTo>
                  <a:pt x="735" y="235"/>
                </a:lnTo>
                <a:lnTo>
                  <a:pt x="735" y="230"/>
                </a:lnTo>
                <a:lnTo>
                  <a:pt x="755" y="230"/>
                </a:lnTo>
                <a:lnTo>
                  <a:pt x="755" y="235"/>
                </a:lnTo>
                <a:close/>
                <a:moveTo>
                  <a:pt x="721" y="235"/>
                </a:moveTo>
                <a:lnTo>
                  <a:pt x="702" y="235"/>
                </a:lnTo>
                <a:lnTo>
                  <a:pt x="702" y="230"/>
                </a:lnTo>
                <a:lnTo>
                  <a:pt x="721" y="230"/>
                </a:lnTo>
                <a:lnTo>
                  <a:pt x="721" y="235"/>
                </a:lnTo>
                <a:close/>
                <a:moveTo>
                  <a:pt x="687" y="235"/>
                </a:moveTo>
                <a:lnTo>
                  <a:pt x="668" y="235"/>
                </a:lnTo>
                <a:lnTo>
                  <a:pt x="668" y="230"/>
                </a:lnTo>
                <a:lnTo>
                  <a:pt x="687" y="230"/>
                </a:lnTo>
                <a:lnTo>
                  <a:pt x="687" y="235"/>
                </a:lnTo>
                <a:close/>
                <a:moveTo>
                  <a:pt x="654" y="235"/>
                </a:moveTo>
                <a:lnTo>
                  <a:pt x="634" y="235"/>
                </a:lnTo>
                <a:lnTo>
                  <a:pt x="634" y="230"/>
                </a:lnTo>
                <a:lnTo>
                  <a:pt x="654" y="230"/>
                </a:lnTo>
                <a:lnTo>
                  <a:pt x="654" y="235"/>
                </a:lnTo>
                <a:close/>
                <a:moveTo>
                  <a:pt x="620" y="235"/>
                </a:moveTo>
                <a:lnTo>
                  <a:pt x="601" y="235"/>
                </a:lnTo>
                <a:lnTo>
                  <a:pt x="601" y="230"/>
                </a:lnTo>
                <a:lnTo>
                  <a:pt x="620" y="230"/>
                </a:lnTo>
                <a:lnTo>
                  <a:pt x="620" y="235"/>
                </a:lnTo>
                <a:close/>
                <a:moveTo>
                  <a:pt x="586" y="235"/>
                </a:moveTo>
                <a:lnTo>
                  <a:pt x="567" y="235"/>
                </a:lnTo>
                <a:lnTo>
                  <a:pt x="567" y="230"/>
                </a:lnTo>
                <a:lnTo>
                  <a:pt x="586" y="230"/>
                </a:lnTo>
                <a:lnTo>
                  <a:pt x="586" y="235"/>
                </a:lnTo>
                <a:close/>
                <a:moveTo>
                  <a:pt x="553" y="235"/>
                </a:moveTo>
                <a:lnTo>
                  <a:pt x="534" y="235"/>
                </a:lnTo>
                <a:lnTo>
                  <a:pt x="534" y="230"/>
                </a:lnTo>
                <a:lnTo>
                  <a:pt x="553" y="230"/>
                </a:lnTo>
                <a:lnTo>
                  <a:pt x="553" y="235"/>
                </a:lnTo>
                <a:close/>
                <a:moveTo>
                  <a:pt x="519" y="235"/>
                </a:moveTo>
                <a:lnTo>
                  <a:pt x="500" y="235"/>
                </a:lnTo>
                <a:lnTo>
                  <a:pt x="500" y="230"/>
                </a:lnTo>
                <a:lnTo>
                  <a:pt x="519" y="230"/>
                </a:lnTo>
                <a:lnTo>
                  <a:pt x="519" y="235"/>
                </a:lnTo>
                <a:close/>
                <a:moveTo>
                  <a:pt x="486" y="235"/>
                </a:moveTo>
                <a:lnTo>
                  <a:pt x="466" y="235"/>
                </a:lnTo>
                <a:lnTo>
                  <a:pt x="466" y="230"/>
                </a:lnTo>
                <a:lnTo>
                  <a:pt x="486" y="230"/>
                </a:lnTo>
                <a:lnTo>
                  <a:pt x="486" y="235"/>
                </a:lnTo>
                <a:close/>
                <a:moveTo>
                  <a:pt x="452" y="235"/>
                </a:moveTo>
                <a:lnTo>
                  <a:pt x="433" y="235"/>
                </a:lnTo>
                <a:lnTo>
                  <a:pt x="433" y="230"/>
                </a:lnTo>
                <a:lnTo>
                  <a:pt x="452" y="230"/>
                </a:lnTo>
                <a:lnTo>
                  <a:pt x="452" y="235"/>
                </a:lnTo>
                <a:close/>
                <a:moveTo>
                  <a:pt x="418" y="235"/>
                </a:moveTo>
                <a:lnTo>
                  <a:pt x="399" y="235"/>
                </a:lnTo>
                <a:lnTo>
                  <a:pt x="399" y="230"/>
                </a:lnTo>
                <a:lnTo>
                  <a:pt x="418" y="230"/>
                </a:lnTo>
                <a:lnTo>
                  <a:pt x="418" y="235"/>
                </a:lnTo>
                <a:close/>
                <a:moveTo>
                  <a:pt x="385" y="235"/>
                </a:moveTo>
                <a:lnTo>
                  <a:pt x="366" y="235"/>
                </a:lnTo>
                <a:lnTo>
                  <a:pt x="366" y="230"/>
                </a:lnTo>
                <a:lnTo>
                  <a:pt x="385" y="230"/>
                </a:lnTo>
                <a:lnTo>
                  <a:pt x="385" y="235"/>
                </a:lnTo>
                <a:close/>
                <a:moveTo>
                  <a:pt x="351" y="235"/>
                </a:moveTo>
                <a:lnTo>
                  <a:pt x="332" y="235"/>
                </a:lnTo>
                <a:lnTo>
                  <a:pt x="332" y="230"/>
                </a:lnTo>
                <a:lnTo>
                  <a:pt x="351" y="230"/>
                </a:lnTo>
                <a:lnTo>
                  <a:pt x="351" y="235"/>
                </a:lnTo>
                <a:close/>
                <a:moveTo>
                  <a:pt x="317" y="235"/>
                </a:moveTo>
                <a:lnTo>
                  <a:pt x="298" y="235"/>
                </a:lnTo>
                <a:lnTo>
                  <a:pt x="298" y="230"/>
                </a:lnTo>
                <a:lnTo>
                  <a:pt x="317" y="230"/>
                </a:lnTo>
                <a:lnTo>
                  <a:pt x="317" y="235"/>
                </a:lnTo>
                <a:close/>
                <a:moveTo>
                  <a:pt x="284" y="235"/>
                </a:moveTo>
                <a:lnTo>
                  <a:pt x="264" y="235"/>
                </a:lnTo>
                <a:lnTo>
                  <a:pt x="264" y="230"/>
                </a:lnTo>
                <a:lnTo>
                  <a:pt x="284" y="230"/>
                </a:lnTo>
                <a:lnTo>
                  <a:pt x="284" y="235"/>
                </a:lnTo>
                <a:close/>
                <a:moveTo>
                  <a:pt x="250" y="235"/>
                </a:moveTo>
                <a:lnTo>
                  <a:pt x="231" y="235"/>
                </a:lnTo>
                <a:lnTo>
                  <a:pt x="231" y="230"/>
                </a:lnTo>
                <a:lnTo>
                  <a:pt x="250" y="230"/>
                </a:lnTo>
                <a:lnTo>
                  <a:pt x="250" y="235"/>
                </a:lnTo>
                <a:close/>
                <a:moveTo>
                  <a:pt x="216" y="235"/>
                </a:moveTo>
                <a:lnTo>
                  <a:pt x="197" y="235"/>
                </a:lnTo>
                <a:lnTo>
                  <a:pt x="197" y="230"/>
                </a:lnTo>
                <a:lnTo>
                  <a:pt x="216" y="230"/>
                </a:lnTo>
                <a:lnTo>
                  <a:pt x="216" y="235"/>
                </a:lnTo>
                <a:close/>
                <a:moveTo>
                  <a:pt x="183" y="235"/>
                </a:moveTo>
                <a:lnTo>
                  <a:pt x="164" y="235"/>
                </a:lnTo>
                <a:lnTo>
                  <a:pt x="164" y="230"/>
                </a:lnTo>
                <a:lnTo>
                  <a:pt x="183" y="230"/>
                </a:lnTo>
                <a:lnTo>
                  <a:pt x="183" y="235"/>
                </a:lnTo>
                <a:close/>
                <a:moveTo>
                  <a:pt x="149" y="235"/>
                </a:moveTo>
                <a:lnTo>
                  <a:pt x="130" y="235"/>
                </a:lnTo>
                <a:lnTo>
                  <a:pt x="130" y="230"/>
                </a:lnTo>
                <a:lnTo>
                  <a:pt x="149" y="230"/>
                </a:lnTo>
                <a:lnTo>
                  <a:pt x="149" y="235"/>
                </a:lnTo>
                <a:close/>
                <a:moveTo>
                  <a:pt x="116" y="235"/>
                </a:moveTo>
                <a:lnTo>
                  <a:pt x="96" y="235"/>
                </a:lnTo>
                <a:lnTo>
                  <a:pt x="96" y="230"/>
                </a:lnTo>
                <a:lnTo>
                  <a:pt x="116" y="230"/>
                </a:lnTo>
                <a:lnTo>
                  <a:pt x="116" y="235"/>
                </a:lnTo>
                <a:close/>
                <a:moveTo>
                  <a:pt x="82" y="235"/>
                </a:moveTo>
                <a:lnTo>
                  <a:pt x="63" y="235"/>
                </a:lnTo>
                <a:lnTo>
                  <a:pt x="63" y="230"/>
                </a:lnTo>
                <a:lnTo>
                  <a:pt x="82" y="230"/>
                </a:lnTo>
                <a:lnTo>
                  <a:pt x="82" y="235"/>
                </a:lnTo>
                <a:close/>
                <a:moveTo>
                  <a:pt x="48" y="235"/>
                </a:moveTo>
                <a:lnTo>
                  <a:pt x="29" y="235"/>
                </a:lnTo>
                <a:lnTo>
                  <a:pt x="29" y="230"/>
                </a:lnTo>
                <a:lnTo>
                  <a:pt x="48" y="230"/>
                </a:lnTo>
                <a:lnTo>
                  <a:pt x="48" y="235"/>
                </a:lnTo>
                <a:close/>
                <a:moveTo>
                  <a:pt x="15" y="235"/>
                </a:moveTo>
                <a:lnTo>
                  <a:pt x="2" y="235"/>
                </a:lnTo>
                <a:lnTo>
                  <a:pt x="2" y="230"/>
                </a:lnTo>
                <a:lnTo>
                  <a:pt x="15" y="230"/>
                </a:lnTo>
                <a:lnTo>
                  <a:pt x="15" y="235"/>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9" name="文本框 404"/>
          <p:cNvSpPr txBox="1">
            <a:spLocks noChangeArrowheads="1"/>
          </p:cNvSpPr>
          <p:nvPr/>
        </p:nvSpPr>
        <p:spPr bwMode="auto">
          <a:xfrm>
            <a:off x="2041525" y="4751388"/>
            <a:ext cx="793750" cy="274637"/>
          </a:xfrm>
          <a:prstGeom prst="rect">
            <a:avLst/>
          </a:prstGeom>
          <a:noFill/>
          <a:ln>
            <a:noFill/>
          </a:ln>
          <a:effectLst>
            <a:prstShdw prst="shdw17" dist="17961" dir="2700000">
              <a:srgbClr xmlns:mc="http://schemas.openxmlformats.org/markup-compatibility/2006" xmlns:a14="http://schemas.microsoft.com/office/drawing/2010/main" val="7889FB" mc:Ignorable="">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ysClr val="windowText" lastClr="000000"/>
                </a:solidFill>
                <a:effectLst/>
                <a:uLnTx/>
                <a:uFillTx/>
              </a:rPr>
              <a:t>基础平台</a:t>
            </a:r>
          </a:p>
        </p:txBody>
      </p:sp>
      <p:grpSp>
        <p:nvGrpSpPr>
          <p:cNvPr id="400" name="组合 405"/>
          <p:cNvGrpSpPr>
            <a:grpSpLocks/>
          </p:cNvGrpSpPr>
          <p:nvPr/>
        </p:nvGrpSpPr>
        <p:grpSpPr bwMode="auto">
          <a:xfrm>
            <a:off x="6934200" y="4724400"/>
            <a:ext cx="990600" cy="1612900"/>
            <a:chOff x="1200" y="2976"/>
            <a:chExt cx="624" cy="1016"/>
          </a:xfrm>
        </p:grpSpPr>
        <p:sp>
          <p:nvSpPr>
            <p:cNvPr id="401" name="矩形 406"/>
            <p:cNvSpPr>
              <a:spLocks noChangeArrowheads="1"/>
            </p:cNvSpPr>
            <p:nvPr/>
          </p:nvSpPr>
          <p:spPr bwMode="auto">
            <a:xfrm>
              <a:off x="1269" y="3248"/>
              <a:ext cx="533" cy="12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2" name="矩形 407"/>
            <p:cNvSpPr>
              <a:spLocks noChangeArrowheads="1"/>
            </p:cNvSpPr>
            <p:nvPr/>
          </p:nvSpPr>
          <p:spPr bwMode="auto">
            <a:xfrm>
              <a:off x="1328" y="3264"/>
              <a:ext cx="288" cy="86"/>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系统管理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3" name="矩形 408"/>
            <p:cNvSpPr>
              <a:spLocks noChangeArrowheads="1"/>
            </p:cNvSpPr>
            <p:nvPr/>
          </p:nvSpPr>
          <p:spPr bwMode="auto">
            <a:xfrm>
              <a:off x="1272" y="3408"/>
              <a:ext cx="533" cy="12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4" name="矩形 409"/>
            <p:cNvSpPr>
              <a:spLocks noChangeArrowheads="1"/>
            </p:cNvSpPr>
            <p:nvPr/>
          </p:nvSpPr>
          <p:spPr bwMode="auto">
            <a:xfrm>
              <a:off x="1320" y="3432"/>
              <a:ext cx="432" cy="86"/>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用户权限管理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5" name="矩形 410"/>
            <p:cNvSpPr>
              <a:spLocks noChangeArrowheads="1"/>
            </p:cNvSpPr>
            <p:nvPr/>
          </p:nvSpPr>
          <p:spPr bwMode="auto">
            <a:xfrm>
              <a:off x="1269" y="3544"/>
              <a:ext cx="533" cy="12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6" name="矩形 411"/>
            <p:cNvSpPr>
              <a:spLocks noChangeArrowheads="1"/>
            </p:cNvSpPr>
            <p:nvPr/>
          </p:nvSpPr>
          <p:spPr bwMode="auto">
            <a:xfrm>
              <a:off x="1336" y="3560"/>
              <a:ext cx="288" cy="86"/>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日志管理</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7" name="矩形 412"/>
            <p:cNvSpPr>
              <a:spLocks noChangeArrowheads="1"/>
            </p:cNvSpPr>
            <p:nvPr/>
          </p:nvSpPr>
          <p:spPr bwMode="auto">
            <a:xfrm>
              <a:off x="1269" y="3680"/>
              <a:ext cx="533" cy="12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8" name="矩形 413"/>
            <p:cNvSpPr>
              <a:spLocks noChangeArrowheads="1"/>
            </p:cNvSpPr>
            <p:nvPr/>
          </p:nvSpPr>
          <p:spPr bwMode="auto">
            <a:xfrm>
              <a:off x="1360" y="3688"/>
              <a:ext cx="288" cy="86"/>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流程引擎</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9" name="矩形 414"/>
            <p:cNvSpPr>
              <a:spLocks noChangeArrowheads="1"/>
            </p:cNvSpPr>
            <p:nvPr/>
          </p:nvSpPr>
          <p:spPr bwMode="auto">
            <a:xfrm>
              <a:off x="1269" y="3824"/>
              <a:ext cx="533" cy="120"/>
            </a:xfrm>
            <a:prstGeom prst="rect">
              <a:avLst/>
            </a:prstGeom>
            <a:solidFill>
              <a:srgbClr xmlns:mc="http://schemas.openxmlformats.org/markup-compatibility/2006" xmlns:a14="http://schemas.microsoft.com/office/drawing/2010/main" val="FFCC00" mc:Ignorable=""/>
            </a:solidFill>
            <a:ln>
              <a:noFill/>
            </a:ln>
            <a:extLs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0" name="矩形 415"/>
            <p:cNvSpPr>
              <a:spLocks noChangeArrowheads="1"/>
            </p:cNvSpPr>
            <p:nvPr/>
          </p:nvSpPr>
          <p:spPr bwMode="auto">
            <a:xfrm>
              <a:off x="1384" y="3832"/>
              <a:ext cx="288" cy="86"/>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rgbClr xmlns:mc="http://schemas.openxmlformats.org/markup-compatibility/2006" xmlns:a14="http://schemas.microsoft.com/office/drawing/2010/main" val="000000" mc:Ignorable=""/>
                  </a:solidFill>
                  <a:effectLst/>
                  <a:uLnTx/>
                  <a:uFillTx/>
                  <a:latin typeface="宋体" pitchFamily="2" charset="-122"/>
                </a:rPr>
                <a:t>报表引擎</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1" name="任意多边形 416"/>
            <p:cNvSpPr>
              <a:spLocks noEditPoints="1"/>
            </p:cNvSpPr>
            <p:nvPr/>
          </p:nvSpPr>
          <p:spPr bwMode="auto">
            <a:xfrm>
              <a:off x="1200" y="2976"/>
              <a:ext cx="624" cy="1016"/>
            </a:xfrm>
            <a:custGeom>
              <a:avLst/>
              <a:gdLst>
                <a:gd name="T0" fmla="*/ 0 w 3076"/>
                <a:gd name="T1" fmla="*/ 132 h 235"/>
                <a:gd name="T2" fmla="*/ 0 w 3076"/>
                <a:gd name="T3" fmla="*/ 12 h 235"/>
                <a:gd name="T4" fmla="*/ 94 w 3076"/>
                <a:gd name="T5" fmla="*/ 4 h 235"/>
                <a:gd name="T6" fmla="*/ 175 w 3076"/>
                <a:gd name="T7" fmla="*/ 4 h 235"/>
                <a:gd name="T8" fmla="*/ 276 w 3076"/>
                <a:gd name="T9" fmla="*/ 0 h 235"/>
                <a:gd name="T10" fmla="*/ 411 w 3076"/>
                <a:gd name="T11" fmla="*/ 0 h 235"/>
                <a:gd name="T12" fmla="*/ 531 w 3076"/>
                <a:gd name="T13" fmla="*/ 0 h 235"/>
                <a:gd name="T14" fmla="*/ 632 w 3076"/>
                <a:gd name="T15" fmla="*/ 4 h 235"/>
                <a:gd name="T16" fmla="*/ 714 w 3076"/>
                <a:gd name="T17" fmla="*/ 4 h 235"/>
                <a:gd name="T18" fmla="*/ 814 w 3076"/>
                <a:gd name="T19" fmla="*/ 0 h 235"/>
                <a:gd name="T20" fmla="*/ 949 w 3076"/>
                <a:gd name="T21" fmla="*/ 0 h 235"/>
                <a:gd name="T22" fmla="*/ 1069 w 3076"/>
                <a:gd name="T23" fmla="*/ 0 h 235"/>
                <a:gd name="T24" fmla="*/ 1170 w 3076"/>
                <a:gd name="T25" fmla="*/ 4 h 235"/>
                <a:gd name="T26" fmla="*/ 1251 w 3076"/>
                <a:gd name="T27" fmla="*/ 4 h 235"/>
                <a:gd name="T28" fmla="*/ 1353 w 3076"/>
                <a:gd name="T29" fmla="*/ 0 h 235"/>
                <a:gd name="T30" fmla="*/ 1487 w 3076"/>
                <a:gd name="T31" fmla="*/ 0 h 235"/>
                <a:gd name="T32" fmla="*/ 1607 w 3076"/>
                <a:gd name="T33" fmla="*/ 0 h 235"/>
                <a:gd name="T34" fmla="*/ 1708 w 3076"/>
                <a:gd name="T35" fmla="*/ 4 h 235"/>
                <a:gd name="T36" fmla="*/ 1790 w 3076"/>
                <a:gd name="T37" fmla="*/ 4 h 235"/>
                <a:gd name="T38" fmla="*/ 1891 w 3076"/>
                <a:gd name="T39" fmla="*/ 0 h 235"/>
                <a:gd name="T40" fmla="*/ 2025 w 3076"/>
                <a:gd name="T41" fmla="*/ 0 h 235"/>
                <a:gd name="T42" fmla="*/ 2145 w 3076"/>
                <a:gd name="T43" fmla="*/ 0 h 235"/>
                <a:gd name="T44" fmla="*/ 2246 w 3076"/>
                <a:gd name="T45" fmla="*/ 4 h 235"/>
                <a:gd name="T46" fmla="*/ 2328 w 3076"/>
                <a:gd name="T47" fmla="*/ 4 h 235"/>
                <a:gd name="T48" fmla="*/ 2429 w 3076"/>
                <a:gd name="T49" fmla="*/ 0 h 235"/>
                <a:gd name="T50" fmla="*/ 2563 w 3076"/>
                <a:gd name="T51" fmla="*/ 0 h 235"/>
                <a:gd name="T52" fmla="*/ 2683 w 3076"/>
                <a:gd name="T53" fmla="*/ 0 h 235"/>
                <a:gd name="T54" fmla="*/ 2784 w 3076"/>
                <a:gd name="T55" fmla="*/ 4 h 235"/>
                <a:gd name="T56" fmla="*/ 2866 w 3076"/>
                <a:gd name="T57" fmla="*/ 4 h 235"/>
                <a:gd name="T58" fmla="*/ 2967 w 3076"/>
                <a:gd name="T59" fmla="*/ 0 h 235"/>
                <a:gd name="T60" fmla="*/ 3074 w 3076"/>
                <a:gd name="T61" fmla="*/ 4 h 235"/>
                <a:gd name="T62" fmla="*/ 3071 w 3076"/>
                <a:gd name="T63" fmla="*/ 97 h 235"/>
                <a:gd name="T64" fmla="*/ 3076 w 3076"/>
                <a:gd name="T65" fmla="*/ 198 h 235"/>
                <a:gd name="T66" fmla="*/ 2989 w 3076"/>
                <a:gd name="T67" fmla="*/ 230 h 235"/>
                <a:gd name="T68" fmla="*/ 2907 w 3076"/>
                <a:gd name="T69" fmla="*/ 230 h 235"/>
                <a:gd name="T70" fmla="*/ 2806 w 3076"/>
                <a:gd name="T71" fmla="*/ 235 h 235"/>
                <a:gd name="T72" fmla="*/ 2672 w 3076"/>
                <a:gd name="T73" fmla="*/ 235 h 235"/>
                <a:gd name="T74" fmla="*/ 2552 w 3076"/>
                <a:gd name="T75" fmla="*/ 235 h 235"/>
                <a:gd name="T76" fmla="*/ 2451 w 3076"/>
                <a:gd name="T77" fmla="*/ 230 h 235"/>
                <a:gd name="T78" fmla="*/ 2369 w 3076"/>
                <a:gd name="T79" fmla="*/ 230 h 235"/>
                <a:gd name="T80" fmla="*/ 2268 w 3076"/>
                <a:gd name="T81" fmla="*/ 235 h 235"/>
                <a:gd name="T82" fmla="*/ 2133 w 3076"/>
                <a:gd name="T83" fmla="*/ 235 h 235"/>
                <a:gd name="T84" fmla="*/ 2013 w 3076"/>
                <a:gd name="T85" fmla="*/ 235 h 235"/>
                <a:gd name="T86" fmla="*/ 1913 w 3076"/>
                <a:gd name="T87" fmla="*/ 230 h 235"/>
                <a:gd name="T88" fmla="*/ 1831 w 3076"/>
                <a:gd name="T89" fmla="*/ 230 h 235"/>
                <a:gd name="T90" fmla="*/ 1730 w 3076"/>
                <a:gd name="T91" fmla="*/ 235 h 235"/>
                <a:gd name="T92" fmla="*/ 1595 w 3076"/>
                <a:gd name="T93" fmla="*/ 235 h 235"/>
                <a:gd name="T94" fmla="*/ 1475 w 3076"/>
                <a:gd name="T95" fmla="*/ 235 h 235"/>
                <a:gd name="T96" fmla="*/ 1374 w 3076"/>
                <a:gd name="T97" fmla="*/ 230 h 235"/>
                <a:gd name="T98" fmla="*/ 1293 w 3076"/>
                <a:gd name="T99" fmla="*/ 230 h 235"/>
                <a:gd name="T100" fmla="*/ 1192 w 3076"/>
                <a:gd name="T101" fmla="*/ 235 h 235"/>
                <a:gd name="T102" fmla="*/ 1057 w 3076"/>
                <a:gd name="T103" fmla="*/ 235 h 235"/>
                <a:gd name="T104" fmla="*/ 937 w 3076"/>
                <a:gd name="T105" fmla="*/ 235 h 235"/>
                <a:gd name="T106" fmla="*/ 836 w 3076"/>
                <a:gd name="T107" fmla="*/ 230 h 235"/>
                <a:gd name="T108" fmla="*/ 755 w 3076"/>
                <a:gd name="T109" fmla="*/ 230 h 235"/>
                <a:gd name="T110" fmla="*/ 654 w 3076"/>
                <a:gd name="T111" fmla="*/ 235 h 235"/>
                <a:gd name="T112" fmla="*/ 519 w 3076"/>
                <a:gd name="T113" fmla="*/ 235 h 235"/>
                <a:gd name="T114" fmla="*/ 399 w 3076"/>
                <a:gd name="T115" fmla="*/ 235 h 235"/>
                <a:gd name="T116" fmla="*/ 298 w 3076"/>
                <a:gd name="T117" fmla="*/ 230 h 235"/>
                <a:gd name="T118" fmla="*/ 216 w 3076"/>
                <a:gd name="T119" fmla="*/ 230 h 235"/>
                <a:gd name="T120" fmla="*/ 116 w 3076"/>
                <a:gd name="T121" fmla="*/ 235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6" h="235">
                  <a:moveTo>
                    <a:pt x="0" y="232"/>
                  </a:moveTo>
                  <a:lnTo>
                    <a:pt x="0" y="213"/>
                  </a:lnTo>
                  <a:lnTo>
                    <a:pt x="4" y="213"/>
                  </a:lnTo>
                  <a:lnTo>
                    <a:pt x="4" y="232"/>
                  </a:lnTo>
                  <a:lnTo>
                    <a:pt x="0" y="232"/>
                  </a:lnTo>
                  <a:close/>
                  <a:moveTo>
                    <a:pt x="0" y="199"/>
                  </a:moveTo>
                  <a:lnTo>
                    <a:pt x="0" y="180"/>
                  </a:lnTo>
                  <a:lnTo>
                    <a:pt x="4" y="180"/>
                  </a:lnTo>
                  <a:lnTo>
                    <a:pt x="4" y="199"/>
                  </a:lnTo>
                  <a:lnTo>
                    <a:pt x="0" y="199"/>
                  </a:lnTo>
                  <a:close/>
                  <a:moveTo>
                    <a:pt x="0" y="165"/>
                  </a:moveTo>
                  <a:lnTo>
                    <a:pt x="0" y="146"/>
                  </a:lnTo>
                  <a:lnTo>
                    <a:pt x="4" y="146"/>
                  </a:lnTo>
                  <a:lnTo>
                    <a:pt x="4" y="165"/>
                  </a:lnTo>
                  <a:lnTo>
                    <a:pt x="0" y="165"/>
                  </a:lnTo>
                  <a:close/>
                  <a:moveTo>
                    <a:pt x="0" y="132"/>
                  </a:moveTo>
                  <a:lnTo>
                    <a:pt x="0" y="112"/>
                  </a:lnTo>
                  <a:lnTo>
                    <a:pt x="4" y="112"/>
                  </a:lnTo>
                  <a:lnTo>
                    <a:pt x="4" y="132"/>
                  </a:lnTo>
                  <a:lnTo>
                    <a:pt x="0" y="132"/>
                  </a:lnTo>
                  <a:close/>
                  <a:moveTo>
                    <a:pt x="0" y="98"/>
                  </a:moveTo>
                  <a:lnTo>
                    <a:pt x="0" y="79"/>
                  </a:lnTo>
                  <a:lnTo>
                    <a:pt x="4" y="79"/>
                  </a:lnTo>
                  <a:lnTo>
                    <a:pt x="4" y="98"/>
                  </a:lnTo>
                  <a:lnTo>
                    <a:pt x="0" y="98"/>
                  </a:lnTo>
                  <a:close/>
                  <a:moveTo>
                    <a:pt x="0" y="64"/>
                  </a:moveTo>
                  <a:lnTo>
                    <a:pt x="0" y="45"/>
                  </a:lnTo>
                  <a:lnTo>
                    <a:pt x="4" y="45"/>
                  </a:lnTo>
                  <a:lnTo>
                    <a:pt x="4" y="64"/>
                  </a:lnTo>
                  <a:lnTo>
                    <a:pt x="0" y="64"/>
                  </a:lnTo>
                  <a:close/>
                  <a:moveTo>
                    <a:pt x="0" y="31"/>
                  </a:moveTo>
                  <a:lnTo>
                    <a:pt x="0" y="12"/>
                  </a:lnTo>
                  <a:lnTo>
                    <a:pt x="4" y="12"/>
                  </a:lnTo>
                  <a:lnTo>
                    <a:pt x="4" y="31"/>
                  </a:lnTo>
                  <a:lnTo>
                    <a:pt x="0" y="31"/>
                  </a:lnTo>
                  <a:close/>
                  <a:moveTo>
                    <a:pt x="7" y="0"/>
                  </a:moveTo>
                  <a:lnTo>
                    <a:pt x="26" y="0"/>
                  </a:lnTo>
                  <a:lnTo>
                    <a:pt x="26" y="4"/>
                  </a:lnTo>
                  <a:lnTo>
                    <a:pt x="7" y="4"/>
                  </a:lnTo>
                  <a:lnTo>
                    <a:pt x="7" y="0"/>
                  </a:lnTo>
                  <a:close/>
                  <a:moveTo>
                    <a:pt x="41" y="0"/>
                  </a:moveTo>
                  <a:lnTo>
                    <a:pt x="60" y="0"/>
                  </a:lnTo>
                  <a:lnTo>
                    <a:pt x="60" y="4"/>
                  </a:lnTo>
                  <a:lnTo>
                    <a:pt x="41" y="4"/>
                  </a:lnTo>
                  <a:lnTo>
                    <a:pt x="41" y="0"/>
                  </a:lnTo>
                  <a:close/>
                  <a:moveTo>
                    <a:pt x="74" y="0"/>
                  </a:moveTo>
                  <a:lnTo>
                    <a:pt x="94" y="0"/>
                  </a:lnTo>
                  <a:lnTo>
                    <a:pt x="94" y="4"/>
                  </a:lnTo>
                  <a:lnTo>
                    <a:pt x="74" y="4"/>
                  </a:lnTo>
                  <a:lnTo>
                    <a:pt x="74" y="0"/>
                  </a:lnTo>
                  <a:close/>
                  <a:moveTo>
                    <a:pt x="108" y="0"/>
                  </a:moveTo>
                  <a:lnTo>
                    <a:pt x="127" y="0"/>
                  </a:lnTo>
                  <a:lnTo>
                    <a:pt x="127" y="4"/>
                  </a:lnTo>
                  <a:lnTo>
                    <a:pt x="108" y="4"/>
                  </a:lnTo>
                  <a:lnTo>
                    <a:pt x="108" y="0"/>
                  </a:lnTo>
                  <a:close/>
                  <a:moveTo>
                    <a:pt x="142" y="0"/>
                  </a:moveTo>
                  <a:lnTo>
                    <a:pt x="161" y="0"/>
                  </a:lnTo>
                  <a:lnTo>
                    <a:pt x="161" y="4"/>
                  </a:lnTo>
                  <a:lnTo>
                    <a:pt x="142" y="4"/>
                  </a:lnTo>
                  <a:lnTo>
                    <a:pt x="142" y="0"/>
                  </a:lnTo>
                  <a:close/>
                  <a:moveTo>
                    <a:pt x="175" y="0"/>
                  </a:moveTo>
                  <a:lnTo>
                    <a:pt x="195" y="0"/>
                  </a:lnTo>
                  <a:lnTo>
                    <a:pt x="195" y="4"/>
                  </a:lnTo>
                  <a:lnTo>
                    <a:pt x="175" y="4"/>
                  </a:lnTo>
                  <a:lnTo>
                    <a:pt x="175" y="0"/>
                  </a:lnTo>
                  <a:close/>
                  <a:moveTo>
                    <a:pt x="209" y="0"/>
                  </a:moveTo>
                  <a:lnTo>
                    <a:pt x="228" y="0"/>
                  </a:lnTo>
                  <a:lnTo>
                    <a:pt x="228" y="4"/>
                  </a:lnTo>
                  <a:lnTo>
                    <a:pt x="209" y="4"/>
                  </a:lnTo>
                  <a:lnTo>
                    <a:pt x="209" y="0"/>
                  </a:lnTo>
                  <a:close/>
                  <a:moveTo>
                    <a:pt x="243" y="0"/>
                  </a:moveTo>
                  <a:lnTo>
                    <a:pt x="262" y="0"/>
                  </a:lnTo>
                  <a:lnTo>
                    <a:pt x="262" y="4"/>
                  </a:lnTo>
                  <a:lnTo>
                    <a:pt x="243" y="4"/>
                  </a:lnTo>
                  <a:lnTo>
                    <a:pt x="243" y="0"/>
                  </a:lnTo>
                  <a:close/>
                  <a:moveTo>
                    <a:pt x="276" y="0"/>
                  </a:moveTo>
                  <a:lnTo>
                    <a:pt x="295" y="0"/>
                  </a:lnTo>
                  <a:lnTo>
                    <a:pt x="295" y="4"/>
                  </a:lnTo>
                  <a:lnTo>
                    <a:pt x="276" y="4"/>
                  </a:lnTo>
                  <a:lnTo>
                    <a:pt x="276" y="0"/>
                  </a:lnTo>
                  <a:close/>
                  <a:moveTo>
                    <a:pt x="310" y="0"/>
                  </a:moveTo>
                  <a:lnTo>
                    <a:pt x="329" y="0"/>
                  </a:lnTo>
                  <a:lnTo>
                    <a:pt x="329" y="4"/>
                  </a:lnTo>
                  <a:lnTo>
                    <a:pt x="310" y="4"/>
                  </a:lnTo>
                  <a:lnTo>
                    <a:pt x="310" y="0"/>
                  </a:lnTo>
                  <a:close/>
                  <a:moveTo>
                    <a:pt x="343" y="0"/>
                  </a:moveTo>
                  <a:lnTo>
                    <a:pt x="363" y="0"/>
                  </a:lnTo>
                  <a:lnTo>
                    <a:pt x="363" y="4"/>
                  </a:lnTo>
                  <a:lnTo>
                    <a:pt x="343" y="4"/>
                  </a:lnTo>
                  <a:lnTo>
                    <a:pt x="343" y="0"/>
                  </a:lnTo>
                  <a:close/>
                  <a:moveTo>
                    <a:pt x="377" y="0"/>
                  </a:moveTo>
                  <a:lnTo>
                    <a:pt x="396" y="0"/>
                  </a:lnTo>
                  <a:lnTo>
                    <a:pt x="396" y="4"/>
                  </a:lnTo>
                  <a:lnTo>
                    <a:pt x="377" y="4"/>
                  </a:lnTo>
                  <a:lnTo>
                    <a:pt x="377" y="0"/>
                  </a:lnTo>
                  <a:close/>
                  <a:moveTo>
                    <a:pt x="411" y="0"/>
                  </a:moveTo>
                  <a:lnTo>
                    <a:pt x="430" y="0"/>
                  </a:lnTo>
                  <a:lnTo>
                    <a:pt x="430" y="4"/>
                  </a:lnTo>
                  <a:lnTo>
                    <a:pt x="411" y="4"/>
                  </a:lnTo>
                  <a:lnTo>
                    <a:pt x="411" y="0"/>
                  </a:lnTo>
                  <a:close/>
                  <a:moveTo>
                    <a:pt x="444" y="0"/>
                  </a:moveTo>
                  <a:lnTo>
                    <a:pt x="464" y="0"/>
                  </a:lnTo>
                  <a:lnTo>
                    <a:pt x="464" y="4"/>
                  </a:lnTo>
                  <a:lnTo>
                    <a:pt x="444" y="4"/>
                  </a:lnTo>
                  <a:lnTo>
                    <a:pt x="444" y="0"/>
                  </a:lnTo>
                  <a:close/>
                  <a:moveTo>
                    <a:pt x="478" y="0"/>
                  </a:moveTo>
                  <a:lnTo>
                    <a:pt x="497" y="0"/>
                  </a:lnTo>
                  <a:lnTo>
                    <a:pt x="497" y="4"/>
                  </a:lnTo>
                  <a:lnTo>
                    <a:pt x="478" y="4"/>
                  </a:lnTo>
                  <a:lnTo>
                    <a:pt x="478" y="0"/>
                  </a:lnTo>
                  <a:close/>
                  <a:moveTo>
                    <a:pt x="512" y="0"/>
                  </a:moveTo>
                  <a:lnTo>
                    <a:pt x="531" y="0"/>
                  </a:lnTo>
                  <a:lnTo>
                    <a:pt x="531" y="4"/>
                  </a:lnTo>
                  <a:lnTo>
                    <a:pt x="512" y="4"/>
                  </a:lnTo>
                  <a:lnTo>
                    <a:pt x="512" y="0"/>
                  </a:lnTo>
                  <a:close/>
                  <a:moveTo>
                    <a:pt x="545" y="0"/>
                  </a:moveTo>
                  <a:lnTo>
                    <a:pt x="564" y="0"/>
                  </a:lnTo>
                  <a:lnTo>
                    <a:pt x="564" y="4"/>
                  </a:lnTo>
                  <a:lnTo>
                    <a:pt x="545" y="4"/>
                  </a:lnTo>
                  <a:lnTo>
                    <a:pt x="545" y="0"/>
                  </a:lnTo>
                  <a:close/>
                  <a:moveTo>
                    <a:pt x="579" y="0"/>
                  </a:moveTo>
                  <a:lnTo>
                    <a:pt x="598" y="0"/>
                  </a:lnTo>
                  <a:lnTo>
                    <a:pt x="598" y="4"/>
                  </a:lnTo>
                  <a:lnTo>
                    <a:pt x="579" y="4"/>
                  </a:lnTo>
                  <a:lnTo>
                    <a:pt x="579" y="0"/>
                  </a:lnTo>
                  <a:close/>
                  <a:moveTo>
                    <a:pt x="612" y="0"/>
                  </a:moveTo>
                  <a:lnTo>
                    <a:pt x="632" y="0"/>
                  </a:lnTo>
                  <a:lnTo>
                    <a:pt x="632" y="4"/>
                  </a:lnTo>
                  <a:lnTo>
                    <a:pt x="612" y="4"/>
                  </a:lnTo>
                  <a:lnTo>
                    <a:pt x="612" y="0"/>
                  </a:lnTo>
                  <a:close/>
                  <a:moveTo>
                    <a:pt x="646" y="0"/>
                  </a:moveTo>
                  <a:lnTo>
                    <a:pt x="665" y="0"/>
                  </a:lnTo>
                  <a:lnTo>
                    <a:pt x="665" y="4"/>
                  </a:lnTo>
                  <a:lnTo>
                    <a:pt x="646" y="4"/>
                  </a:lnTo>
                  <a:lnTo>
                    <a:pt x="646" y="0"/>
                  </a:lnTo>
                  <a:close/>
                  <a:moveTo>
                    <a:pt x="680" y="0"/>
                  </a:moveTo>
                  <a:lnTo>
                    <a:pt x="699" y="0"/>
                  </a:lnTo>
                  <a:lnTo>
                    <a:pt x="699" y="4"/>
                  </a:lnTo>
                  <a:lnTo>
                    <a:pt x="680" y="4"/>
                  </a:lnTo>
                  <a:lnTo>
                    <a:pt x="680" y="0"/>
                  </a:lnTo>
                  <a:close/>
                  <a:moveTo>
                    <a:pt x="714" y="0"/>
                  </a:moveTo>
                  <a:lnTo>
                    <a:pt x="733" y="0"/>
                  </a:lnTo>
                  <a:lnTo>
                    <a:pt x="733" y="4"/>
                  </a:lnTo>
                  <a:lnTo>
                    <a:pt x="714" y="4"/>
                  </a:lnTo>
                  <a:lnTo>
                    <a:pt x="714" y="0"/>
                  </a:lnTo>
                  <a:close/>
                  <a:moveTo>
                    <a:pt x="747" y="0"/>
                  </a:moveTo>
                  <a:lnTo>
                    <a:pt x="766" y="0"/>
                  </a:lnTo>
                  <a:lnTo>
                    <a:pt x="766" y="4"/>
                  </a:lnTo>
                  <a:lnTo>
                    <a:pt x="747" y="4"/>
                  </a:lnTo>
                  <a:lnTo>
                    <a:pt x="747" y="0"/>
                  </a:lnTo>
                  <a:close/>
                  <a:moveTo>
                    <a:pt x="781" y="0"/>
                  </a:moveTo>
                  <a:lnTo>
                    <a:pt x="800" y="0"/>
                  </a:lnTo>
                  <a:lnTo>
                    <a:pt x="800" y="4"/>
                  </a:lnTo>
                  <a:lnTo>
                    <a:pt x="781" y="4"/>
                  </a:lnTo>
                  <a:lnTo>
                    <a:pt x="781" y="0"/>
                  </a:lnTo>
                  <a:close/>
                  <a:moveTo>
                    <a:pt x="814" y="0"/>
                  </a:moveTo>
                  <a:lnTo>
                    <a:pt x="834" y="0"/>
                  </a:lnTo>
                  <a:lnTo>
                    <a:pt x="834" y="4"/>
                  </a:lnTo>
                  <a:lnTo>
                    <a:pt x="814" y="4"/>
                  </a:lnTo>
                  <a:lnTo>
                    <a:pt x="814" y="0"/>
                  </a:lnTo>
                  <a:close/>
                  <a:moveTo>
                    <a:pt x="848" y="0"/>
                  </a:moveTo>
                  <a:lnTo>
                    <a:pt x="867" y="0"/>
                  </a:lnTo>
                  <a:lnTo>
                    <a:pt x="867" y="4"/>
                  </a:lnTo>
                  <a:lnTo>
                    <a:pt x="848" y="4"/>
                  </a:lnTo>
                  <a:lnTo>
                    <a:pt x="848" y="0"/>
                  </a:lnTo>
                  <a:close/>
                  <a:moveTo>
                    <a:pt x="882" y="0"/>
                  </a:moveTo>
                  <a:lnTo>
                    <a:pt x="901" y="0"/>
                  </a:lnTo>
                  <a:lnTo>
                    <a:pt x="901" y="4"/>
                  </a:lnTo>
                  <a:lnTo>
                    <a:pt x="882" y="4"/>
                  </a:lnTo>
                  <a:lnTo>
                    <a:pt x="882" y="0"/>
                  </a:lnTo>
                  <a:close/>
                  <a:moveTo>
                    <a:pt x="915" y="0"/>
                  </a:moveTo>
                  <a:lnTo>
                    <a:pt x="934" y="0"/>
                  </a:lnTo>
                  <a:lnTo>
                    <a:pt x="934" y="4"/>
                  </a:lnTo>
                  <a:lnTo>
                    <a:pt x="915" y="4"/>
                  </a:lnTo>
                  <a:lnTo>
                    <a:pt x="915" y="0"/>
                  </a:lnTo>
                  <a:close/>
                  <a:moveTo>
                    <a:pt x="949" y="0"/>
                  </a:moveTo>
                  <a:lnTo>
                    <a:pt x="968" y="0"/>
                  </a:lnTo>
                  <a:lnTo>
                    <a:pt x="968" y="4"/>
                  </a:lnTo>
                  <a:lnTo>
                    <a:pt x="949" y="4"/>
                  </a:lnTo>
                  <a:lnTo>
                    <a:pt x="949" y="0"/>
                  </a:lnTo>
                  <a:close/>
                  <a:moveTo>
                    <a:pt x="983" y="0"/>
                  </a:moveTo>
                  <a:lnTo>
                    <a:pt x="1002" y="0"/>
                  </a:lnTo>
                  <a:lnTo>
                    <a:pt x="1002" y="4"/>
                  </a:lnTo>
                  <a:lnTo>
                    <a:pt x="983" y="4"/>
                  </a:lnTo>
                  <a:lnTo>
                    <a:pt x="983" y="0"/>
                  </a:lnTo>
                  <a:close/>
                  <a:moveTo>
                    <a:pt x="1016" y="0"/>
                  </a:moveTo>
                  <a:lnTo>
                    <a:pt x="1035" y="0"/>
                  </a:lnTo>
                  <a:lnTo>
                    <a:pt x="1035" y="4"/>
                  </a:lnTo>
                  <a:lnTo>
                    <a:pt x="1016" y="4"/>
                  </a:lnTo>
                  <a:lnTo>
                    <a:pt x="1016" y="0"/>
                  </a:lnTo>
                  <a:close/>
                  <a:moveTo>
                    <a:pt x="1050" y="0"/>
                  </a:moveTo>
                  <a:lnTo>
                    <a:pt x="1069" y="0"/>
                  </a:lnTo>
                  <a:lnTo>
                    <a:pt x="1069" y="4"/>
                  </a:lnTo>
                  <a:lnTo>
                    <a:pt x="1050" y="4"/>
                  </a:lnTo>
                  <a:lnTo>
                    <a:pt x="1050" y="0"/>
                  </a:lnTo>
                  <a:close/>
                  <a:moveTo>
                    <a:pt x="1083" y="0"/>
                  </a:moveTo>
                  <a:lnTo>
                    <a:pt x="1103" y="0"/>
                  </a:lnTo>
                  <a:lnTo>
                    <a:pt x="1103" y="4"/>
                  </a:lnTo>
                  <a:lnTo>
                    <a:pt x="1083" y="4"/>
                  </a:lnTo>
                  <a:lnTo>
                    <a:pt x="1083" y="0"/>
                  </a:lnTo>
                  <a:close/>
                  <a:moveTo>
                    <a:pt x="1117" y="0"/>
                  </a:moveTo>
                  <a:lnTo>
                    <a:pt x="1136" y="0"/>
                  </a:lnTo>
                  <a:lnTo>
                    <a:pt x="1136" y="4"/>
                  </a:lnTo>
                  <a:lnTo>
                    <a:pt x="1117" y="4"/>
                  </a:lnTo>
                  <a:lnTo>
                    <a:pt x="1117" y="0"/>
                  </a:lnTo>
                  <a:close/>
                  <a:moveTo>
                    <a:pt x="1151" y="0"/>
                  </a:moveTo>
                  <a:lnTo>
                    <a:pt x="1170" y="0"/>
                  </a:lnTo>
                  <a:lnTo>
                    <a:pt x="1170" y="4"/>
                  </a:lnTo>
                  <a:lnTo>
                    <a:pt x="1151" y="4"/>
                  </a:lnTo>
                  <a:lnTo>
                    <a:pt x="1151" y="0"/>
                  </a:lnTo>
                  <a:close/>
                  <a:moveTo>
                    <a:pt x="1184" y="0"/>
                  </a:moveTo>
                  <a:lnTo>
                    <a:pt x="1203" y="0"/>
                  </a:lnTo>
                  <a:lnTo>
                    <a:pt x="1203" y="4"/>
                  </a:lnTo>
                  <a:lnTo>
                    <a:pt x="1184" y="4"/>
                  </a:lnTo>
                  <a:lnTo>
                    <a:pt x="1184" y="0"/>
                  </a:lnTo>
                  <a:close/>
                  <a:moveTo>
                    <a:pt x="1218" y="0"/>
                  </a:moveTo>
                  <a:lnTo>
                    <a:pt x="1237" y="0"/>
                  </a:lnTo>
                  <a:lnTo>
                    <a:pt x="1237" y="4"/>
                  </a:lnTo>
                  <a:lnTo>
                    <a:pt x="1218" y="4"/>
                  </a:lnTo>
                  <a:lnTo>
                    <a:pt x="1218" y="0"/>
                  </a:lnTo>
                  <a:close/>
                  <a:moveTo>
                    <a:pt x="1251" y="0"/>
                  </a:moveTo>
                  <a:lnTo>
                    <a:pt x="1271" y="0"/>
                  </a:lnTo>
                  <a:lnTo>
                    <a:pt x="1271" y="4"/>
                  </a:lnTo>
                  <a:lnTo>
                    <a:pt x="1251" y="4"/>
                  </a:lnTo>
                  <a:lnTo>
                    <a:pt x="1251" y="0"/>
                  </a:lnTo>
                  <a:close/>
                  <a:moveTo>
                    <a:pt x="1285" y="0"/>
                  </a:moveTo>
                  <a:lnTo>
                    <a:pt x="1305" y="0"/>
                  </a:lnTo>
                  <a:lnTo>
                    <a:pt x="1305" y="4"/>
                  </a:lnTo>
                  <a:lnTo>
                    <a:pt x="1285" y="4"/>
                  </a:lnTo>
                  <a:lnTo>
                    <a:pt x="1285" y="0"/>
                  </a:lnTo>
                  <a:close/>
                  <a:moveTo>
                    <a:pt x="1319" y="0"/>
                  </a:moveTo>
                  <a:lnTo>
                    <a:pt x="1338" y="0"/>
                  </a:lnTo>
                  <a:lnTo>
                    <a:pt x="1338" y="4"/>
                  </a:lnTo>
                  <a:lnTo>
                    <a:pt x="1319" y="4"/>
                  </a:lnTo>
                  <a:lnTo>
                    <a:pt x="1319" y="0"/>
                  </a:lnTo>
                  <a:close/>
                  <a:moveTo>
                    <a:pt x="1353" y="0"/>
                  </a:moveTo>
                  <a:lnTo>
                    <a:pt x="1372" y="0"/>
                  </a:lnTo>
                  <a:lnTo>
                    <a:pt x="1372" y="4"/>
                  </a:lnTo>
                  <a:lnTo>
                    <a:pt x="1353" y="4"/>
                  </a:lnTo>
                  <a:lnTo>
                    <a:pt x="1353" y="0"/>
                  </a:lnTo>
                  <a:close/>
                  <a:moveTo>
                    <a:pt x="1386" y="0"/>
                  </a:moveTo>
                  <a:lnTo>
                    <a:pt x="1405" y="0"/>
                  </a:lnTo>
                  <a:lnTo>
                    <a:pt x="1405" y="4"/>
                  </a:lnTo>
                  <a:lnTo>
                    <a:pt x="1386" y="4"/>
                  </a:lnTo>
                  <a:lnTo>
                    <a:pt x="1386" y="0"/>
                  </a:lnTo>
                  <a:close/>
                  <a:moveTo>
                    <a:pt x="1420" y="0"/>
                  </a:moveTo>
                  <a:lnTo>
                    <a:pt x="1439" y="0"/>
                  </a:lnTo>
                  <a:lnTo>
                    <a:pt x="1439" y="4"/>
                  </a:lnTo>
                  <a:lnTo>
                    <a:pt x="1420" y="4"/>
                  </a:lnTo>
                  <a:lnTo>
                    <a:pt x="1420" y="0"/>
                  </a:lnTo>
                  <a:close/>
                  <a:moveTo>
                    <a:pt x="1453" y="0"/>
                  </a:moveTo>
                  <a:lnTo>
                    <a:pt x="1473" y="0"/>
                  </a:lnTo>
                  <a:lnTo>
                    <a:pt x="1473" y="4"/>
                  </a:lnTo>
                  <a:lnTo>
                    <a:pt x="1453" y="4"/>
                  </a:lnTo>
                  <a:lnTo>
                    <a:pt x="1453" y="0"/>
                  </a:lnTo>
                  <a:close/>
                  <a:moveTo>
                    <a:pt x="1487" y="0"/>
                  </a:moveTo>
                  <a:lnTo>
                    <a:pt x="1506" y="0"/>
                  </a:lnTo>
                  <a:lnTo>
                    <a:pt x="1506" y="4"/>
                  </a:lnTo>
                  <a:lnTo>
                    <a:pt x="1487" y="4"/>
                  </a:lnTo>
                  <a:lnTo>
                    <a:pt x="1487" y="0"/>
                  </a:lnTo>
                  <a:close/>
                  <a:moveTo>
                    <a:pt x="1521" y="0"/>
                  </a:moveTo>
                  <a:lnTo>
                    <a:pt x="1540" y="0"/>
                  </a:lnTo>
                  <a:lnTo>
                    <a:pt x="1540" y="4"/>
                  </a:lnTo>
                  <a:lnTo>
                    <a:pt x="1521" y="4"/>
                  </a:lnTo>
                  <a:lnTo>
                    <a:pt x="1521" y="0"/>
                  </a:lnTo>
                  <a:close/>
                  <a:moveTo>
                    <a:pt x="1554" y="0"/>
                  </a:moveTo>
                  <a:lnTo>
                    <a:pt x="1573" y="0"/>
                  </a:lnTo>
                  <a:lnTo>
                    <a:pt x="1573" y="4"/>
                  </a:lnTo>
                  <a:lnTo>
                    <a:pt x="1554" y="4"/>
                  </a:lnTo>
                  <a:lnTo>
                    <a:pt x="1554" y="0"/>
                  </a:lnTo>
                  <a:close/>
                  <a:moveTo>
                    <a:pt x="1588" y="0"/>
                  </a:moveTo>
                  <a:lnTo>
                    <a:pt x="1607" y="0"/>
                  </a:lnTo>
                  <a:lnTo>
                    <a:pt x="1607" y="4"/>
                  </a:lnTo>
                  <a:lnTo>
                    <a:pt x="1588" y="4"/>
                  </a:lnTo>
                  <a:lnTo>
                    <a:pt x="1588" y="0"/>
                  </a:lnTo>
                  <a:close/>
                  <a:moveTo>
                    <a:pt x="1622" y="0"/>
                  </a:moveTo>
                  <a:lnTo>
                    <a:pt x="1641" y="0"/>
                  </a:lnTo>
                  <a:lnTo>
                    <a:pt x="1641" y="4"/>
                  </a:lnTo>
                  <a:lnTo>
                    <a:pt x="1622" y="4"/>
                  </a:lnTo>
                  <a:lnTo>
                    <a:pt x="1622" y="0"/>
                  </a:lnTo>
                  <a:close/>
                  <a:moveTo>
                    <a:pt x="1655" y="0"/>
                  </a:moveTo>
                  <a:lnTo>
                    <a:pt x="1674" y="0"/>
                  </a:lnTo>
                  <a:lnTo>
                    <a:pt x="1674" y="4"/>
                  </a:lnTo>
                  <a:lnTo>
                    <a:pt x="1655" y="4"/>
                  </a:lnTo>
                  <a:lnTo>
                    <a:pt x="1655" y="0"/>
                  </a:lnTo>
                  <a:close/>
                  <a:moveTo>
                    <a:pt x="1689" y="0"/>
                  </a:moveTo>
                  <a:lnTo>
                    <a:pt x="1708" y="0"/>
                  </a:lnTo>
                  <a:lnTo>
                    <a:pt x="1708" y="4"/>
                  </a:lnTo>
                  <a:lnTo>
                    <a:pt x="1689" y="4"/>
                  </a:lnTo>
                  <a:lnTo>
                    <a:pt x="1689" y="0"/>
                  </a:lnTo>
                  <a:close/>
                  <a:moveTo>
                    <a:pt x="1722" y="0"/>
                  </a:moveTo>
                  <a:lnTo>
                    <a:pt x="1742" y="0"/>
                  </a:lnTo>
                  <a:lnTo>
                    <a:pt x="1742" y="4"/>
                  </a:lnTo>
                  <a:lnTo>
                    <a:pt x="1722" y="4"/>
                  </a:lnTo>
                  <a:lnTo>
                    <a:pt x="1722" y="0"/>
                  </a:lnTo>
                  <a:close/>
                  <a:moveTo>
                    <a:pt x="1756" y="0"/>
                  </a:moveTo>
                  <a:lnTo>
                    <a:pt x="1775" y="0"/>
                  </a:lnTo>
                  <a:lnTo>
                    <a:pt x="1775" y="4"/>
                  </a:lnTo>
                  <a:lnTo>
                    <a:pt x="1756" y="4"/>
                  </a:lnTo>
                  <a:lnTo>
                    <a:pt x="1756" y="0"/>
                  </a:lnTo>
                  <a:close/>
                  <a:moveTo>
                    <a:pt x="1790" y="0"/>
                  </a:moveTo>
                  <a:lnTo>
                    <a:pt x="1809" y="0"/>
                  </a:lnTo>
                  <a:lnTo>
                    <a:pt x="1809" y="4"/>
                  </a:lnTo>
                  <a:lnTo>
                    <a:pt x="1790" y="4"/>
                  </a:lnTo>
                  <a:lnTo>
                    <a:pt x="1790" y="0"/>
                  </a:lnTo>
                  <a:close/>
                  <a:moveTo>
                    <a:pt x="1823" y="0"/>
                  </a:moveTo>
                  <a:lnTo>
                    <a:pt x="1842" y="0"/>
                  </a:lnTo>
                  <a:lnTo>
                    <a:pt x="1842" y="4"/>
                  </a:lnTo>
                  <a:lnTo>
                    <a:pt x="1823" y="4"/>
                  </a:lnTo>
                  <a:lnTo>
                    <a:pt x="1823" y="0"/>
                  </a:lnTo>
                  <a:close/>
                  <a:moveTo>
                    <a:pt x="1857" y="0"/>
                  </a:moveTo>
                  <a:lnTo>
                    <a:pt x="1876" y="0"/>
                  </a:lnTo>
                  <a:lnTo>
                    <a:pt x="1876" y="4"/>
                  </a:lnTo>
                  <a:lnTo>
                    <a:pt x="1857" y="4"/>
                  </a:lnTo>
                  <a:lnTo>
                    <a:pt x="1857" y="0"/>
                  </a:lnTo>
                  <a:close/>
                  <a:moveTo>
                    <a:pt x="1891" y="0"/>
                  </a:moveTo>
                  <a:lnTo>
                    <a:pt x="1910" y="0"/>
                  </a:lnTo>
                  <a:lnTo>
                    <a:pt x="1910" y="4"/>
                  </a:lnTo>
                  <a:lnTo>
                    <a:pt x="1891" y="4"/>
                  </a:lnTo>
                  <a:lnTo>
                    <a:pt x="1891" y="0"/>
                  </a:lnTo>
                  <a:close/>
                  <a:moveTo>
                    <a:pt x="1924" y="0"/>
                  </a:moveTo>
                  <a:lnTo>
                    <a:pt x="1943" y="0"/>
                  </a:lnTo>
                  <a:lnTo>
                    <a:pt x="1943" y="4"/>
                  </a:lnTo>
                  <a:lnTo>
                    <a:pt x="1924" y="4"/>
                  </a:lnTo>
                  <a:lnTo>
                    <a:pt x="1924" y="0"/>
                  </a:lnTo>
                  <a:close/>
                  <a:moveTo>
                    <a:pt x="1958" y="0"/>
                  </a:moveTo>
                  <a:lnTo>
                    <a:pt x="1977" y="0"/>
                  </a:lnTo>
                  <a:lnTo>
                    <a:pt x="1977" y="4"/>
                  </a:lnTo>
                  <a:lnTo>
                    <a:pt x="1958" y="4"/>
                  </a:lnTo>
                  <a:lnTo>
                    <a:pt x="1958" y="0"/>
                  </a:lnTo>
                  <a:close/>
                  <a:moveTo>
                    <a:pt x="1991" y="0"/>
                  </a:moveTo>
                  <a:lnTo>
                    <a:pt x="2011" y="0"/>
                  </a:lnTo>
                  <a:lnTo>
                    <a:pt x="2011" y="4"/>
                  </a:lnTo>
                  <a:lnTo>
                    <a:pt x="1991" y="4"/>
                  </a:lnTo>
                  <a:lnTo>
                    <a:pt x="1991" y="0"/>
                  </a:lnTo>
                  <a:close/>
                  <a:moveTo>
                    <a:pt x="2025" y="0"/>
                  </a:moveTo>
                  <a:lnTo>
                    <a:pt x="2044" y="0"/>
                  </a:lnTo>
                  <a:lnTo>
                    <a:pt x="2044" y="4"/>
                  </a:lnTo>
                  <a:lnTo>
                    <a:pt x="2025" y="4"/>
                  </a:lnTo>
                  <a:lnTo>
                    <a:pt x="2025" y="0"/>
                  </a:lnTo>
                  <a:close/>
                  <a:moveTo>
                    <a:pt x="2059" y="0"/>
                  </a:moveTo>
                  <a:lnTo>
                    <a:pt x="2078" y="0"/>
                  </a:lnTo>
                  <a:lnTo>
                    <a:pt x="2078" y="4"/>
                  </a:lnTo>
                  <a:lnTo>
                    <a:pt x="2059" y="4"/>
                  </a:lnTo>
                  <a:lnTo>
                    <a:pt x="2059" y="0"/>
                  </a:lnTo>
                  <a:close/>
                  <a:moveTo>
                    <a:pt x="2092" y="0"/>
                  </a:moveTo>
                  <a:lnTo>
                    <a:pt x="2111" y="0"/>
                  </a:lnTo>
                  <a:lnTo>
                    <a:pt x="2111" y="4"/>
                  </a:lnTo>
                  <a:lnTo>
                    <a:pt x="2092" y="4"/>
                  </a:lnTo>
                  <a:lnTo>
                    <a:pt x="2092" y="0"/>
                  </a:lnTo>
                  <a:close/>
                  <a:moveTo>
                    <a:pt x="2126" y="0"/>
                  </a:moveTo>
                  <a:lnTo>
                    <a:pt x="2145" y="0"/>
                  </a:lnTo>
                  <a:lnTo>
                    <a:pt x="2145" y="4"/>
                  </a:lnTo>
                  <a:lnTo>
                    <a:pt x="2126" y="4"/>
                  </a:lnTo>
                  <a:lnTo>
                    <a:pt x="2126" y="0"/>
                  </a:lnTo>
                  <a:close/>
                  <a:moveTo>
                    <a:pt x="2159" y="0"/>
                  </a:moveTo>
                  <a:lnTo>
                    <a:pt x="2179" y="0"/>
                  </a:lnTo>
                  <a:lnTo>
                    <a:pt x="2179" y="4"/>
                  </a:lnTo>
                  <a:lnTo>
                    <a:pt x="2159" y="4"/>
                  </a:lnTo>
                  <a:lnTo>
                    <a:pt x="2159" y="0"/>
                  </a:lnTo>
                  <a:close/>
                  <a:moveTo>
                    <a:pt x="2193" y="0"/>
                  </a:moveTo>
                  <a:lnTo>
                    <a:pt x="2213" y="0"/>
                  </a:lnTo>
                  <a:lnTo>
                    <a:pt x="2213" y="4"/>
                  </a:lnTo>
                  <a:lnTo>
                    <a:pt x="2193" y="4"/>
                  </a:lnTo>
                  <a:lnTo>
                    <a:pt x="2193" y="0"/>
                  </a:lnTo>
                  <a:close/>
                  <a:moveTo>
                    <a:pt x="2227" y="0"/>
                  </a:moveTo>
                  <a:lnTo>
                    <a:pt x="2246" y="0"/>
                  </a:lnTo>
                  <a:lnTo>
                    <a:pt x="2246" y="4"/>
                  </a:lnTo>
                  <a:lnTo>
                    <a:pt x="2227" y="4"/>
                  </a:lnTo>
                  <a:lnTo>
                    <a:pt x="2227" y="0"/>
                  </a:lnTo>
                  <a:close/>
                  <a:moveTo>
                    <a:pt x="2261" y="0"/>
                  </a:moveTo>
                  <a:lnTo>
                    <a:pt x="2280" y="0"/>
                  </a:lnTo>
                  <a:lnTo>
                    <a:pt x="2280" y="4"/>
                  </a:lnTo>
                  <a:lnTo>
                    <a:pt x="2261" y="4"/>
                  </a:lnTo>
                  <a:lnTo>
                    <a:pt x="2261" y="0"/>
                  </a:lnTo>
                  <a:close/>
                  <a:moveTo>
                    <a:pt x="2294" y="0"/>
                  </a:moveTo>
                  <a:lnTo>
                    <a:pt x="2313" y="0"/>
                  </a:lnTo>
                  <a:lnTo>
                    <a:pt x="2313" y="4"/>
                  </a:lnTo>
                  <a:lnTo>
                    <a:pt x="2294" y="4"/>
                  </a:lnTo>
                  <a:lnTo>
                    <a:pt x="2294" y="0"/>
                  </a:lnTo>
                  <a:close/>
                  <a:moveTo>
                    <a:pt x="2328" y="0"/>
                  </a:moveTo>
                  <a:lnTo>
                    <a:pt x="2347" y="0"/>
                  </a:lnTo>
                  <a:lnTo>
                    <a:pt x="2347" y="4"/>
                  </a:lnTo>
                  <a:lnTo>
                    <a:pt x="2328" y="4"/>
                  </a:lnTo>
                  <a:lnTo>
                    <a:pt x="2328" y="0"/>
                  </a:lnTo>
                  <a:close/>
                  <a:moveTo>
                    <a:pt x="2361" y="0"/>
                  </a:moveTo>
                  <a:lnTo>
                    <a:pt x="2381" y="0"/>
                  </a:lnTo>
                  <a:lnTo>
                    <a:pt x="2381" y="4"/>
                  </a:lnTo>
                  <a:lnTo>
                    <a:pt x="2361" y="4"/>
                  </a:lnTo>
                  <a:lnTo>
                    <a:pt x="2361" y="0"/>
                  </a:lnTo>
                  <a:close/>
                  <a:moveTo>
                    <a:pt x="2395" y="0"/>
                  </a:moveTo>
                  <a:lnTo>
                    <a:pt x="2414" y="0"/>
                  </a:lnTo>
                  <a:lnTo>
                    <a:pt x="2414" y="4"/>
                  </a:lnTo>
                  <a:lnTo>
                    <a:pt x="2395" y="4"/>
                  </a:lnTo>
                  <a:lnTo>
                    <a:pt x="2395" y="0"/>
                  </a:lnTo>
                  <a:close/>
                  <a:moveTo>
                    <a:pt x="2429" y="0"/>
                  </a:moveTo>
                  <a:lnTo>
                    <a:pt x="2448" y="0"/>
                  </a:lnTo>
                  <a:lnTo>
                    <a:pt x="2448" y="4"/>
                  </a:lnTo>
                  <a:lnTo>
                    <a:pt x="2429" y="4"/>
                  </a:lnTo>
                  <a:lnTo>
                    <a:pt x="2429" y="0"/>
                  </a:lnTo>
                  <a:close/>
                  <a:moveTo>
                    <a:pt x="2462" y="0"/>
                  </a:moveTo>
                  <a:lnTo>
                    <a:pt x="2482" y="0"/>
                  </a:lnTo>
                  <a:lnTo>
                    <a:pt x="2482" y="4"/>
                  </a:lnTo>
                  <a:lnTo>
                    <a:pt x="2462" y="4"/>
                  </a:lnTo>
                  <a:lnTo>
                    <a:pt x="2462" y="0"/>
                  </a:lnTo>
                  <a:close/>
                  <a:moveTo>
                    <a:pt x="2496" y="0"/>
                  </a:moveTo>
                  <a:lnTo>
                    <a:pt x="2515" y="0"/>
                  </a:lnTo>
                  <a:lnTo>
                    <a:pt x="2515" y="4"/>
                  </a:lnTo>
                  <a:lnTo>
                    <a:pt x="2496" y="4"/>
                  </a:lnTo>
                  <a:lnTo>
                    <a:pt x="2496" y="0"/>
                  </a:lnTo>
                  <a:close/>
                  <a:moveTo>
                    <a:pt x="2530" y="0"/>
                  </a:moveTo>
                  <a:lnTo>
                    <a:pt x="2549" y="0"/>
                  </a:lnTo>
                  <a:lnTo>
                    <a:pt x="2549" y="4"/>
                  </a:lnTo>
                  <a:lnTo>
                    <a:pt x="2530" y="4"/>
                  </a:lnTo>
                  <a:lnTo>
                    <a:pt x="2530" y="0"/>
                  </a:lnTo>
                  <a:close/>
                  <a:moveTo>
                    <a:pt x="2563" y="0"/>
                  </a:moveTo>
                  <a:lnTo>
                    <a:pt x="2582" y="0"/>
                  </a:lnTo>
                  <a:lnTo>
                    <a:pt x="2582" y="4"/>
                  </a:lnTo>
                  <a:lnTo>
                    <a:pt x="2563" y="4"/>
                  </a:lnTo>
                  <a:lnTo>
                    <a:pt x="2563" y="0"/>
                  </a:lnTo>
                  <a:close/>
                  <a:moveTo>
                    <a:pt x="2597" y="0"/>
                  </a:moveTo>
                  <a:lnTo>
                    <a:pt x="2616" y="0"/>
                  </a:lnTo>
                  <a:lnTo>
                    <a:pt x="2616" y="4"/>
                  </a:lnTo>
                  <a:lnTo>
                    <a:pt x="2597" y="4"/>
                  </a:lnTo>
                  <a:lnTo>
                    <a:pt x="2597" y="0"/>
                  </a:lnTo>
                  <a:close/>
                  <a:moveTo>
                    <a:pt x="2630" y="0"/>
                  </a:moveTo>
                  <a:lnTo>
                    <a:pt x="2650" y="0"/>
                  </a:lnTo>
                  <a:lnTo>
                    <a:pt x="2650" y="4"/>
                  </a:lnTo>
                  <a:lnTo>
                    <a:pt x="2630" y="4"/>
                  </a:lnTo>
                  <a:lnTo>
                    <a:pt x="2630" y="0"/>
                  </a:lnTo>
                  <a:close/>
                  <a:moveTo>
                    <a:pt x="2664" y="0"/>
                  </a:moveTo>
                  <a:lnTo>
                    <a:pt x="2683" y="0"/>
                  </a:lnTo>
                  <a:lnTo>
                    <a:pt x="2683" y="4"/>
                  </a:lnTo>
                  <a:lnTo>
                    <a:pt x="2664" y="4"/>
                  </a:lnTo>
                  <a:lnTo>
                    <a:pt x="2664" y="0"/>
                  </a:lnTo>
                  <a:close/>
                  <a:moveTo>
                    <a:pt x="2698" y="0"/>
                  </a:moveTo>
                  <a:lnTo>
                    <a:pt x="2717" y="0"/>
                  </a:lnTo>
                  <a:lnTo>
                    <a:pt x="2717" y="4"/>
                  </a:lnTo>
                  <a:lnTo>
                    <a:pt x="2698" y="4"/>
                  </a:lnTo>
                  <a:lnTo>
                    <a:pt x="2698" y="0"/>
                  </a:lnTo>
                  <a:close/>
                  <a:moveTo>
                    <a:pt x="2731" y="0"/>
                  </a:moveTo>
                  <a:lnTo>
                    <a:pt x="2750" y="0"/>
                  </a:lnTo>
                  <a:lnTo>
                    <a:pt x="2750" y="4"/>
                  </a:lnTo>
                  <a:lnTo>
                    <a:pt x="2731" y="4"/>
                  </a:lnTo>
                  <a:lnTo>
                    <a:pt x="2731" y="0"/>
                  </a:lnTo>
                  <a:close/>
                  <a:moveTo>
                    <a:pt x="2765" y="0"/>
                  </a:moveTo>
                  <a:lnTo>
                    <a:pt x="2784" y="0"/>
                  </a:lnTo>
                  <a:lnTo>
                    <a:pt x="2784" y="4"/>
                  </a:lnTo>
                  <a:lnTo>
                    <a:pt x="2765" y="4"/>
                  </a:lnTo>
                  <a:lnTo>
                    <a:pt x="2765" y="0"/>
                  </a:lnTo>
                  <a:close/>
                  <a:moveTo>
                    <a:pt x="2799" y="0"/>
                  </a:moveTo>
                  <a:lnTo>
                    <a:pt x="2818" y="0"/>
                  </a:lnTo>
                  <a:lnTo>
                    <a:pt x="2818" y="4"/>
                  </a:lnTo>
                  <a:lnTo>
                    <a:pt x="2799" y="4"/>
                  </a:lnTo>
                  <a:lnTo>
                    <a:pt x="2799" y="0"/>
                  </a:lnTo>
                  <a:close/>
                  <a:moveTo>
                    <a:pt x="2832" y="0"/>
                  </a:moveTo>
                  <a:lnTo>
                    <a:pt x="2852" y="0"/>
                  </a:lnTo>
                  <a:lnTo>
                    <a:pt x="2852" y="4"/>
                  </a:lnTo>
                  <a:lnTo>
                    <a:pt x="2832" y="4"/>
                  </a:lnTo>
                  <a:lnTo>
                    <a:pt x="2832" y="0"/>
                  </a:lnTo>
                  <a:close/>
                  <a:moveTo>
                    <a:pt x="2866" y="0"/>
                  </a:moveTo>
                  <a:lnTo>
                    <a:pt x="2885" y="0"/>
                  </a:lnTo>
                  <a:lnTo>
                    <a:pt x="2885" y="4"/>
                  </a:lnTo>
                  <a:lnTo>
                    <a:pt x="2866" y="4"/>
                  </a:lnTo>
                  <a:lnTo>
                    <a:pt x="2866" y="0"/>
                  </a:lnTo>
                  <a:close/>
                  <a:moveTo>
                    <a:pt x="2900" y="0"/>
                  </a:moveTo>
                  <a:lnTo>
                    <a:pt x="2919" y="0"/>
                  </a:lnTo>
                  <a:lnTo>
                    <a:pt x="2919" y="4"/>
                  </a:lnTo>
                  <a:lnTo>
                    <a:pt x="2900" y="4"/>
                  </a:lnTo>
                  <a:lnTo>
                    <a:pt x="2900" y="0"/>
                  </a:lnTo>
                  <a:close/>
                  <a:moveTo>
                    <a:pt x="2933" y="0"/>
                  </a:moveTo>
                  <a:lnTo>
                    <a:pt x="2952" y="0"/>
                  </a:lnTo>
                  <a:lnTo>
                    <a:pt x="2952" y="4"/>
                  </a:lnTo>
                  <a:lnTo>
                    <a:pt x="2933" y="4"/>
                  </a:lnTo>
                  <a:lnTo>
                    <a:pt x="2933" y="0"/>
                  </a:lnTo>
                  <a:close/>
                  <a:moveTo>
                    <a:pt x="2967" y="0"/>
                  </a:moveTo>
                  <a:lnTo>
                    <a:pt x="2986" y="0"/>
                  </a:lnTo>
                  <a:lnTo>
                    <a:pt x="2986" y="4"/>
                  </a:lnTo>
                  <a:lnTo>
                    <a:pt x="2967" y="4"/>
                  </a:lnTo>
                  <a:lnTo>
                    <a:pt x="2967" y="0"/>
                  </a:lnTo>
                  <a:close/>
                  <a:moveTo>
                    <a:pt x="3000" y="0"/>
                  </a:moveTo>
                  <a:lnTo>
                    <a:pt x="3020" y="0"/>
                  </a:lnTo>
                  <a:lnTo>
                    <a:pt x="3020" y="4"/>
                  </a:lnTo>
                  <a:lnTo>
                    <a:pt x="3000" y="4"/>
                  </a:lnTo>
                  <a:lnTo>
                    <a:pt x="3000" y="0"/>
                  </a:lnTo>
                  <a:close/>
                  <a:moveTo>
                    <a:pt x="3034" y="0"/>
                  </a:moveTo>
                  <a:lnTo>
                    <a:pt x="3053" y="0"/>
                  </a:lnTo>
                  <a:lnTo>
                    <a:pt x="3053" y="4"/>
                  </a:lnTo>
                  <a:lnTo>
                    <a:pt x="3034" y="4"/>
                  </a:lnTo>
                  <a:lnTo>
                    <a:pt x="3034" y="0"/>
                  </a:lnTo>
                  <a:close/>
                  <a:moveTo>
                    <a:pt x="3068" y="0"/>
                  </a:moveTo>
                  <a:lnTo>
                    <a:pt x="3076" y="0"/>
                  </a:lnTo>
                  <a:lnTo>
                    <a:pt x="3076" y="15"/>
                  </a:lnTo>
                  <a:lnTo>
                    <a:pt x="3071" y="15"/>
                  </a:lnTo>
                  <a:lnTo>
                    <a:pt x="3071" y="2"/>
                  </a:lnTo>
                  <a:lnTo>
                    <a:pt x="3074" y="4"/>
                  </a:lnTo>
                  <a:lnTo>
                    <a:pt x="3068" y="4"/>
                  </a:lnTo>
                  <a:lnTo>
                    <a:pt x="3068" y="0"/>
                  </a:lnTo>
                  <a:close/>
                  <a:moveTo>
                    <a:pt x="3076" y="30"/>
                  </a:moveTo>
                  <a:lnTo>
                    <a:pt x="3076" y="49"/>
                  </a:lnTo>
                  <a:lnTo>
                    <a:pt x="3071" y="49"/>
                  </a:lnTo>
                  <a:lnTo>
                    <a:pt x="3071" y="30"/>
                  </a:lnTo>
                  <a:lnTo>
                    <a:pt x="3076" y="30"/>
                  </a:lnTo>
                  <a:close/>
                  <a:moveTo>
                    <a:pt x="3076" y="63"/>
                  </a:moveTo>
                  <a:lnTo>
                    <a:pt x="3076" y="82"/>
                  </a:lnTo>
                  <a:lnTo>
                    <a:pt x="3071" y="82"/>
                  </a:lnTo>
                  <a:lnTo>
                    <a:pt x="3071" y="63"/>
                  </a:lnTo>
                  <a:lnTo>
                    <a:pt x="3076" y="63"/>
                  </a:lnTo>
                  <a:close/>
                  <a:moveTo>
                    <a:pt x="3076" y="97"/>
                  </a:moveTo>
                  <a:lnTo>
                    <a:pt x="3076" y="116"/>
                  </a:lnTo>
                  <a:lnTo>
                    <a:pt x="3071" y="116"/>
                  </a:lnTo>
                  <a:lnTo>
                    <a:pt x="3071" y="97"/>
                  </a:lnTo>
                  <a:lnTo>
                    <a:pt x="3076" y="97"/>
                  </a:lnTo>
                  <a:close/>
                  <a:moveTo>
                    <a:pt x="3076" y="130"/>
                  </a:moveTo>
                  <a:lnTo>
                    <a:pt x="3076" y="150"/>
                  </a:lnTo>
                  <a:lnTo>
                    <a:pt x="3071" y="150"/>
                  </a:lnTo>
                  <a:lnTo>
                    <a:pt x="3071" y="130"/>
                  </a:lnTo>
                  <a:lnTo>
                    <a:pt x="3076" y="130"/>
                  </a:lnTo>
                  <a:close/>
                  <a:moveTo>
                    <a:pt x="3076" y="164"/>
                  </a:moveTo>
                  <a:lnTo>
                    <a:pt x="3076" y="183"/>
                  </a:lnTo>
                  <a:lnTo>
                    <a:pt x="3071" y="183"/>
                  </a:lnTo>
                  <a:lnTo>
                    <a:pt x="3071" y="164"/>
                  </a:lnTo>
                  <a:lnTo>
                    <a:pt x="3076" y="164"/>
                  </a:lnTo>
                  <a:close/>
                  <a:moveTo>
                    <a:pt x="3076" y="198"/>
                  </a:moveTo>
                  <a:lnTo>
                    <a:pt x="3076" y="217"/>
                  </a:lnTo>
                  <a:lnTo>
                    <a:pt x="3071" y="217"/>
                  </a:lnTo>
                  <a:lnTo>
                    <a:pt x="3071" y="198"/>
                  </a:lnTo>
                  <a:lnTo>
                    <a:pt x="3076" y="198"/>
                  </a:lnTo>
                  <a:close/>
                  <a:moveTo>
                    <a:pt x="3076" y="231"/>
                  </a:moveTo>
                  <a:lnTo>
                    <a:pt x="3076" y="235"/>
                  </a:lnTo>
                  <a:lnTo>
                    <a:pt x="3056" y="235"/>
                  </a:lnTo>
                  <a:lnTo>
                    <a:pt x="3056" y="230"/>
                  </a:lnTo>
                  <a:lnTo>
                    <a:pt x="3074" y="230"/>
                  </a:lnTo>
                  <a:lnTo>
                    <a:pt x="3071" y="232"/>
                  </a:lnTo>
                  <a:lnTo>
                    <a:pt x="3071" y="231"/>
                  </a:lnTo>
                  <a:lnTo>
                    <a:pt x="3076" y="231"/>
                  </a:lnTo>
                  <a:close/>
                  <a:moveTo>
                    <a:pt x="3042" y="235"/>
                  </a:moveTo>
                  <a:lnTo>
                    <a:pt x="3022" y="235"/>
                  </a:lnTo>
                  <a:lnTo>
                    <a:pt x="3022" y="230"/>
                  </a:lnTo>
                  <a:lnTo>
                    <a:pt x="3042" y="230"/>
                  </a:lnTo>
                  <a:lnTo>
                    <a:pt x="3042" y="235"/>
                  </a:lnTo>
                  <a:close/>
                  <a:moveTo>
                    <a:pt x="3008" y="235"/>
                  </a:moveTo>
                  <a:lnTo>
                    <a:pt x="2989" y="235"/>
                  </a:lnTo>
                  <a:lnTo>
                    <a:pt x="2989" y="230"/>
                  </a:lnTo>
                  <a:lnTo>
                    <a:pt x="3008" y="230"/>
                  </a:lnTo>
                  <a:lnTo>
                    <a:pt x="3008" y="235"/>
                  </a:lnTo>
                  <a:close/>
                  <a:moveTo>
                    <a:pt x="2974" y="235"/>
                  </a:moveTo>
                  <a:lnTo>
                    <a:pt x="2955" y="235"/>
                  </a:lnTo>
                  <a:lnTo>
                    <a:pt x="2955" y="230"/>
                  </a:lnTo>
                  <a:lnTo>
                    <a:pt x="2974" y="230"/>
                  </a:lnTo>
                  <a:lnTo>
                    <a:pt x="2974" y="235"/>
                  </a:lnTo>
                  <a:close/>
                  <a:moveTo>
                    <a:pt x="2941" y="235"/>
                  </a:moveTo>
                  <a:lnTo>
                    <a:pt x="2921" y="235"/>
                  </a:lnTo>
                  <a:lnTo>
                    <a:pt x="2921" y="230"/>
                  </a:lnTo>
                  <a:lnTo>
                    <a:pt x="2941" y="230"/>
                  </a:lnTo>
                  <a:lnTo>
                    <a:pt x="2941" y="235"/>
                  </a:lnTo>
                  <a:close/>
                  <a:moveTo>
                    <a:pt x="2907" y="235"/>
                  </a:moveTo>
                  <a:lnTo>
                    <a:pt x="2888" y="235"/>
                  </a:lnTo>
                  <a:lnTo>
                    <a:pt x="2888" y="230"/>
                  </a:lnTo>
                  <a:lnTo>
                    <a:pt x="2907" y="230"/>
                  </a:lnTo>
                  <a:lnTo>
                    <a:pt x="2907" y="235"/>
                  </a:lnTo>
                  <a:close/>
                  <a:moveTo>
                    <a:pt x="2873" y="235"/>
                  </a:moveTo>
                  <a:lnTo>
                    <a:pt x="2854" y="235"/>
                  </a:lnTo>
                  <a:lnTo>
                    <a:pt x="2854" y="230"/>
                  </a:lnTo>
                  <a:lnTo>
                    <a:pt x="2873" y="230"/>
                  </a:lnTo>
                  <a:lnTo>
                    <a:pt x="2873" y="235"/>
                  </a:lnTo>
                  <a:close/>
                  <a:moveTo>
                    <a:pt x="2840" y="235"/>
                  </a:moveTo>
                  <a:lnTo>
                    <a:pt x="2821" y="235"/>
                  </a:lnTo>
                  <a:lnTo>
                    <a:pt x="2821" y="230"/>
                  </a:lnTo>
                  <a:lnTo>
                    <a:pt x="2840" y="230"/>
                  </a:lnTo>
                  <a:lnTo>
                    <a:pt x="2840" y="235"/>
                  </a:lnTo>
                  <a:close/>
                  <a:moveTo>
                    <a:pt x="2806" y="235"/>
                  </a:moveTo>
                  <a:lnTo>
                    <a:pt x="2787" y="235"/>
                  </a:lnTo>
                  <a:lnTo>
                    <a:pt x="2787" y="230"/>
                  </a:lnTo>
                  <a:lnTo>
                    <a:pt x="2806" y="230"/>
                  </a:lnTo>
                  <a:lnTo>
                    <a:pt x="2806" y="235"/>
                  </a:lnTo>
                  <a:close/>
                  <a:moveTo>
                    <a:pt x="2773" y="235"/>
                  </a:moveTo>
                  <a:lnTo>
                    <a:pt x="2753" y="235"/>
                  </a:lnTo>
                  <a:lnTo>
                    <a:pt x="2753" y="230"/>
                  </a:lnTo>
                  <a:lnTo>
                    <a:pt x="2773" y="230"/>
                  </a:lnTo>
                  <a:lnTo>
                    <a:pt x="2773" y="235"/>
                  </a:lnTo>
                  <a:close/>
                  <a:moveTo>
                    <a:pt x="2739" y="235"/>
                  </a:moveTo>
                  <a:lnTo>
                    <a:pt x="2720" y="235"/>
                  </a:lnTo>
                  <a:lnTo>
                    <a:pt x="2720" y="230"/>
                  </a:lnTo>
                  <a:lnTo>
                    <a:pt x="2739" y="230"/>
                  </a:lnTo>
                  <a:lnTo>
                    <a:pt x="2739" y="235"/>
                  </a:lnTo>
                  <a:close/>
                  <a:moveTo>
                    <a:pt x="2705" y="235"/>
                  </a:moveTo>
                  <a:lnTo>
                    <a:pt x="2686" y="235"/>
                  </a:lnTo>
                  <a:lnTo>
                    <a:pt x="2686" y="230"/>
                  </a:lnTo>
                  <a:lnTo>
                    <a:pt x="2705" y="230"/>
                  </a:lnTo>
                  <a:lnTo>
                    <a:pt x="2705" y="235"/>
                  </a:lnTo>
                  <a:close/>
                  <a:moveTo>
                    <a:pt x="2672" y="235"/>
                  </a:moveTo>
                  <a:lnTo>
                    <a:pt x="2652" y="235"/>
                  </a:lnTo>
                  <a:lnTo>
                    <a:pt x="2652" y="230"/>
                  </a:lnTo>
                  <a:lnTo>
                    <a:pt x="2672" y="230"/>
                  </a:lnTo>
                  <a:lnTo>
                    <a:pt x="2672" y="235"/>
                  </a:lnTo>
                  <a:close/>
                  <a:moveTo>
                    <a:pt x="2638" y="235"/>
                  </a:moveTo>
                  <a:lnTo>
                    <a:pt x="2619" y="235"/>
                  </a:lnTo>
                  <a:lnTo>
                    <a:pt x="2619" y="230"/>
                  </a:lnTo>
                  <a:lnTo>
                    <a:pt x="2638" y="230"/>
                  </a:lnTo>
                  <a:lnTo>
                    <a:pt x="2638" y="235"/>
                  </a:lnTo>
                  <a:close/>
                  <a:moveTo>
                    <a:pt x="2604" y="235"/>
                  </a:moveTo>
                  <a:lnTo>
                    <a:pt x="2585" y="235"/>
                  </a:lnTo>
                  <a:lnTo>
                    <a:pt x="2585" y="230"/>
                  </a:lnTo>
                  <a:lnTo>
                    <a:pt x="2604" y="230"/>
                  </a:lnTo>
                  <a:lnTo>
                    <a:pt x="2604" y="235"/>
                  </a:lnTo>
                  <a:close/>
                  <a:moveTo>
                    <a:pt x="2571" y="235"/>
                  </a:moveTo>
                  <a:lnTo>
                    <a:pt x="2552" y="235"/>
                  </a:lnTo>
                  <a:lnTo>
                    <a:pt x="2552" y="230"/>
                  </a:lnTo>
                  <a:lnTo>
                    <a:pt x="2571" y="230"/>
                  </a:lnTo>
                  <a:lnTo>
                    <a:pt x="2571" y="235"/>
                  </a:lnTo>
                  <a:close/>
                  <a:moveTo>
                    <a:pt x="2537" y="235"/>
                  </a:moveTo>
                  <a:lnTo>
                    <a:pt x="2518" y="235"/>
                  </a:lnTo>
                  <a:lnTo>
                    <a:pt x="2518" y="230"/>
                  </a:lnTo>
                  <a:lnTo>
                    <a:pt x="2537" y="230"/>
                  </a:lnTo>
                  <a:lnTo>
                    <a:pt x="2537" y="235"/>
                  </a:lnTo>
                  <a:close/>
                  <a:moveTo>
                    <a:pt x="2504" y="235"/>
                  </a:moveTo>
                  <a:lnTo>
                    <a:pt x="2484" y="235"/>
                  </a:lnTo>
                  <a:lnTo>
                    <a:pt x="2484" y="230"/>
                  </a:lnTo>
                  <a:lnTo>
                    <a:pt x="2504" y="230"/>
                  </a:lnTo>
                  <a:lnTo>
                    <a:pt x="2504" y="235"/>
                  </a:lnTo>
                  <a:close/>
                  <a:moveTo>
                    <a:pt x="2470" y="235"/>
                  </a:moveTo>
                  <a:lnTo>
                    <a:pt x="2451" y="235"/>
                  </a:lnTo>
                  <a:lnTo>
                    <a:pt x="2451" y="230"/>
                  </a:lnTo>
                  <a:lnTo>
                    <a:pt x="2470" y="230"/>
                  </a:lnTo>
                  <a:lnTo>
                    <a:pt x="2470" y="235"/>
                  </a:lnTo>
                  <a:close/>
                  <a:moveTo>
                    <a:pt x="2436" y="235"/>
                  </a:moveTo>
                  <a:lnTo>
                    <a:pt x="2417" y="235"/>
                  </a:lnTo>
                  <a:lnTo>
                    <a:pt x="2417" y="230"/>
                  </a:lnTo>
                  <a:lnTo>
                    <a:pt x="2436" y="230"/>
                  </a:lnTo>
                  <a:lnTo>
                    <a:pt x="2436" y="235"/>
                  </a:lnTo>
                  <a:close/>
                  <a:moveTo>
                    <a:pt x="2402" y="235"/>
                  </a:moveTo>
                  <a:lnTo>
                    <a:pt x="2383" y="235"/>
                  </a:lnTo>
                  <a:lnTo>
                    <a:pt x="2383" y="230"/>
                  </a:lnTo>
                  <a:lnTo>
                    <a:pt x="2402" y="230"/>
                  </a:lnTo>
                  <a:lnTo>
                    <a:pt x="2402" y="235"/>
                  </a:lnTo>
                  <a:close/>
                  <a:moveTo>
                    <a:pt x="2369" y="235"/>
                  </a:moveTo>
                  <a:lnTo>
                    <a:pt x="2350" y="235"/>
                  </a:lnTo>
                  <a:lnTo>
                    <a:pt x="2350" y="230"/>
                  </a:lnTo>
                  <a:lnTo>
                    <a:pt x="2369" y="230"/>
                  </a:lnTo>
                  <a:lnTo>
                    <a:pt x="2369" y="235"/>
                  </a:lnTo>
                  <a:close/>
                  <a:moveTo>
                    <a:pt x="2335" y="235"/>
                  </a:moveTo>
                  <a:lnTo>
                    <a:pt x="2316" y="235"/>
                  </a:lnTo>
                  <a:lnTo>
                    <a:pt x="2316" y="230"/>
                  </a:lnTo>
                  <a:lnTo>
                    <a:pt x="2335" y="230"/>
                  </a:lnTo>
                  <a:lnTo>
                    <a:pt x="2335" y="235"/>
                  </a:lnTo>
                  <a:close/>
                  <a:moveTo>
                    <a:pt x="2302" y="235"/>
                  </a:moveTo>
                  <a:lnTo>
                    <a:pt x="2282" y="235"/>
                  </a:lnTo>
                  <a:lnTo>
                    <a:pt x="2282" y="230"/>
                  </a:lnTo>
                  <a:lnTo>
                    <a:pt x="2302" y="230"/>
                  </a:lnTo>
                  <a:lnTo>
                    <a:pt x="2302" y="235"/>
                  </a:lnTo>
                  <a:close/>
                  <a:moveTo>
                    <a:pt x="2268" y="235"/>
                  </a:moveTo>
                  <a:lnTo>
                    <a:pt x="2249" y="235"/>
                  </a:lnTo>
                  <a:lnTo>
                    <a:pt x="2249" y="230"/>
                  </a:lnTo>
                  <a:lnTo>
                    <a:pt x="2268" y="230"/>
                  </a:lnTo>
                  <a:lnTo>
                    <a:pt x="2268" y="235"/>
                  </a:lnTo>
                  <a:close/>
                  <a:moveTo>
                    <a:pt x="2234" y="235"/>
                  </a:moveTo>
                  <a:lnTo>
                    <a:pt x="2215" y="235"/>
                  </a:lnTo>
                  <a:lnTo>
                    <a:pt x="2215" y="230"/>
                  </a:lnTo>
                  <a:lnTo>
                    <a:pt x="2234" y="230"/>
                  </a:lnTo>
                  <a:lnTo>
                    <a:pt x="2234" y="235"/>
                  </a:lnTo>
                  <a:close/>
                  <a:moveTo>
                    <a:pt x="2201" y="235"/>
                  </a:moveTo>
                  <a:lnTo>
                    <a:pt x="2182" y="235"/>
                  </a:lnTo>
                  <a:lnTo>
                    <a:pt x="2182" y="230"/>
                  </a:lnTo>
                  <a:lnTo>
                    <a:pt x="2201" y="230"/>
                  </a:lnTo>
                  <a:lnTo>
                    <a:pt x="2201" y="235"/>
                  </a:lnTo>
                  <a:close/>
                  <a:moveTo>
                    <a:pt x="2167" y="235"/>
                  </a:moveTo>
                  <a:lnTo>
                    <a:pt x="2148" y="235"/>
                  </a:lnTo>
                  <a:lnTo>
                    <a:pt x="2148" y="230"/>
                  </a:lnTo>
                  <a:lnTo>
                    <a:pt x="2167" y="230"/>
                  </a:lnTo>
                  <a:lnTo>
                    <a:pt x="2167" y="235"/>
                  </a:lnTo>
                  <a:close/>
                  <a:moveTo>
                    <a:pt x="2133" y="235"/>
                  </a:moveTo>
                  <a:lnTo>
                    <a:pt x="2114" y="235"/>
                  </a:lnTo>
                  <a:lnTo>
                    <a:pt x="2114" y="230"/>
                  </a:lnTo>
                  <a:lnTo>
                    <a:pt x="2133" y="230"/>
                  </a:lnTo>
                  <a:lnTo>
                    <a:pt x="2133" y="235"/>
                  </a:lnTo>
                  <a:close/>
                  <a:moveTo>
                    <a:pt x="2100" y="235"/>
                  </a:moveTo>
                  <a:lnTo>
                    <a:pt x="2081" y="235"/>
                  </a:lnTo>
                  <a:lnTo>
                    <a:pt x="2081" y="230"/>
                  </a:lnTo>
                  <a:lnTo>
                    <a:pt x="2100" y="230"/>
                  </a:lnTo>
                  <a:lnTo>
                    <a:pt x="2100" y="235"/>
                  </a:lnTo>
                  <a:close/>
                  <a:moveTo>
                    <a:pt x="2066" y="235"/>
                  </a:moveTo>
                  <a:lnTo>
                    <a:pt x="2047" y="235"/>
                  </a:lnTo>
                  <a:lnTo>
                    <a:pt x="2047" y="230"/>
                  </a:lnTo>
                  <a:lnTo>
                    <a:pt x="2066" y="230"/>
                  </a:lnTo>
                  <a:lnTo>
                    <a:pt x="2066" y="235"/>
                  </a:lnTo>
                  <a:close/>
                  <a:moveTo>
                    <a:pt x="2033" y="235"/>
                  </a:moveTo>
                  <a:lnTo>
                    <a:pt x="2013" y="235"/>
                  </a:lnTo>
                  <a:lnTo>
                    <a:pt x="2013" y="230"/>
                  </a:lnTo>
                  <a:lnTo>
                    <a:pt x="2033" y="230"/>
                  </a:lnTo>
                  <a:lnTo>
                    <a:pt x="2033" y="235"/>
                  </a:lnTo>
                  <a:close/>
                  <a:moveTo>
                    <a:pt x="1999" y="235"/>
                  </a:moveTo>
                  <a:lnTo>
                    <a:pt x="1980" y="235"/>
                  </a:lnTo>
                  <a:lnTo>
                    <a:pt x="1980" y="230"/>
                  </a:lnTo>
                  <a:lnTo>
                    <a:pt x="1999" y="230"/>
                  </a:lnTo>
                  <a:lnTo>
                    <a:pt x="1999" y="235"/>
                  </a:lnTo>
                  <a:close/>
                  <a:moveTo>
                    <a:pt x="1965" y="235"/>
                  </a:moveTo>
                  <a:lnTo>
                    <a:pt x="1946" y="235"/>
                  </a:lnTo>
                  <a:lnTo>
                    <a:pt x="1946" y="230"/>
                  </a:lnTo>
                  <a:lnTo>
                    <a:pt x="1965" y="230"/>
                  </a:lnTo>
                  <a:lnTo>
                    <a:pt x="1965" y="235"/>
                  </a:lnTo>
                  <a:close/>
                  <a:moveTo>
                    <a:pt x="1932" y="235"/>
                  </a:moveTo>
                  <a:lnTo>
                    <a:pt x="1913" y="235"/>
                  </a:lnTo>
                  <a:lnTo>
                    <a:pt x="1913" y="230"/>
                  </a:lnTo>
                  <a:lnTo>
                    <a:pt x="1932" y="230"/>
                  </a:lnTo>
                  <a:lnTo>
                    <a:pt x="1932" y="235"/>
                  </a:lnTo>
                  <a:close/>
                  <a:moveTo>
                    <a:pt x="1898" y="235"/>
                  </a:moveTo>
                  <a:lnTo>
                    <a:pt x="1879" y="235"/>
                  </a:lnTo>
                  <a:lnTo>
                    <a:pt x="1879" y="230"/>
                  </a:lnTo>
                  <a:lnTo>
                    <a:pt x="1898" y="230"/>
                  </a:lnTo>
                  <a:lnTo>
                    <a:pt x="1898" y="235"/>
                  </a:lnTo>
                  <a:close/>
                  <a:moveTo>
                    <a:pt x="1865" y="235"/>
                  </a:moveTo>
                  <a:lnTo>
                    <a:pt x="1845" y="235"/>
                  </a:lnTo>
                  <a:lnTo>
                    <a:pt x="1845" y="230"/>
                  </a:lnTo>
                  <a:lnTo>
                    <a:pt x="1865" y="230"/>
                  </a:lnTo>
                  <a:lnTo>
                    <a:pt x="1865" y="235"/>
                  </a:lnTo>
                  <a:close/>
                  <a:moveTo>
                    <a:pt x="1831" y="235"/>
                  </a:moveTo>
                  <a:lnTo>
                    <a:pt x="1811" y="235"/>
                  </a:lnTo>
                  <a:lnTo>
                    <a:pt x="1811" y="230"/>
                  </a:lnTo>
                  <a:lnTo>
                    <a:pt x="1831" y="230"/>
                  </a:lnTo>
                  <a:lnTo>
                    <a:pt x="1831" y="235"/>
                  </a:lnTo>
                  <a:close/>
                  <a:moveTo>
                    <a:pt x="1797" y="235"/>
                  </a:moveTo>
                  <a:lnTo>
                    <a:pt x="1778" y="235"/>
                  </a:lnTo>
                  <a:lnTo>
                    <a:pt x="1778" y="230"/>
                  </a:lnTo>
                  <a:lnTo>
                    <a:pt x="1797" y="230"/>
                  </a:lnTo>
                  <a:lnTo>
                    <a:pt x="1797" y="235"/>
                  </a:lnTo>
                  <a:close/>
                  <a:moveTo>
                    <a:pt x="1763" y="235"/>
                  </a:moveTo>
                  <a:lnTo>
                    <a:pt x="1744" y="235"/>
                  </a:lnTo>
                  <a:lnTo>
                    <a:pt x="1744" y="230"/>
                  </a:lnTo>
                  <a:lnTo>
                    <a:pt x="1763" y="230"/>
                  </a:lnTo>
                  <a:lnTo>
                    <a:pt x="1763" y="235"/>
                  </a:lnTo>
                  <a:close/>
                  <a:moveTo>
                    <a:pt x="1730" y="235"/>
                  </a:moveTo>
                  <a:lnTo>
                    <a:pt x="1711" y="235"/>
                  </a:lnTo>
                  <a:lnTo>
                    <a:pt x="1711" y="230"/>
                  </a:lnTo>
                  <a:lnTo>
                    <a:pt x="1730" y="230"/>
                  </a:lnTo>
                  <a:lnTo>
                    <a:pt x="1730" y="235"/>
                  </a:lnTo>
                  <a:close/>
                  <a:moveTo>
                    <a:pt x="1696" y="235"/>
                  </a:moveTo>
                  <a:lnTo>
                    <a:pt x="1677" y="235"/>
                  </a:lnTo>
                  <a:lnTo>
                    <a:pt x="1677" y="230"/>
                  </a:lnTo>
                  <a:lnTo>
                    <a:pt x="1696" y="230"/>
                  </a:lnTo>
                  <a:lnTo>
                    <a:pt x="1696" y="235"/>
                  </a:lnTo>
                  <a:close/>
                  <a:moveTo>
                    <a:pt x="1663" y="235"/>
                  </a:moveTo>
                  <a:lnTo>
                    <a:pt x="1643" y="235"/>
                  </a:lnTo>
                  <a:lnTo>
                    <a:pt x="1643" y="230"/>
                  </a:lnTo>
                  <a:lnTo>
                    <a:pt x="1663" y="230"/>
                  </a:lnTo>
                  <a:lnTo>
                    <a:pt x="1663" y="235"/>
                  </a:lnTo>
                  <a:close/>
                  <a:moveTo>
                    <a:pt x="1629" y="235"/>
                  </a:moveTo>
                  <a:lnTo>
                    <a:pt x="1610" y="235"/>
                  </a:lnTo>
                  <a:lnTo>
                    <a:pt x="1610" y="230"/>
                  </a:lnTo>
                  <a:lnTo>
                    <a:pt x="1629" y="230"/>
                  </a:lnTo>
                  <a:lnTo>
                    <a:pt x="1629" y="235"/>
                  </a:lnTo>
                  <a:close/>
                  <a:moveTo>
                    <a:pt x="1595" y="235"/>
                  </a:moveTo>
                  <a:lnTo>
                    <a:pt x="1576" y="235"/>
                  </a:lnTo>
                  <a:lnTo>
                    <a:pt x="1576" y="230"/>
                  </a:lnTo>
                  <a:lnTo>
                    <a:pt x="1595" y="230"/>
                  </a:lnTo>
                  <a:lnTo>
                    <a:pt x="1595" y="235"/>
                  </a:lnTo>
                  <a:close/>
                  <a:moveTo>
                    <a:pt x="1562" y="235"/>
                  </a:moveTo>
                  <a:lnTo>
                    <a:pt x="1542" y="235"/>
                  </a:lnTo>
                  <a:lnTo>
                    <a:pt x="1542" y="230"/>
                  </a:lnTo>
                  <a:lnTo>
                    <a:pt x="1562" y="230"/>
                  </a:lnTo>
                  <a:lnTo>
                    <a:pt x="1562" y="235"/>
                  </a:lnTo>
                  <a:close/>
                  <a:moveTo>
                    <a:pt x="1528" y="235"/>
                  </a:moveTo>
                  <a:lnTo>
                    <a:pt x="1509" y="235"/>
                  </a:lnTo>
                  <a:lnTo>
                    <a:pt x="1509" y="230"/>
                  </a:lnTo>
                  <a:lnTo>
                    <a:pt x="1528" y="230"/>
                  </a:lnTo>
                  <a:lnTo>
                    <a:pt x="1528" y="235"/>
                  </a:lnTo>
                  <a:close/>
                  <a:moveTo>
                    <a:pt x="1494" y="235"/>
                  </a:moveTo>
                  <a:lnTo>
                    <a:pt x="1475" y="235"/>
                  </a:lnTo>
                  <a:lnTo>
                    <a:pt x="1475" y="230"/>
                  </a:lnTo>
                  <a:lnTo>
                    <a:pt x="1494" y="230"/>
                  </a:lnTo>
                  <a:lnTo>
                    <a:pt x="1494" y="235"/>
                  </a:lnTo>
                  <a:close/>
                  <a:moveTo>
                    <a:pt x="1461" y="235"/>
                  </a:moveTo>
                  <a:lnTo>
                    <a:pt x="1442" y="235"/>
                  </a:lnTo>
                  <a:lnTo>
                    <a:pt x="1442" y="230"/>
                  </a:lnTo>
                  <a:lnTo>
                    <a:pt x="1461" y="230"/>
                  </a:lnTo>
                  <a:lnTo>
                    <a:pt x="1461" y="235"/>
                  </a:lnTo>
                  <a:close/>
                  <a:moveTo>
                    <a:pt x="1427" y="235"/>
                  </a:moveTo>
                  <a:lnTo>
                    <a:pt x="1408" y="235"/>
                  </a:lnTo>
                  <a:lnTo>
                    <a:pt x="1408" y="230"/>
                  </a:lnTo>
                  <a:lnTo>
                    <a:pt x="1427" y="230"/>
                  </a:lnTo>
                  <a:lnTo>
                    <a:pt x="1427" y="235"/>
                  </a:lnTo>
                  <a:close/>
                  <a:moveTo>
                    <a:pt x="1394" y="235"/>
                  </a:moveTo>
                  <a:lnTo>
                    <a:pt x="1374" y="235"/>
                  </a:lnTo>
                  <a:lnTo>
                    <a:pt x="1374" y="230"/>
                  </a:lnTo>
                  <a:lnTo>
                    <a:pt x="1394" y="230"/>
                  </a:lnTo>
                  <a:lnTo>
                    <a:pt x="1394" y="235"/>
                  </a:lnTo>
                  <a:close/>
                  <a:moveTo>
                    <a:pt x="1360" y="235"/>
                  </a:moveTo>
                  <a:lnTo>
                    <a:pt x="1341" y="235"/>
                  </a:lnTo>
                  <a:lnTo>
                    <a:pt x="1341" y="230"/>
                  </a:lnTo>
                  <a:lnTo>
                    <a:pt x="1360" y="230"/>
                  </a:lnTo>
                  <a:lnTo>
                    <a:pt x="1360" y="235"/>
                  </a:lnTo>
                  <a:close/>
                  <a:moveTo>
                    <a:pt x="1326" y="235"/>
                  </a:moveTo>
                  <a:lnTo>
                    <a:pt x="1307" y="235"/>
                  </a:lnTo>
                  <a:lnTo>
                    <a:pt x="1307" y="230"/>
                  </a:lnTo>
                  <a:lnTo>
                    <a:pt x="1326" y="230"/>
                  </a:lnTo>
                  <a:lnTo>
                    <a:pt x="1326" y="235"/>
                  </a:lnTo>
                  <a:close/>
                  <a:moveTo>
                    <a:pt x="1293" y="235"/>
                  </a:moveTo>
                  <a:lnTo>
                    <a:pt x="1274" y="235"/>
                  </a:lnTo>
                  <a:lnTo>
                    <a:pt x="1274" y="230"/>
                  </a:lnTo>
                  <a:lnTo>
                    <a:pt x="1293" y="230"/>
                  </a:lnTo>
                  <a:lnTo>
                    <a:pt x="1293" y="235"/>
                  </a:lnTo>
                  <a:close/>
                  <a:moveTo>
                    <a:pt x="1259" y="235"/>
                  </a:moveTo>
                  <a:lnTo>
                    <a:pt x="1240" y="235"/>
                  </a:lnTo>
                  <a:lnTo>
                    <a:pt x="1240" y="230"/>
                  </a:lnTo>
                  <a:lnTo>
                    <a:pt x="1259" y="230"/>
                  </a:lnTo>
                  <a:lnTo>
                    <a:pt x="1259" y="235"/>
                  </a:lnTo>
                  <a:close/>
                  <a:moveTo>
                    <a:pt x="1225" y="235"/>
                  </a:moveTo>
                  <a:lnTo>
                    <a:pt x="1206" y="235"/>
                  </a:lnTo>
                  <a:lnTo>
                    <a:pt x="1206" y="230"/>
                  </a:lnTo>
                  <a:lnTo>
                    <a:pt x="1225" y="230"/>
                  </a:lnTo>
                  <a:lnTo>
                    <a:pt x="1225" y="235"/>
                  </a:lnTo>
                  <a:close/>
                  <a:moveTo>
                    <a:pt x="1192" y="235"/>
                  </a:moveTo>
                  <a:lnTo>
                    <a:pt x="1173" y="235"/>
                  </a:lnTo>
                  <a:lnTo>
                    <a:pt x="1173" y="230"/>
                  </a:lnTo>
                  <a:lnTo>
                    <a:pt x="1192" y="230"/>
                  </a:lnTo>
                  <a:lnTo>
                    <a:pt x="1192" y="235"/>
                  </a:lnTo>
                  <a:close/>
                  <a:moveTo>
                    <a:pt x="1158" y="235"/>
                  </a:moveTo>
                  <a:lnTo>
                    <a:pt x="1139" y="235"/>
                  </a:lnTo>
                  <a:lnTo>
                    <a:pt x="1139" y="230"/>
                  </a:lnTo>
                  <a:lnTo>
                    <a:pt x="1158" y="230"/>
                  </a:lnTo>
                  <a:lnTo>
                    <a:pt x="1158" y="235"/>
                  </a:lnTo>
                  <a:close/>
                  <a:moveTo>
                    <a:pt x="1125" y="235"/>
                  </a:moveTo>
                  <a:lnTo>
                    <a:pt x="1105" y="235"/>
                  </a:lnTo>
                  <a:lnTo>
                    <a:pt x="1105" y="230"/>
                  </a:lnTo>
                  <a:lnTo>
                    <a:pt x="1125" y="230"/>
                  </a:lnTo>
                  <a:lnTo>
                    <a:pt x="1125" y="235"/>
                  </a:lnTo>
                  <a:close/>
                  <a:moveTo>
                    <a:pt x="1091" y="235"/>
                  </a:moveTo>
                  <a:lnTo>
                    <a:pt x="1072" y="235"/>
                  </a:lnTo>
                  <a:lnTo>
                    <a:pt x="1072" y="230"/>
                  </a:lnTo>
                  <a:lnTo>
                    <a:pt x="1091" y="230"/>
                  </a:lnTo>
                  <a:lnTo>
                    <a:pt x="1091" y="235"/>
                  </a:lnTo>
                  <a:close/>
                  <a:moveTo>
                    <a:pt x="1057" y="235"/>
                  </a:moveTo>
                  <a:lnTo>
                    <a:pt x="1038" y="235"/>
                  </a:lnTo>
                  <a:lnTo>
                    <a:pt x="1038" y="230"/>
                  </a:lnTo>
                  <a:lnTo>
                    <a:pt x="1057" y="230"/>
                  </a:lnTo>
                  <a:lnTo>
                    <a:pt x="1057" y="235"/>
                  </a:lnTo>
                  <a:close/>
                  <a:moveTo>
                    <a:pt x="1024" y="235"/>
                  </a:moveTo>
                  <a:lnTo>
                    <a:pt x="1005" y="235"/>
                  </a:lnTo>
                  <a:lnTo>
                    <a:pt x="1005" y="230"/>
                  </a:lnTo>
                  <a:lnTo>
                    <a:pt x="1024" y="230"/>
                  </a:lnTo>
                  <a:lnTo>
                    <a:pt x="1024" y="235"/>
                  </a:lnTo>
                  <a:close/>
                  <a:moveTo>
                    <a:pt x="990" y="235"/>
                  </a:moveTo>
                  <a:lnTo>
                    <a:pt x="971" y="235"/>
                  </a:lnTo>
                  <a:lnTo>
                    <a:pt x="971" y="230"/>
                  </a:lnTo>
                  <a:lnTo>
                    <a:pt x="990" y="230"/>
                  </a:lnTo>
                  <a:lnTo>
                    <a:pt x="990" y="235"/>
                  </a:lnTo>
                  <a:close/>
                  <a:moveTo>
                    <a:pt x="957" y="235"/>
                  </a:moveTo>
                  <a:lnTo>
                    <a:pt x="937" y="235"/>
                  </a:lnTo>
                  <a:lnTo>
                    <a:pt x="937" y="230"/>
                  </a:lnTo>
                  <a:lnTo>
                    <a:pt x="957" y="230"/>
                  </a:lnTo>
                  <a:lnTo>
                    <a:pt x="957" y="235"/>
                  </a:lnTo>
                  <a:close/>
                  <a:moveTo>
                    <a:pt x="923" y="235"/>
                  </a:moveTo>
                  <a:lnTo>
                    <a:pt x="903" y="235"/>
                  </a:lnTo>
                  <a:lnTo>
                    <a:pt x="903" y="230"/>
                  </a:lnTo>
                  <a:lnTo>
                    <a:pt x="923" y="230"/>
                  </a:lnTo>
                  <a:lnTo>
                    <a:pt x="923" y="235"/>
                  </a:lnTo>
                  <a:close/>
                  <a:moveTo>
                    <a:pt x="889" y="235"/>
                  </a:moveTo>
                  <a:lnTo>
                    <a:pt x="870" y="235"/>
                  </a:lnTo>
                  <a:lnTo>
                    <a:pt x="870" y="230"/>
                  </a:lnTo>
                  <a:lnTo>
                    <a:pt x="889" y="230"/>
                  </a:lnTo>
                  <a:lnTo>
                    <a:pt x="889" y="235"/>
                  </a:lnTo>
                  <a:close/>
                  <a:moveTo>
                    <a:pt x="855" y="235"/>
                  </a:moveTo>
                  <a:lnTo>
                    <a:pt x="836" y="235"/>
                  </a:lnTo>
                  <a:lnTo>
                    <a:pt x="836" y="230"/>
                  </a:lnTo>
                  <a:lnTo>
                    <a:pt x="855" y="230"/>
                  </a:lnTo>
                  <a:lnTo>
                    <a:pt x="855" y="235"/>
                  </a:lnTo>
                  <a:close/>
                  <a:moveTo>
                    <a:pt x="822" y="235"/>
                  </a:moveTo>
                  <a:lnTo>
                    <a:pt x="803" y="235"/>
                  </a:lnTo>
                  <a:lnTo>
                    <a:pt x="803" y="230"/>
                  </a:lnTo>
                  <a:lnTo>
                    <a:pt x="822" y="230"/>
                  </a:lnTo>
                  <a:lnTo>
                    <a:pt x="822" y="235"/>
                  </a:lnTo>
                  <a:close/>
                  <a:moveTo>
                    <a:pt x="788" y="235"/>
                  </a:moveTo>
                  <a:lnTo>
                    <a:pt x="769" y="235"/>
                  </a:lnTo>
                  <a:lnTo>
                    <a:pt x="769" y="230"/>
                  </a:lnTo>
                  <a:lnTo>
                    <a:pt x="788" y="230"/>
                  </a:lnTo>
                  <a:lnTo>
                    <a:pt x="788" y="235"/>
                  </a:lnTo>
                  <a:close/>
                  <a:moveTo>
                    <a:pt x="755" y="235"/>
                  </a:moveTo>
                  <a:lnTo>
                    <a:pt x="735" y="235"/>
                  </a:lnTo>
                  <a:lnTo>
                    <a:pt x="735" y="230"/>
                  </a:lnTo>
                  <a:lnTo>
                    <a:pt x="755" y="230"/>
                  </a:lnTo>
                  <a:lnTo>
                    <a:pt x="755" y="235"/>
                  </a:lnTo>
                  <a:close/>
                  <a:moveTo>
                    <a:pt x="721" y="235"/>
                  </a:moveTo>
                  <a:lnTo>
                    <a:pt x="702" y="235"/>
                  </a:lnTo>
                  <a:lnTo>
                    <a:pt x="702" y="230"/>
                  </a:lnTo>
                  <a:lnTo>
                    <a:pt x="721" y="230"/>
                  </a:lnTo>
                  <a:lnTo>
                    <a:pt x="721" y="235"/>
                  </a:lnTo>
                  <a:close/>
                  <a:moveTo>
                    <a:pt x="687" y="235"/>
                  </a:moveTo>
                  <a:lnTo>
                    <a:pt x="668" y="235"/>
                  </a:lnTo>
                  <a:lnTo>
                    <a:pt x="668" y="230"/>
                  </a:lnTo>
                  <a:lnTo>
                    <a:pt x="687" y="230"/>
                  </a:lnTo>
                  <a:lnTo>
                    <a:pt x="687" y="235"/>
                  </a:lnTo>
                  <a:close/>
                  <a:moveTo>
                    <a:pt x="654" y="235"/>
                  </a:moveTo>
                  <a:lnTo>
                    <a:pt x="634" y="235"/>
                  </a:lnTo>
                  <a:lnTo>
                    <a:pt x="634" y="230"/>
                  </a:lnTo>
                  <a:lnTo>
                    <a:pt x="654" y="230"/>
                  </a:lnTo>
                  <a:lnTo>
                    <a:pt x="654" y="235"/>
                  </a:lnTo>
                  <a:close/>
                  <a:moveTo>
                    <a:pt x="620" y="235"/>
                  </a:moveTo>
                  <a:lnTo>
                    <a:pt x="601" y="235"/>
                  </a:lnTo>
                  <a:lnTo>
                    <a:pt x="601" y="230"/>
                  </a:lnTo>
                  <a:lnTo>
                    <a:pt x="620" y="230"/>
                  </a:lnTo>
                  <a:lnTo>
                    <a:pt x="620" y="235"/>
                  </a:lnTo>
                  <a:close/>
                  <a:moveTo>
                    <a:pt x="586" y="235"/>
                  </a:moveTo>
                  <a:lnTo>
                    <a:pt x="567" y="235"/>
                  </a:lnTo>
                  <a:lnTo>
                    <a:pt x="567" y="230"/>
                  </a:lnTo>
                  <a:lnTo>
                    <a:pt x="586" y="230"/>
                  </a:lnTo>
                  <a:lnTo>
                    <a:pt x="586" y="235"/>
                  </a:lnTo>
                  <a:close/>
                  <a:moveTo>
                    <a:pt x="553" y="235"/>
                  </a:moveTo>
                  <a:lnTo>
                    <a:pt x="534" y="235"/>
                  </a:lnTo>
                  <a:lnTo>
                    <a:pt x="534" y="230"/>
                  </a:lnTo>
                  <a:lnTo>
                    <a:pt x="553" y="230"/>
                  </a:lnTo>
                  <a:lnTo>
                    <a:pt x="553" y="235"/>
                  </a:lnTo>
                  <a:close/>
                  <a:moveTo>
                    <a:pt x="519" y="235"/>
                  </a:moveTo>
                  <a:lnTo>
                    <a:pt x="500" y="235"/>
                  </a:lnTo>
                  <a:lnTo>
                    <a:pt x="500" y="230"/>
                  </a:lnTo>
                  <a:lnTo>
                    <a:pt x="519" y="230"/>
                  </a:lnTo>
                  <a:lnTo>
                    <a:pt x="519" y="235"/>
                  </a:lnTo>
                  <a:close/>
                  <a:moveTo>
                    <a:pt x="486" y="235"/>
                  </a:moveTo>
                  <a:lnTo>
                    <a:pt x="466" y="235"/>
                  </a:lnTo>
                  <a:lnTo>
                    <a:pt x="466" y="230"/>
                  </a:lnTo>
                  <a:lnTo>
                    <a:pt x="486" y="230"/>
                  </a:lnTo>
                  <a:lnTo>
                    <a:pt x="486" y="235"/>
                  </a:lnTo>
                  <a:close/>
                  <a:moveTo>
                    <a:pt x="452" y="235"/>
                  </a:moveTo>
                  <a:lnTo>
                    <a:pt x="433" y="235"/>
                  </a:lnTo>
                  <a:lnTo>
                    <a:pt x="433" y="230"/>
                  </a:lnTo>
                  <a:lnTo>
                    <a:pt x="452" y="230"/>
                  </a:lnTo>
                  <a:lnTo>
                    <a:pt x="452" y="235"/>
                  </a:lnTo>
                  <a:close/>
                  <a:moveTo>
                    <a:pt x="418" y="235"/>
                  </a:moveTo>
                  <a:lnTo>
                    <a:pt x="399" y="235"/>
                  </a:lnTo>
                  <a:lnTo>
                    <a:pt x="399" y="230"/>
                  </a:lnTo>
                  <a:lnTo>
                    <a:pt x="418" y="230"/>
                  </a:lnTo>
                  <a:lnTo>
                    <a:pt x="418" y="235"/>
                  </a:lnTo>
                  <a:close/>
                  <a:moveTo>
                    <a:pt x="385" y="235"/>
                  </a:moveTo>
                  <a:lnTo>
                    <a:pt x="366" y="235"/>
                  </a:lnTo>
                  <a:lnTo>
                    <a:pt x="366" y="230"/>
                  </a:lnTo>
                  <a:lnTo>
                    <a:pt x="385" y="230"/>
                  </a:lnTo>
                  <a:lnTo>
                    <a:pt x="385" y="235"/>
                  </a:lnTo>
                  <a:close/>
                  <a:moveTo>
                    <a:pt x="351" y="235"/>
                  </a:moveTo>
                  <a:lnTo>
                    <a:pt x="332" y="235"/>
                  </a:lnTo>
                  <a:lnTo>
                    <a:pt x="332" y="230"/>
                  </a:lnTo>
                  <a:lnTo>
                    <a:pt x="351" y="230"/>
                  </a:lnTo>
                  <a:lnTo>
                    <a:pt x="351" y="235"/>
                  </a:lnTo>
                  <a:close/>
                  <a:moveTo>
                    <a:pt x="317" y="235"/>
                  </a:moveTo>
                  <a:lnTo>
                    <a:pt x="298" y="235"/>
                  </a:lnTo>
                  <a:lnTo>
                    <a:pt x="298" y="230"/>
                  </a:lnTo>
                  <a:lnTo>
                    <a:pt x="317" y="230"/>
                  </a:lnTo>
                  <a:lnTo>
                    <a:pt x="317" y="235"/>
                  </a:lnTo>
                  <a:close/>
                  <a:moveTo>
                    <a:pt x="284" y="235"/>
                  </a:moveTo>
                  <a:lnTo>
                    <a:pt x="264" y="235"/>
                  </a:lnTo>
                  <a:lnTo>
                    <a:pt x="264" y="230"/>
                  </a:lnTo>
                  <a:lnTo>
                    <a:pt x="284" y="230"/>
                  </a:lnTo>
                  <a:lnTo>
                    <a:pt x="284" y="235"/>
                  </a:lnTo>
                  <a:close/>
                  <a:moveTo>
                    <a:pt x="250" y="235"/>
                  </a:moveTo>
                  <a:lnTo>
                    <a:pt x="231" y="235"/>
                  </a:lnTo>
                  <a:lnTo>
                    <a:pt x="231" y="230"/>
                  </a:lnTo>
                  <a:lnTo>
                    <a:pt x="250" y="230"/>
                  </a:lnTo>
                  <a:lnTo>
                    <a:pt x="250" y="235"/>
                  </a:lnTo>
                  <a:close/>
                  <a:moveTo>
                    <a:pt x="216" y="235"/>
                  </a:moveTo>
                  <a:lnTo>
                    <a:pt x="197" y="235"/>
                  </a:lnTo>
                  <a:lnTo>
                    <a:pt x="197" y="230"/>
                  </a:lnTo>
                  <a:lnTo>
                    <a:pt x="216" y="230"/>
                  </a:lnTo>
                  <a:lnTo>
                    <a:pt x="216" y="235"/>
                  </a:lnTo>
                  <a:close/>
                  <a:moveTo>
                    <a:pt x="183" y="235"/>
                  </a:moveTo>
                  <a:lnTo>
                    <a:pt x="164" y="235"/>
                  </a:lnTo>
                  <a:lnTo>
                    <a:pt x="164" y="230"/>
                  </a:lnTo>
                  <a:lnTo>
                    <a:pt x="183" y="230"/>
                  </a:lnTo>
                  <a:lnTo>
                    <a:pt x="183" y="235"/>
                  </a:lnTo>
                  <a:close/>
                  <a:moveTo>
                    <a:pt x="149" y="235"/>
                  </a:moveTo>
                  <a:lnTo>
                    <a:pt x="130" y="235"/>
                  </a:lnTo>
                  <a:lnTo>
                    <a:pt x="130" y="230"/>
                  </a:lnTo>
                  <a:lnTo>
                    <a:pt x="149" y="230"/>
                  </a:lnTo>
                  <a:lnTo>
                    <a:pt x="149" y="235"/>
                  </a:lnTo>
                  <a:close/>
                  <a:moveTo>
                    <a:pt x="116" y="235"/>
                  </a:moveTo>
                  <a:lnTo>
                    <a:pt x="96" y="235"/>
                  </a:lnTo>
                  <a:lnTo>
                    <a:pt x="96" y="230"/>
                  </a:lnTo>
                  <a:lnTo>
                    <a:pt x="116" y="230"/>
                  </a:lnTo>
                  <a:lnTo>
                    <a:pt x="116" y="235"/>
                  </a:lnTo>
                  <a:close/>
                  <a:moveTo>
                    <a:pt x="82" y="235"/>
                  </a:moveTo>
                  <a:lnTo>
                    <a:pt x="63" y="235"/>
                  </a:lnTo>
                  <a:lnTo>
                    <a:pt x="63" y="230"/>
                  </a:lnTo>
                  <a:lnTo>
                    <a:pt x="82" y="230"/>
                  </a:lnTo>
                  <a:lnTo>
                    <a:pt x="82" y="235"/>
                  </a:lnTo>
                  <a:close/>
                  <a:moveTo>
                    <a:pt x="48" y="235"/>
                  </a:moveTo>
                  <a:lnTo>
                    <a:pt x="29" y="235"/>
                  </a:lnTo>
                  <a:lnTo>
                    <a:pt x="29" y="230"/>
                  </a:lnTo>
                  <a:lnTo>
                    <a:pt x="48" y="230"/>
                  </a:lnTo>
                  <a:lnTo>
                    <a:pt x="48" y="235"/>
                  </a:lnTo>
                  <a:close/>
                  <a:moveTo>
                    <a:pt x="15" y="235"/>
                  </a:moveTo>
                  <a:lnTo>
                    <a:pt x="2" y="235"/>
                  </a:lnTo>
                  <a:lnTo>
                    <a:pt x="2" y="230"/>
                  </a:lnTo>
                  <a:lnTo>
                    <a:pt x="15" y="230"/>
                  </a:lnTo>
                  <a:lnTo>
                    <a:pt x="15" y="235"/>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2" name="文本框 417"/>
            <p:cNvSpPr txBox="1">
              <a:spLocks noChangeArrowheads="1"/>
            </p:cNvSpPr>
            <p:nvPr/>
          </p:nvSpPr>
          <p:spPr bwMode="auto">
            <a:xfrm>
              <a:off x="1286" y="2993"/>
              <a:ext cx="500" cy="173"/>
            </a:xfrm>
            <a:prstGeom prst="rect">
              <a:avLst/>
            </a:prstGeom>
            <a:noFill/>
            <a:ln>
              <a:noFill/>
            </a:ln>
            <a:effectLst>
              <a:prstShdw prst="shdw17" dist="17961" dir="2700000">
                <a:srgbClr xmlns:mc="http://schemas.openxmlformats.org/markup-compatibility/2006" xmlns:a14="http://schemas.microsoft.com/office/drawing/2010/main" val="7889FB" mc:Ignorable="">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ysClr val="windowText" lastClr="000000"/>
                  </a:solidFill>
                  <a:effectLst/>
                  <a:uLnTx/>
                  <a:uFillTx/>
                </a:rPr>
                <a:t>基础平台</a:t>
              </a:r>
            </a:p>
          </p:txBody>
        </p:sp>
      </p:grpSp>
      <p:sp>
        <p:nvSpPr>
          <p:cNvPr id="413" name="任意多边形 418"/>
          <p:cNvSpPr>
            <a:spLocks noEditPoints="1"/>
          </p:cNvSpPr>
          <p:nvPr/>
        </p:nvSpPr>
        <p:spPr bwMode="auto">
          <a:xfrm>
            <a:off x="3429000" y="5638800"/>
            <a:ext cx="1752600" cy="762000"/>
          </a:xfrm>
          <a:custGeom>
            <a:avLst/>
            <a:gdLst>
              <a:gd name="T0" fmla="*/ 0 w 3076"/>
              <a:gd name="T1" fmla="*/ 132 h 235"/>
              <a:gd name="T2" fmla="*/ 0 w 3076"/>
              <a:gd name="T3" fmla="*/ 12 h 235"/>
              <a:gd name="T4" fmla="*/ 94 w 3076"/>
              <a:gd name="T5" fmla="*/ 4 h 235"/>
              <a:gd name="T6" fmla="*/ 175 w 3076"/>
              <a:gd name="T7" fmla="*/ 4 h 235"/>
              <a:gd name="T8" fmla="*/ 276 w 3076"/>
              <a:gd name="T9" fmla="*/ 0 h 235"/>
              <a:gd name="T10" fmla="*/ 411 w 3076"/>
              <a:gd name="T11" fmla="*/ 0 h 235"/>
              <a:gd name="T12" fmla="*/ 531 w 3076"/>
              <a:gd name="T13" fmla="*/ 0 h 235"/>
              <a:gd name="T14" fmla="*/ 632 w 3076"/>
              <a:gd name="T15" fmla="*/ 4 h 235"/>
              <a:gd name="T16" fmla="*/ 714 w 3076"/>
              <a:gd name="T17" fmla="*/ 4 h 235"/>
              <a:gd name="T18" fmla="*/ 814 w 3076"/>
              <a:gd name="T19" fmla="*/ 0 h 235"/>
              <a:gd name="T20" fmla="*/ 949 w 3076"/>
              <a:gd name="T21" fmla="*/ 0 h 235"/>
              <a:gd name="T22" fmla="*/ 1069 w 3076"/>
              <a:gd name="T23" fmla="*/ 0 h 235"/>
              <a:gd name="T24" fmla="*/ 1170 w 3076"/>
              <a:gd name="T25" fmla="*/ 4 h 235"/>
              <a:gd name="T26" fmla="*/ 1251 w 3076"/>
              <a:gd name="T27" fmla="*/ 4 h 235"/>
              <a:gd name="T28" fmla="*/ 1353 w 3076"/>
              <a:gd name="T29" fmla="*/ 0 h 235"/>
              <a:gd name="T30" fmla="*/ 1487 w 3076"/>
              <a:gd name="T31" fmla="*/ 0 h 235"/>
              <a:gd name="T32" fmla="*/ 1607 w 3076"/>
              <a:gd name="T33" fmla="*/ 0 h 235"/>
              <a:gd name="T34" fmla="*/ 1708 w 3076"/>
              <a:gd name="T35" fmla="*/ 4 h 235"/>
              <a:gd name="T36" fmla="*/ 1790 w 3076"/>
              <a:gd name="T37" fmla="*/ 4 h 235"/>
              <a:gd name="T38" fmla="*/ 1891 w 3076"/>
              <a:gd name="T39" fmla="*/ 0 h 235"/>
              <a:gd name="T40" fmla="*/ 2025 w 3076"/>
              <a:gd name="T41" fmla="*/ 0 h 235"/>
              <a:gd name="T42" fmla="*/ 2145 w 3076"/>
              <a:gd name="T43" fmla="*/ 0 h 235"/>
              <a:gd name="T44" fmla="*/ 2246 w 3076"/>
              <a:gd name="T45" fmla="*/ 4 h 235"/>
              <a:gd name="T46" fmla="*/ 2328 w 3076"/>
              <a:gd name="T47" fmla="*/ 4 h 235"/>
              <a:gd name="T48" fmla="*/ 2429 w 3076"/>
              <a:gd name="T49" fmla="*/ 0 h 235"/>
              <a:gd name="T50" fmla="*/ 2563 w 3076"/>
              <a:gd name="T51" fmla="*/ 0 h 235"/>
              <a:gd name="T52" fmla="*/ 2683 w 3076"/>
              <a:gd name="T53" fmla="*/ 0 h 235"/>
              <a:gd name="T54" fmla="*/ 2784 w 3076"/>
              <a:gd name="T55" fmla="*/ 4 h 235"/>
              <a:gd name="T56" fmla="*/ 2866 w 3076"/>
              <a:gd name="T57" fmla="*/ 4 h 235"/>
              <a:gd name="T58" fmla="*/ 2967 w 3076"/>
              <a:gd name="T59" fmla="*/ 0 h 235"/>
              <a:gd name="T60" fmla="*/ 3074 w 3076"/>
              <a:gd name="T61" fmla="*/ 4 h 235"/>
              <a:gd name="T62" fmla="*/ 3071 w 3076"/>
              <a:gd name="T63" fmla="*/ 97 h 235"/>
              <a:gd name="T64" fmla="*/ 3076 w 3076"/>
              <a:gd name="T65" fmla="*/ 198 h 235"/>
              <a:gd name="T66" fmla="*/ 2989 w 3076"/>
              <a:gd name="T67" fmla="*/ 230 h 235"/>
              <a:gd name="T68" fmla="*/ 2907 w 3076"/>
              <a:gd name="T69" fmla="*/ 230 h 235"/>
              <a:gd name="T70" fmla="*/ 2806 w 3076"/>
              <a:gd name="T71" fmla="*/ 235 h 235"/>
              <a:gd name="T72" fmla="*/ 2672 w 3076"/>
              <a:gd name="T73" fmla="*/ 235 h 235"/>
              <a:gd name="T74" fmla="*/ 2552 w 3076"/>
              <a:gd name="T75" fmla="*/ 235 h 235"/>
              <a:gd name="T76" fmla="*/ 2451 w 3076"/>
              <a:gd name="T77" fmla="*/ 230 h 235"/>
              <a:gd name="T78" fmla="*/ 2369 w 3076"/>
              <a:gd name="T79" fmla="*/ 230 h 235"/>
              <a:gd name="T80" fmla="*/ 2268 w 3076"/>
              <a:gd name="T81" fmla="*/ 235 h 235"/>
              <a:gd name="T82" fmla="*/ 2133 w 3076"/>
              <a:gd name="T83" fmla="*/ 235 h 235"/>
              <a:gd name="T84" fmla="*/ 2013 w 3076"/>
              <a:gd name="T85" fmla="*/ 235 h 235"/>
              <a:gd name="T86" fmla="*/ 1913 w 3076"/>
              <a:gd name="T87" fmla="*/ 230 h 235"/>
              <a:gd name="T88" fmla="*/ 1831 w 3076"/>
              <a:gd name="T89" fmla="*/ 230 h 235"/>
              <a:gd name="T90" fmla="*/ 1730 w 3076"/>
              <a:gd name="T91" fmla="*/ 235 h 235"/>
              <a:gd name="T92" fmla="*/ 1595 w 3076"/>
              <a:gd name="T93" fmla="*/ 235 h 235"/>
              <a:gd name="T94" fmla="*/ 1475 w 3076"/>
              <a:gd name="T95" fmla="*/ 235 h 235"/>
              <a:gd name="T96" fmla="*/ 1374 w 3076"/>
              <a:gd name="T97" fmla="*/ 230 h 235"/>
              <a:gd name="T98" fmla="*/ 1293 w 3076"/>
              <a:gd name="T99" fmla="*/ 230 h 235"/>
              <a:gd name="T100" fmla="*/ 1192 w 3076"/>
              <a:gd name="T101" fmla="*/ 235 h 235"/>
              <a:gd name="T102" fmla="*/ 1057 w 3076"/>
              <a:gd name="T103" fmla="*/ 235 h 235"/>
              <a:gd name="T104" fmla="*/ 937 w 3076"/>
              <a:gd name="T105" fmla="*/ 235 h 235"/>
              <a:gd name="T106" fmla="*/ 836 w 3076"/>
              <a:gd name="T107" fmla="*/ 230 h 235"/>
              <a:gd name="T108" fmla="*/ 755 w 3076"/>
              <a:gd name="T109" fmla="*/ 230 h 235"/>
              <a:gd name="T110" fmla="*/ 654 w 3076"/>
              <a:gd name="T111" fmla="*/ 235 h 235"/>
              <a:gd name="T112" fmla="*/ 519 w 3076"/>
              <a:gd name="T113" fmla="*/ 235 h 235"/>
              <a:gd name="T114" fmla="*/ 399 w 3076"/>
              <a:gd name="T115" fmla="*/ 235 h 235"/>
              <a:gd name="T116" fmla="*/ 298 w 3076"/>
              <a:gd name="T117" fmla="*/ 230 h 235"/>
              <a:gd name="T118" fmla="*/ 216 w 3076"/>
              <a:gd name="T119" fmla="*/ 230 h 235"/>
              <a:gd name="T120" fmla="*/ 116 w 3076"/>
              <a:gd name="T121" fmla="*/ 235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6" h="235">
                <a:moveTo>
                  <a:pt x="0" y="232"/>
                </a:moveTo>
                <a:lnTo>
                  <a:pt x="0" y="213"/>
                </a:lnTo>
                <a:lnTo>
                  <a:pt x="4" y="213"/>
                </a:lnTo>
                <a:lnTo>
                  <a:pt x="4" y="232"/>
                </a:lnTo>
                <a:lnTo>
                  <a:pt x="0" y="232"/>
                </a:lnTo>
                <a:close/>
                <a:moveTo>
                  <a:pt x="0" y="199"/>
                </a:moveTo>
                <a:lnTo>
                  <a:pt x="0" y="180"/>
                </a:lnTo>
                <a:lnTo>
                  <a:pt x="4" y="180"/>
                </a:lnTo>
                <a:lnTo>
                  <a:pt x="4" y="199"/>
                </a:lnTo>
                <a:lnTo>
                  <a:pt x="0" y="199"/>
                </a:lnTo>
                <a:close/>
                <a:moveTo>
                  <a:pt x="0" y="165"/>
                </a:moveTo>
                <a:lnTo>
                  <a:pt x="0" y="146"/>
                </a:lnTo>
                <a:lnTo>
                  <a:pt x="4" y="146"/>
                </a:lnTo>
                <a:lnTo>
                  <a:pt x="4" y="165"/>
                </a:lnTo>
                <a:lnTo>
                  <a:pt x="0" y="165"/>
                </a:lnTo>
                <a:close/>
                <a:moveTo>
                  <a:pt x="0" y="132"/>
                </a:moveTo>
                <a:lnTo>
                  <a:pt x="0" y="112"/>
                </a:lnTo>
                <a:lnTo>
                  <a:pt x="4" y="112"/>
                </a:lnTo>
                <a:lnTo>
                  <a:pt x="4" y="132"/>
                </a:lnTo>
                <a:lnTo>
                  <a:pt x="0" y="132"/>
                </a:lnTo>
                <a:close/>
                <a:moveTo>
                  <a:pt x="0" y="98"/>
                </a:moveTo>
                <a:lnTo>
                  <a:pt x="0" y="79"/>
                </a:lnTo>
                <a:lnTo>
                  <a:pt x="4" y="79"/>
                </a:lnTo>
                <a:lnTo>
                  <a:pt x="4" y="98"/>
                </a:lnTo>
                <a:lnTo>
                  <a:pt x="0" y="98"/>
                </a:lnTo>
                <a:close/>
                <a:moveTo>
                  <a:pt x="0" y="64"/>
                </a:moveTo>
                <a:lnTo>
                  <a:pt x="0" y="45"/>
                </a:lnTo>
                <a:lnTo>
                  <a:pt x="4" y="45"/>
                </a:lnTo>
                <a:lnTo>
                  <a:pt x="4" y="64"/>
                </a:lnTo>
                <a:lnTo>
                  <a:pt x="0" y="64"/>
                </a:lnTo>
                <a:close/>
                <a:moveTo>
                  <a:pt x="0" y="31"/>
                </a:moveTo>
                <a:lnTo>
                  <a:pt x="0" y="12"/>
                </a:lnTo>
                <a:lnTo>
                  <a:pt x="4" y="12"/>
                </a:lnTo>
                <a:lnTo>
                  <a:pt x="4" y="31"/>
                </a:lnTo>
                <a:lnTo>
                  <a:pt x="0" y="31"/>
                </a:lnTo>
                <a:close/>
                <a:moveTo>
                  <a:pt x="7" y="0"/>
                </a:moveTo>
                <a:lnTo>
                  <a:pt x="26" y="0"/>
                </a:lnTo>
                <a:lnTo>
                  <a:pt x="26" y="4"/>
                </a:lnTo>
                <a:lnTo>
                  <a:pt x="7" y="4"/>
                </a:lnTo>
                <a:lnTo>
                  <a:pt x="7" y="0"/>
                </a:lnTo>
                <a:close/>
                <a:moveTo>
                  <a:pt x="41" y="0"/>
                </a:moveTo>
                <a:lnTo>
                  <a:pt x="60" y="0"/>
                </a:lnTo>
                <a:lnTo>
                  <a:pt x="60" y="4"/>
                </a:lnTo>
                <a:lnTo>
                  <a:pt x="41" y="4"/>
                </a:lnTo>
                <a:lnTo>
                  <a:pt x="41" y="0"/>
                </a:lnTo>
                <a:close/>
                <a:moveTo>
                  <a:pt x="74" y="0"/>
                </a:moveTo>
                <a:lnTo>
                  <a:pt x="94" y="0"/>
                </a:lnTo>
                <a:lnTo>
                  <a:pt x="94" y="4"/>
                </a:lnTo>
                <a:lnTo>
                  <a:pt x="74" y="4"/>
                </a:lnTo>
                <a:lnTo>
                  <a:pt x="74" y="0"/>
                </a:lnTo>
                <a:close/>
                <a:moveTo>
                  <a:pt x="108" y="0"/>
                </a:moveTo>
                <a:lnTo>
                  <a:pt x="127" y="0"/>
                </a:lnTo>
                <a:lnTo>
                  <a:pt x="127" y="4"/>
                </a:lnTo>
                <a:lnTo>
                  <a:pt x="108" y="4"/>
                </a:lnTo>
                <a:lnTo>
                  <a:pt x="108" y="0"/>
                </a:lnTo>
                <a:close/>
                <a:moveTo>
                  <a:pt x="142" y="0"/>
                </a:moveTo>
                <a:lnTo>
                  <a:pt x="161" y="0"/>
                </a:lnTo>
                <a:lnTo>
                  <a:pt x="161" y="4"/>
                </a:lnTo>
                <a:lnTo>
                  <a:pt x="142" y="4"/>
                </a:lnTo>
                <a:lnTo>
                  <a:pt x="142" y="0"/>
                </a:lnTo>
                <a:close/>
                <a:moveTo>
                  <a:pt x="175" y="0"/>
                </a:moveTo>
                <a:lnTo>
                  <a:pt x="195" y="0"/>
                </a:lnTo>
                <a:lnTo>
                  <a:pt x="195" y="4"/>
                </a:lnTo>
                <a:lnTo>
                  <a:pt x="175" y="4"/>
                </a:lnTo>
                <a:lnTo>
                  <a:pt x="175" y="0"/>
                </a:lnTo>
                <a:close/>
                <a:moveTo>
                  <a:pt x="209" y="0"/>
                </a:moveTo>
                <a:lnTo>
                  <a:pt x="228" y="0"/>
                </a:lnTo>
                <a:lnTo>
                  <a:pt x="228" y="4"/>
                </a:lnTo>
                <a:lnTo>
                  <a:pt x="209" y="4"/>
                </a:lnTo>
                <a:lnTo>
                  <a:pt x="209" y="0"/>
                </a:lnTo>
                <a:close/>
                <a:moveTo>
                  <a:pt x="243" y="0"/>
                </a:moveTo>
                <a:lnTo>
                  <a:pt x="262" y="0"/>
                </a:lnTo>
                <a:lnTo>
                  <a:pt x="262" y="4"/>
                </a:lnTo>
                <a:lnTo>
                  <a:pt x="243" y="4"/>
                </a:lnTo>
                <a:lnTo>
                  <a:pt x="243" y="0"/>
                </a:lnTo>
                <a:close/>
                <a:moveTo>
                  <a:pt x="276" y="0"/>
                </a:moveTo>
                <a:lnTo>
                  <a:pt x="295" y="0"/>
                </a:lnTo>
                <a:lnTo>
                  <a:pt x="295" y="4"/>
                </a:lnTo>
                <a:lnTo>
                  <a:pt x="276" y="4"/>
                </a:lnTo>
                <a:lnTo>
                  <a:pt x="276" y="0"/>
                </a:lnTo>
                <a:close/>
                <a:moveTo>
                  <a:pt x="310" y="0"/>
                </a:moveTo>
                <a:lnTo>
                  <a:pt x="329" y="0"/>
                </a:lnTo>
                <a:lnTo>
                  <a:pt x="329" y="4"/>
                </a:lnTo>
                <a:lnTo>
                  <a:pt x="310" y="4"/>
                </a:lnTo>
                <a:lnTo>
                  <a:pt x="310" y="0"/>
                </a:lnTo>
                <a:close/>
                <a:moveTo>
                  <a:pt x="343" y="0"/>
                </a:moveTo>
                <a:lnTo>
                  <a:pt x="363" y="0"/>
                </a:lnTo>
                <a:lnTo>
                  <a:pt x="363" y="4"/>
                </a:lnTo>
                <a:lnTo>
                  <a:pt x="343" y="4"/>
                </a:lnTo>
                <a:lnTo>
                  <a:pt x="343" y="0"/>
                </a:lnTo>
                <a:close/>
                <a:moveTo>
                  <a:pt x="377" y="0"/>
                </a:moveTo>
                <a:lnTo>
                  <a:pt x="396" y="0"/>
                </a:lnTo>
                <a:lnTo>
                  <a:pt x="396" y="4"/>
                </a:lnTo>
                <a:lnTo>
                  <a:pt x="377" y="4"/>
                </a:lnTo>
                <a:lnTo>
                  <a:pt x="377" y="0"/>
                </a:lnTo>
                <a:close/>
                <a:moveTo>
                  <a:pt x="411" y="0"/>
                </a:moveTo>
                <a:lnTo>
                  <a:pt x="430" y="0"/>
                </a:lnTo>
                <a:lnTo>
                  <a:pt x="430" y="4"/>
                </a:lnTo>
                <a:lnTo>
                  <a:pt x="411" y="4"/>
                </a:lnTo>
                <a:lnTo>
                  <a:pt x="411" y="0"/>
                </a:lnTo>
                <a:close/>
                <a:moveTo>
                  <a:pt x="444" y="0"/>
                </a:moveTo>
                <a:lnTo>
                  <a:pt x="464" y="0"/>
                </a:lnTo>
                <a:lnTo>
                  <a:pt x="464" y="4"/>
                </a:lnTo>
                <a:lnTo>
                  <a:pt x="444" y="4"/>
                </a:lnTo>
                <a:lnTo>
                  <a:pt x="444" y="0"/>
                </a:lnTo>
                <a:close/>
                <a:moveTo>
                  <a:pt x="478" y="0"/>
                </a:moveTo>
                <a:lnTo>
                  <a:pt x="497" y="0"/>
                </a:lnTo>
                <a:lnTo>
                  <a:pt x="497" y="4"/>
                </a:lnTo>
                <a:lnTo>
                  <a:pt x="478" y="4"/>
                </a:lnTo>
                <a:lnTo>
                  <a:pt x="478" y="0"/>
                </a:lnTo>
                <a:close/>
                <a:moveTo>
                  <a:pt x="512" y="0"/>
                </a:moveTo>
                <a:lnTo>
                  <a:pt x="531" y="0"/>
                </a:lnTo>
                <a:lnTo>
                  <a:pt x="531" y="4"/>
                </a:lnTo>
                <a:lnTo>
                  <a:pt x="512" y="4"/>
                </a:lnTo>
                <a:lnTo>
                  <a:pt x="512" y="0"/>
                </a:lnTo>
                <a:close/>
                <a:moveTo>
                  <a:pt x="545" y="0"/>
                </a:moveTo>
                <a:lnTo>
                  <a:pt x="564" y="0"/>
                </a:lnTo>
                <a:lnTo>
                  <a:pt x="564" y="4"/>
                </a:lnTo>
                <a:lnTo>
                  <a:pt x="545" y="4"/>
                </a:lnTo>
                <a:lnTo>
                  <a:pt x="545" y="0"/>
                </a:lnTo>
                <a:close/>
                <a:moveTo>
                  <a:pt x="579" y="0"/>
                </a:moveTo>
                <a:lnTo>
                  <a:pt x="598" y="0"/>
                </a:lnTo>
                <a:lnTo>
                  <a:pt x="598" y="4"/>
                </a:lnTo>
                <a:lnTo>
                  <a:pt x="579" y="4"/>
                </a:lnTo>
                <a:lnTo>
                  <a:pt x="579" y="0"/>
                </a:lnTo>
                <a:close/>
                <a:moveTo>
                  <a:pt x="612" y="0"/>
                </a:moveTo>
                <a:lnTo>
                  <a:pt x="632" y="0"/>
                </a:lnTo>
                <a:lnTo>
                  <a:pt x="632" y="4"/>
                </a:lnTo>
                <a:lnTo>
                  <a:pt x="612" y="4"/>
                </a:lnTo>
                <a:lnTo>
                  <a:pt x="612" y="0"/>
                </a:lnTo>
                <a:close/>
                <a:moveTo>
                  <a:pt x="646" y="0"/>
                </a:moveTo>
                <a:lnTo>
                  <a:pt x="665" y="0"/>
                </a:lnTo>
                <a:lnTo>
                  <a:pt x="665" y="4"/>
                </a:lnTo>
                <a:lnTo>
                  <a:pt x="646" y="4"/>
                </a:lnTo>
                <a:lnTo>
                  <a:pt x="646" y="0"/>
                </a:lnTo>
                <a:close/>
                <a:moveTo>
                  <a:pt x="680" y="0"/>
                </a:moveTo>
                <a:lnTo>
                  <a:pt x="699" y="0"/>
                </a:lnTo>
                <a:lnTo>
                  <a:pt x="699" y="4"/>
                </a:lnTo>
                <a:lnTo>
                  <a:pt x="680" y="4"/>
                </a:lnTo>
                <a:lnTo>
                  <a:pt x="680" y="0"/>
                </a:lnTo>
                <a:close/>
                <a:moveTo>
                  <a:pt x="714" y="0"/>
                </a:moveTo>
                <a:lnTo>
                  <a:pt x="733" y="0"/>
                </a:lnTo>
                <a:lnTo>
                  <a:pt x="733" y="4"/>
                </a:lnTo>
                <a:lnTo>
                  <a:pt x="714" y="4"/>
                </a:lnTo>
                <a:lnTo>
                  <a:pt x="714" y="0"/>
                </a:lnTo>
                <a:close/>
                <a:moveTo>
                  <a:pt x="747" y="0"/>
                </a:moveTo>
                <a:lnTo>
                  <a:pt x="766" y="0"/>
                </a:lnTo>
                <a:lnTo>
                  <a:pt x="766" y="4"/>
                </a:lnTo>
                <a:lnTo>
                  <a:pt x="747" y="4"/>
                </a:lnTo>
                <a:lnTo>
                  <a:pt x="747" y="0"/>
                </a:lnTo>
                <a:close/>
                <a:moveTo>
                  <a:pt x="781" y="0"/>
                </a:moveTo>
                <a:lnTo>
                  <a:pt x="800" y="0"/>
                </a:lnTo>
                <a:lnTo>
                  <a:pt x="800" y="4"/>
                </a:lnTo>
                <a:lnTo>
                  <a:pt x="781" y="4"/>
                </a:lnTo>
                <a:lnTo>
                  <a:pt x="781" y="0"/>
                </a:lnTo>
                <a:close/>
                <a:moveTo>
                  <a:pt x="814" y="0"/>
                </a:moveTo>
                <a:lnTo>
                  <a:pt x="834" y="0"/>
                </a:lnTo>
                <a:lnTo>
                  <a:pt x="834" y="4"/>
                </a:lnTo>
                <a:lnTo>
                  <a:pt x="814" y="4"/>
                </a:lnTo>
                <a:lnTo>
                  <a:pt x="814" y="0"/>
                </a:lnTo>
                <a:close/>
                <a:moveTo>
                  <a:pt x="848" y="0"/>
                </a:moveTo>
                <a:lnTo>
                  <a:pt x="867" y="0"/>
                </a:lnTo>
                <a:lnTo>
                  <a:pt x="867" y="4"/>
                </a:lnTo>
                <a:lnTo>
                  <a:pt x="848" y="4"/>
                </a:lnTo>
                <a:lnTo>
                  <a:pt x="848" y="0"/>
                </a:lnTo>
                <a:close/>
                <a:moveTo>
                  <a:pt x="882" y="0"/>
                </a:moveTo>
                <a:lnTo>
                  <a:pt x="901" y="0"/>
                </a:lnTo>
                <a:lnTo>
                  <a:pt x="901" y="4"/>
                </a:lnTo>
                <a:lnTo>
                  <a:pt x="882" y="4"/>
                </a:lnTo>
                <a:lnTo>
                  <a:pt x="882" y="0"/>
                </a:lnTo>
                <a:close/>
                <a:moveTo>
                  <a:pt x="915" y="0"/>
                </a:moveTo>
                <a:lnTo>
                  <a:pt x="934" y="0"/>
                </a:lnTo>
                <a:lnTo>
                  <a:pt x="934" y="4"/>
                </a:lnTo>
                <a:lnTo>
                  <a:pt x="915" y="4"/>
                </a:lnTo>
                <a:lnTo>
                  <a:pt x="915" y="0"/>
                </a:lnTo>
                <a:close/>
                <a:moveTo>
                  <a:pt x="949" y="0"/>
                </a:moveTo>
                <a:lnTo>
                  <a:pt x="968" y="0"/>
                </a:lnTo>
                <a:lnTo>
                  <a:pt x="968" y="4"/>
                </a:lnTo>
                <a:lnTo>
                  <a:pt x="949" y="4"/>
                </a:lnTo>
                <a:lnTo>
                  <a:pt x="949" y="0"/>
                </a:lnTo>
                <a:close/>
                <a:moveTo>
                  <a:pt x="983" y="0"/>
                </a:moveTo>
                <a:lnTo>
                  <a:pt x="1002" y="0"/>
                </a:lnTo>
                <a:lnTo>
                  <a:pt x="1002" y="4"/>
                </a:lnTo>
                <a:lnTo>
                  <a:pt x="983" y="4"/>
                </a:lnTo>
                <a:lnTo>
                  <a:pt x="983" y="0"/>
                </a:lnTo>
                <a:close/>
                <a:moveTo>
                  <a:pt x="1016" y="0"/>
                </a:moveTo>
                <a:lnTo>
                  <a:pt x="1035" y="0"/>
                </a:lnTo>
                <a:lnTo>
                  <a:pt x="1035" y="4"/>
                </a:lnTo>
                <a:lnTo>
                  <a:pt x="1016" y="4"/>
                </a:lnTo>
                <a:lnTo>
                  <a:pt x="1016" y="0"/>
                </a:lnTo>
                <a:close/>
                <a:moveTo>
                  <a:pt x="1050" y="0"/>
                </a:moveTo>
                <a:lnTo>
                  <a:pt x="1069" y="0"/>
                </a:lnTo>
                <a:lnTo>
                  <a:pt x="1069" y="4"/>
                </a:lnTo>
                <a:lnTo>
                  <a:pt x="1050" y="4"/>
                </a:lnTo>
                <a:lnTo>
                  <a:pt x="1050" y="0"/>
                </a:lnTo>
                <a:close/>
                <a:moveTo>
                  <a:pt x="1083" y="0"/>
                </a:moveTo>
                <a:lnTo>
                  <a:pt x="1103" y="0"/>
                </a:lnTo>
                <a:lnTo>
                  <a:pt x="1103" y="4"/>
                </a:lnTo>
                <a:lnTo>
                  <a:pt x="1083" y="4"/>
                </a:lnTo>
                <a:lnTo>
                  <a:pt x="1083" y="0"/>
                </a:lnTo>
                <a:close/>
                <a:moveTo>
                  <a:pt x="1117" y="0"/>
                </a:moveTo>
                <a:lnTo>
                  <a:pt x="1136" y="0"/>
                </a:lnTo>
                <a:lnTo>
                  <a:pt x="1136" y="4"/>
                </a:lnTo>
                <a:lnTo>
                  <a:pt x="1117" y="4"/>
                </a:lnTo>
                <a:lnTo>
                  <a:pt x="1117" y="0"/>
                </a:lnTo>
                <a:close/>
                <a:moveTo>
                  <a:pt x="1151" y="0"/>
                </a:moveTo>
                <a:lnTo>
                  <a:pt x="1170" y="0"/>
                </a:lnTo>
                <a:lnTo>
                  <a:pt x="1170" y="4"/>
                </a:lnTo>
                <a:lnTo>
                  <a:pt x="1151" y="4"/>
                </a:lnTo>
                <a:lnTo>
                  <a:pt x="1151" y="0"/>
                </a:lnTo>
                <a:close/>
                <a:moveTo>
                  <a:pt x="1184" y="0"/>
                </a:moveTo>
                <a:lnTo>
                  <a:pt x="1203" y="0"/>
                </a:lnTo>
                <a:lnTo>
                  <a:pt x="1203" y="4"/>
                </a:lnTo>
                <a:lnTo>
                  <a:pt x="1184" y="4"/>
                </a:lnTo>
                <a:lnTo>
                  <a:pt x="1184" y="0"/>
                </a:lnTo>
                <a:close/>
                <a:moveTo>
                  <a:pt x="1218" y="0"/>
                </a:moveTo>
                <a:lnTo>
                  <a:pt x="1237" y="0"/>
                </a:lnTo>
                <a:lnTo>
                  <a:pt x="1237" y="4"/>
                </a:lnTo>
                <a:lnTo>
                  <a:pt x="1218" y="4"/>
                </a:lnTo>
                <a:lnTo>
                  <a:pt x="1218" y="0"/>
                </a:lnTo>
                <a:close/>
                <a:moveTo>
                  <a:pt x="1251" y="0"/>
                </a:moveTo>
                <a:lnTo>
                  <a:pt x="1271" y="0"/>
                </a:lnTo>
                <a:lnTo>
                  <a:pt x="1271" y="4"/>
                </a:lnTo>
                <a:lnTo>
                  <a:pt x="1251" y="4"/>
                </a:lnTo>
                <a:lnTo>
                  <a:pt x="1251" y="0"/>
                </a:lnTo>
                <a:close/>
                <a:moveTo>
                  <a:pt x="1285" y="0"/>
                </a:moveTo>
                <a:lnTo>
                  <a:pt x="1305" y="0"/>
                </a:lnTo>
                <a:lnTo>
                  <a:pt x="1305" y="4"/>
                </a:lnTo>
                <a:lnTo>
                  <a:pt x="1285" y="4"/>
                </a:lnTo>
                <a:lnTo>
                  <a:pt x="1285" y="0"/>
                </a:lnTo>
                <a:close/>
                <a:moveTo>
                  <a:pt x="1319" y="0"/>
                </a:moveTo>
                <a:lnTo>
                  <a:pt x="1338" y="0"/>
                </a:lnTo>
                <a:lnTo>
                  <a:pt x="1338" y="4"/>
                </a:lnTo>
                <a:lnTo>
                  <a:pt x="1319" y="4"/>
                </a:lnTo>
                <a:lnTo>
                  <a:pt x="1319" y="0"/>
                </a:lnTo>
                <a:close/>
                <a:moveTo>
                  <a:pt x="1353" y="0"/>
                </a:moveTo>
                <a:lnTo>
                  <a:pt x="1372" y="0"/>
                </a:lnTo>
                <a:lnTo>
                  <a:pt x="1372" y="4"/>
                </a:lnTo>
                <a:lnTo>
                  <a:pt x="1353" y="4"/>
                </a:lnTo>
                <a:lnTo>
                  <a:pt x="1353" y="0"/>
                </a:lnTo>
                <a:close/>
                <a:moveTo>
                  <a:pt x="1386" y="0"/>
                </a:moveTo>
                <a:lnTo>
                  <a:pt x="1405" y="0"/>
                </a:lnTo>
                <a:lnTo>
                  <a:pt x="1405" y="4"/>
                </a:lnTo>
                <a:lnTo>
                  <a:pt x="1386" y="4"/>
                </a:lnTo>
                <a:lnTo>
                  <a:pt x="1386" y="0"/>
                </a:lnTo>
                <a:close/>
                <a:moveTo>
                  <a:pt x="1420" y="0"/>
                </a:moveTo>
                <a:lnTo>
                  <a:pt x="1439" y="0"/>
                </a:lnTo>
                <a:lnTo>
                  <a:pt x="1439" y="4"/>
                </a:lnTo>
                <a:lnTo>
                  <a:pt x="1420" y="4"/>
                </a:lnTo>
                <a:lnTo>
                  <a:pt x="1420" y="0"/>
                </a:lnTo>
                <a:close/>
                <a:moveTo>
                  <a:pt x="1453" y="0"/>
                </a:moveTo>
                <a:lnTo>
                  <a:pt x="1473" y="0"/>
                </a:lnTo>
                <a:lnTo>
                  <a:pt x="1473" y="4"/>
                </a:lnTo>
                <a:lnTo>
                  <a:pt x="1453" y="4"/>
                </a:lnTo>
                <a:lnTo>
                  <a:pt x="1453" y="0"/>
                </a:lnTo>
                <a:close/>
                <a:moveTo>
                  <a:pt x="1487" y="0"/>
                </a:moveTo>
                <a:lnTo>
                  <a:pt x="1506" y="0"/>
                </a:lnTo>
                <a:lnTo>
                  <a:pt x="1506" y="4"/>
                </a:lnTo>
                <a:lnTo>
                  <a:pt x="1487" y="4"/>
                </a:lnTo>
                <a:lnTo>
                  <a:pt x="1487" y="0"/>
                </a:lnTo>
                <a:close/>
                <a:moveTo>
                  <a:pt x="1521" y="0"/>
                </a:moveTo>
                <a:lnTo>
                  <a:pt x="1540" y="0"/>
                </a:lnTo>
                <a:lnTo>
                  <a:pt x="1540" y="4"/>
                </a:lnTo>
                <a:lnTo>
                  <a:pt x="1521" y="4"/>
                </a:lnTo>
                <a:lnTo>
                  <a:pt x="1521" y="0"/>
                </a:lnTo>
                <a:close/>
                <a:moveTo>
                  <a:pt x="1554" y="0"/>
                </a:moveTo>
                <a:lnTo>
                  <a:pt x="1573" y="0"/>
                </a:lnTo>
                <a:lnTo>
                  <a:pt x="1573" y="4"/>
                </a:lnTo>
                <a:lnTo>
                  <a:pt x="1554" y="4"/>
                </a:lnTo>
                <a:lnTo>
                  <a:pt x="1554" y="0"/>
                </a:lnTo>
                <a:close/>
                <a:moveTo>
                  <a:pt x="1588" y="0"/>
                </a:moveTo>
                <a:lnTo>
                  <a:pt x="1607" y="0"/>
                </a:lnTo>
                <a:lnTo>
                  <a:pt x="1607" y="4"/>
                </a:lnTo>
                <a:lnTo>
                  <a:pt x="1588" y="4"/>
                </a:lnTo>
                <a:lnTo>
                  <a:pt x="1588" y="0"/>
                </a:lnTo>
                <a:close/>
                <a:moveTo>
                  <a:pt x="1622" y="0"/>
                </a:moveTo>
                <a:lnTo>
                  <a:pt x="1641" y="0"/>
                </a:lnTo>
                <a:lnTo>
                  <a:pt x="1641" y="4"/>
                </a:lnTo>
                <a:lnTo>
                  <a:pt x="1622" y="4"/>
                </a:lnTo>
                <a:lnTo>
                  <a:pt x="1622" y="0"/>
                </a:lnTo>
                <a:close/>
                <a:moveTo>
                  <a:pt x="1655" y="0"/>
                </a:moveTo>
                <a:lnTo>
                  <a:pt x="1674" y="0"/>
                </a:lnTo>
                <a:lnTo>
                  <a:pt x="1674" y="4"/>
                </a:lnTo>
                <a:lnTo>
                  <a:pt x="1655" y="4"/>
                </a:lnTo>
                <a:lnTo>
                  <a:pt x="1655" y="0"/>
                </a:lnTo>
                <a:close/>
                <a:moveTo>
                  <a:pt x="1689" y="0"/>
                </a:moveTo>
                <a:lnTo>
                  <a:pt x="1708" y="0"/>
                </a:lnTo>
                <a:lnTo>
                  <a:pt x="1708" y="4"/>
                </a:lnTo>
                <a:lnTo>
                  <a:pt x="1689" y="4"/>
                </a:lnTo>
                <a:lnTo>
                  <a:pt x="1689" y="0"/>
                </a:lnTo>
                <a:close/>
                <a:moveTo>
                  <a:pt x="1722" y="0"/>
                </a:moveTo>
                <a:lnTo>
                  <a:pt x="1742" y="0"/>
                </a:lnTo>
                <a:lnTo>
                  <a:pt x="1742" y="4"/>
                </a:lnTo>
                <a:lnTo>
                  <a:pt x="1722" y="4"/>
                </a:lnTo>
                <a:lnTo>
                  <a:pt x="1722" y="0"/>
                </a:lnTo>
                <a:close/>
                <a:moveTo>
                  <a:pt x="1756" y="0"/>
                </a:moveTo>
                <a:lnTo>
                  <a:pt x="1775" y="0"/>
                </a:lnTo>
                <a:lnTo>
                  <a:pt x="1775" y="4"/>
                </a:lnTo>
                <a:lnTo>
                  <a:pt x="1756" y="4"/>
                </a:lnTo>
                <a:lnTo>
                  <a:pt x="1756" y="0"/>
                </a:lnTo>
                <a:close/>
                <a:moveTo>
                  <a:pt x="1790" y="0"/>
                </a:moveTo>
                <a:lnTo>
                  <a:pt x="1809" y="0"/>
                </a:lnTo>
                <a:lnTo>
                  <a:pt x="1809" y="4"/>
                </a:lnTo>
                <a:lnTo>
                  <a:pt x="1790" y="4"/>
                </a:lnTo>
                <a:lnTo>
                  <a:pt x="1790" y="0"/>
                </a:lnTo>
                <a:close/>
                <a:moveTo>
                  <a:pt x="1823" y="0"/>
                </a:moveTo>
                <a:lnTo>
                  <a:pt x="1842" y="0"/>
                </a:lnTo>
                <a:lnTo>
                  <a:pt x="1842" y="4"/>
                </a:lnTo>
                <a:lnTo>
                  <a:pt x="1823" y="4"/>
                </a:lnTo>
                <a:lnTo>
                  <a:pt x="1823" y="0"/>
                </a:lnTo>
                <a:close/>
                <a:moveTo>
                  <a:pt x="1857" y="0"/>
                </a:moveTo>
                <a:lnTo>
                  <a:pt x="1876" y="0"/>
                </a:lnTo>
                <a:lnTo>
                  <a:pt x="1876" y="4"/>
                </a:lnTo>
                <a:lnTo>
                  <a:pt x="1857" y="4"/>
                </a:lnTo>
                <a:lnTo>
                  <a:pt x="1857" y="0"/>
                </a:lnTo>
                <a:close/>
                <a:moveTo>
                  <a:pt x="1891" y="0"/>
                </a:moveTo>
                <a:lnTo>
                  <a:pt x="1910" y="0"/>
                </a:lnTo>
                <a:lnTo>
                  <a:pt x="1910" y="4"/>
                </a:lnTo>
                <a:lnTo>
                  <a:pt x="1891" y="4"/>
                </a:lnTo>
                <a:lnTo>
                  <a:pt x="1891" y="0"/>
                </a:lnTo>
                <a:close/>
                <a:moveTo>
                  <a:pt x="1924" y="0"/>
                </a:moveTo>
                <a:lnTo>
                  <a:pt x="1943" y="0"/>
                </a:lnTo>
                <a:lnTo>
                  <a:pt x="1943" y="4"/>
                </a:lnTo>
                <a:lnTo>
                  <a:pt x="1924" y="4"/>
                </a:lnTo>
                <a:lnTo>
                  <a:pt x="1924" y="0"/>
                </a:lnTo>
                <a:close/>
                <a:moveTo>
                  <a:pt x="1958" y="0"/>
                </a:moveTo>
                <a:lnTo>
                  <a:pt x="1977" y="0"/>
                </a:lnTo>
                <a:lnTo>
                  <a:pt x="1977" y="4"/>
                </a:lnTo>
                <a:lnTo>
                  <a:pt x="1958" y="4"/>
                </a:lnTo>
                <a:lnTo>
                  <a:pt x="1958" y="0"/>
                </a:lnTo>
                <a:close/>
                <a:moveTo>
                  <a:pt x="1991" y="0"/>
                </a:moveTo>
                <a:lnTo>
                  <a:pt x="2011" y="0"/>
                </a:lnTo>
                <a:lnTo>
                  <a:pt x="2011" y="4"/>
                </a:lnTo>
                <a:lnTo>
                  <a:pt x="1991" y="4"/>
                </a:lnTo>
                <a:lnTo>
                  <a:pt x="1991" y="0"/>
                </a:lnTo>
                <a:close/>
                <a:moveTo>
                  <a:pt x="2025" y="0"/>
                </a:moveTo>
                <a:lnTo>
                  <a:pt x="2044" y="0"/>
                </a:lnTo>
                <a:lnTo>
                  <a:pt x="2044" y="4"/>
                </a:lnTo>
                <a:lnTo>
                  <a:pt x="2025" y="4"/>
                </a:lnTo>
                <a:lnTo>
                  <a:pt x="2025" y="0"/>
                </a:lnTo>
                <a:close/>
                <a:moveTo>
                  <a:pt x="2059" y="0"/>
                </a:moveTo>
                <a:lnTo>
                  <a:pt x="2078" y="0"/>
                </a:lnTo>
                <a:lnTo>
                  <a:pt x="2078" y="4"/>
                </a:lnTo>
                <a:lnTo>
                  <a:pt x="2059" y="4"/>
                </a:lnTo>
                <a:lnTo>
                  <a:pt x="2059" y="0"/>
                </a:lnTo>
                <a:close/>
                <a:moveTo>
                  <a:pt x="2092" y="0"/>
                </a:moveTo>
                <a:lnTo>
                  <a:pt x="2111" y="0"/>
                </a:lnTo>
                <a:lnTo>
                  <a:pt x="2111" y="4"/>
                </a:lnTo>
                <a:lnTo>
                  <a:pt x="2092" y="4"/>
                </a:lnTo>
                <a:lnTo>
                  <a:pt x="2092" y="0"/>
                </a:lnTo>
                <a:close/>
                <a:moveTo>
                  <a:pt x="2126" y="0"/>
                </a:moveTo>
                <a:lnTo>
                  <a:pt x="2145" y="0"/>
                </a:lnTo>
                <a:lnTo>
                  <a:pt x="2145" y="4"/>
                </a:lnTo>
                <a:lnTo>
                  <a:pt x="2126" y="4"/>
                </a:lnTo>
                <a:lnTo>
                  <a:pt x="2126" y="0"/>
                </a:lnTo>
                <a:close/>
                <a:moveTo>
                  <a:pt x="2159" y="0"/>
                </a:moveTo>
                <a:lnTo>
                  <a:pt x="2179" y="0"/>
                </a:lnTo>
                <a:lnTo>
                  <a:pt x="2179" y="4"/>
                </a:lnTo>
                <a:lnTo>
                  <a:pt x="2159" y="4"/>
                </a:lnTo>
                <a:lnTo>
                  <a:pt x="2159" y="0"/>
                </a:lnTo>
                <a:close/>
                <a:moveTo>
                  <a:pt x="2193" y="0"/>
                </a:moveTo>
                <a:lnTo>
                  <a:pt x="2213" y="0"/>
                </a:lnTo>
                <a:lnTo>
                  <a:pt x="2213" y="4"/>
                </a:lnTo>
                <a:lnTo>
                  <a:pt x="2193" y="4"/>
                </a:lnTo>
                <a:lnTo>
                  <a:pt x="2193" y="0"/>
                </a:lnTo>
                <a:close/>
                <a:moveTo>
                  <a:pt x="2227" y="0"/>
                </a:moveTo>
                <a:lnTo>
                  <a:pt x="2246" y="0"/>
                </a:lnTo>
                <a:lnTo>
                  <a:pt x="2246" y="4"/>
                </a:lnTo>
                <a:lnTo>
                  <a:pt x="2227" y="4"/>
                </a:lnTo>
                <a:lnTo>
                  <a:pt x="2227" y="0"/>
                </a:lnTo>
                <a:close/>
                <a:moveTo>
                  <a:pt x="2261" y="0"/>
                </a:moveTo>
                <a:lnTo>
                  <a:pt x="2280" y="0"/>
                </a:lnTo>
                <a:lnTo>
                  <a:pt x="2280" y="4"/>
                </a:lnTo>
                <a:lnTo>
                  <a:pt x="2261" y="4"/>
                </a:lnTo>
                <a:lnTo>
                  <a:pt x="2261" y="0"/>
                </a:lnTo>
                <a:close/>
                <a:moveTo>
                  <a:pt x="2294" y="0"/>
                </a:moveTo>
                <a:lnTo>
                  <a:pt x="2313" y="0"/>
                </a:lnTo>
                <a:lnTo>
                  <a:pt x="2313" y="4"/>
                </a:lnTo>
                <a:lnTo>
                  <a:pt x="2294" y="4"/>
                </a:lnTo>
                <a:lnTo>
                  <a:pt x="2294" y="0"/>
                </a:lnTo>
                <a:close/>
                <a:moveTo>
                  <a:pt x="2328" y="0"/>
                </a:moveTo>
                <a:lnTo>
                  <a:pt x="2347" y="0"/>
                </a:lnTo>
                <a:lnTo>
                  <a:pt x="2347" y="4"/>
                </a:lnTo>
                <a:lnTo>
                  <a:pt x="2328" y="4"/>
                </a:lnTo>
                <a:lnTo>
                  <a:pt x="2328" y="0"/>
                </a:lnTo>
                <a:close/>
                <a:moveTo>
                  <a:pt x="2361" y="0"/>
                </a:moveTo>
                <a:lnTo>
                  <a:pt x="2381" y="0"/>
                </a:lnTo>
                <a:lnTo>
                  <a:pt x="2381" y="4"/>
                </a:lnTo>
                <a:lnTo>
                  <a:pt x="2361" y="4"/>
                </a:lnTo>
                <a:lnTo>
                  <a:pt x="2361" y="0"/>
                </a:lnTo>
                <a:close/>
                <a:moveTo>
                  <a:pt x="2395" y="0"/>
                </a:moveTo>
                <a:lnTo>
                  <a:pt x="2414" y="0"/>
                </a:lnTo>
                <a:lnTo>
                  <a:pt x="2414" y="4"/>
                </a:lnTo>
                <a:lnTo>
                  <a:pt x="2395" y="4"/>
                </a:lnTo>
                <a:lnTo>
                  <a:pt x="2395" y="0"/>
                </a:lnTo>
                <a:close/>
                <a:moveTo>
                  <a:pt x="2429" y="0"/>
                </a:moveTo>
                <a:lnTo>
                  <a:pt x="2448" y="0"/>
                </a:lnTo>
                <a:lnTo>
                  <a:pt x="2448" y="4"/>
                </a:lnTo>
                <a:lnTo>
                  <a:pt x="2429" y="4"/>
                </a:lnTo>
                <a:lnTo>
                  <a:pt x="2429" y="0"/>
                </a:lnTo>
                <a:close/>
                <a:moveTo>
                  <a:pt x="2462" y="0"/>
                </a:moveTo>
                <a:lnTo>
                  <a:pt x="2482" y="0"/>
                </a:lnTo>
                <a:lnTo>
                  <a:pt x="2482" y="4"/>
                </a:lnTo>
                <a:lnTo>
                  <a:pt x="2462" y="4"/>
                </a:lnTo>
                <a:lnTo>
                  <a:pt x="2462" y="0"/>
                </a:lnTo>
                <a:close/>
                <a:moveTo>
                  <a:pt x="2496" y="0"/>
                </a:moveTo>
                <a:lnTo>
                  <a:pt x="2515" y="0"/>
                </a:lnTo>
                <a:lnTo>
                  <a:pt x="2515" y="4"/>
                </a:lnTo>
                <a:lnTo>
                  <a:pt x="2496" y="4"/>
                </a:lnTo>
                <a:lnTo>
                  <a:pt x="2496" y="0"/>
                </a:lnTo>
                <a:close/>
                <a:moveTo>
                  <a:pt x="2530" y="0"/>
                </a:moveTo>
                <a:lnTo>
                  <a:pt x="2549" y="0"/>
                </a:lnTo>
                <a:lnTo>
                  <a:pt x="2549" y="4"/>
                </a:lnTo>
                <a:lnTo>
                  <a:pt x="2530" y="4"/>
                </a:lnTo>
                <a:lnTo>
                  <a:pt x="2530" y="0"/>
                </a:lnTo>
                <a:close/>
                <a:moveTo>
                  <a:pt x="2563" y="0"/>
                </a:moveTo>
                <a:lnTo>
                  <a:pt x="2582" y="0"/>
                </a:lnTo>
                <a:lnTo>
                  <a:pt x="2582" y="4"/>
                </a:lnTo>
                <a:lnTo>
                  <a:pt x="2563" y="4"/>
                </a:lnTo>
                <a:lnTo>
                  <a:pt x="2563" y="0"/>
                </a:lnTo>
                <a:close/>
                <a:moveTo>
                  <a:pt x="2597" y="0"/>
                </a:moveTo>
                <a:lnTo>
                  <a:pt x="2616" y="0"/>
                </a:lnTo>
                <a:lnTo>
                  <a:pt x="2616" y="4"/>
                </a:lnTo>
                <a:lnTo>
                  <a:pt x="2597" y="4"/>
                </a:lnTo>
                <a:lnTo>
                  <a:pt x="2597" y="0"/>
                </a:lnTo>
                <a:close/>
                <a:moveTo>
                  <a:pt x="2630" y="0"/>
                </a:moveTo>
                <a:lnTo>
                  <a:pt x="2650" y="0"/>
                </a:lnTo>
                <a:lnTo>
                  <a:pt x="2650" y="4"/>
                </a:lnTo>
                <a:lnTo>
                  <a:pt x="2630" y="4"/>
                </a:lnTo>
                <a:lnTo>
                  <a:pt x="2630" y="0"/>
                </a:lnTo>
                <a:close/>
                <a:moveTo>
                  <a:pt x="2664" y="0"/>
                </a:moveTo>
                <a:lnTo>
                  <a:pt x="2683" y="0"/>
                </a:lnTo>
                <a:lnTo>
                  <a:pt x="2683" y="4"/>
                </a:lnTo>
                <a:lnTo>
                  <a:pt x="2664" y="4"/>
                </a:lnTo>
                <a:lnTo>
                  <a:pt x="2664" y="0"/>
                </a:lnTo>
                <a:close/>
                <a:moveTo>
                  <a:pt x="2698" y="0"/>
                </a:moveTo>
                <a:lnTo>
                  <a:pt x="2717" y="0"/>
                </a:lnTo>
                <a:lnTo>
                  <a:pt x="2717" y="4"/>
                </a:lnTo>
                <a:lnTo>
                  <a:pt x="2698" y="4"/>
                </a:lnTo>
                <a:lnTo>
                  <a:pt x="2698" y="0"/>
                </a:lnTo>
                <a:close/>
                <a:moveTo>
                  <a:pt x="2731" y="0"/>
                </a:moveTo>
                <a:lnTo>
                  <a:pt x="2750" y="0"/>
                </a:lnTo>
                <a:lnTo>
                  <a:pt x="2750" y="4"/>
                </a:lnTo>
                <a:lnTo>
                  <a:pt x="2731" y="4"/>
                </a:lnTo>
                <a:lnTo>
                  <a:pt x="2731" y="0"/>
                </a:lnTo>
                <a:close/>
                <a:moveTo>
                  <a:pt x="2765" y="0"/>
                </a:moveTo>
                <a:lnTo>
                  <a:pt x="2784" y="0"/>
                </a:lnTo>
                <a:lnTo>
                  <a:pt x="2784" y="4"/>
                </a:lnTo>
                <a:lnTo>
                  <a:pt x="2765" y="4"/>
                </a:lnTo>
                <a:lnTo>
                  <a:pt x="2765" y="0"/>
                </a:lnTo>
                <a:close/>
                <a:moveTo>
                  <a:pt x="2799" y="0"/>
                </a:moveTo>
                <a:lnTo>
                  <a:pt x="2818" y="0"/>
                </a:lnTo>
                <a:lnTo>
                  <a:pt x="2818" y="4"/>
                </a:lnTo>
                <a:lnTo>
                  <a:pt x="2799" y="4"/>
                </a:lnTo>
                <a:lnTo>
                  <a:pt x="2799" y="0"/>
                </a:lnTo>
                <a:close/>
                <a:moveTo>
                  <a:pt x="2832" y="0"/>
                </a:moveTo>
                <a:lnTo>
                  <a:pt x="2852" y="0"/>
                </a:lnTo>
                <a:lnTo>
                  <a:pt x="2852" y="4"/>
                </a:lnTo>
                <a:lnTo>
                  <a:pt x="2832" y="4"/>
                </a:lnTo>
                <a:lnTo>
                  <a:pt x="2832" y="0"/>
                </a:lnTo>
                <a:close/>
                <a:moveTo>
                  <a:pt x="2866" y="0"/>
                </a:moveTo>
                <a:lnTo>
                  <a:pt x="2885" y="0"/>
                </a:lnTo>
                <a:lnTo>
                  <a:pt x="2885" y="4"/>
                </a:lnTo>
                <a:lnTo>
                  <a:pt x="2866" y="4"/>
                </a:lnTo>
                <a:lnTo>
                  <a:pt x="2866" y="0"/>
                </a:lnTo>
                <a:close/>
                <a:moveTo>
                  <a:pt x="2900" y="0"/>
                </a:moveTo>
                <a:lnTo>
                  <a:pt x="2919" y="0"/>
                </a:lnTo>
                <a:lnTo>
                  <a:pt x="2919" y="4"/>
                </a:lnTo>
                <a:lnTo>
                  <a:pt x="2900" y="4"/>
                </a:lnTo>
                <a:lnTo>
                  <a:pt x="2900" y="0"/>
                </a:lnTo>
                <a:close/>
                <a:moveTo>
                  <a:pt x="2933" y="0"/>
                </a:moveTo>
                <a:lnTo>
                  <a:pt x="2952" y="0"/>
                </a:lnTo>
                <a:lnTo>
                  <a:pt x="2952" y="4"/>
                </a:lnTo>
                <a:lnTo>
                  <a:pt x="2933" y="4"/>
                </a:lnTo>
                <a:lnTo>
                  <a:pt x="2933" y="0"/>
                </a:lnTo>
                <a:close/>
                <a:moveTo>
                  <a:pt x="2967" y="0"/>
                </a:moveTo>
                <a:lnTo>
                  <a:pt x="2986" y="0"/>
                </a:lnTo>
                <a:lnTo>
                  <a:pt x="2986" y="4"/>
                </a:lnTo>
                <a:lnTo>
                  <a:pt x="2967" y="4"/>
                </a:lnTo>
                <a:lnTo>
                  <a:pt x="2967" y="0"/>
                </a:lnTo>
                <a:close/>
                <a:moveTo>
                  <a:pt x="3000" y="0"/>
                </a:moveTo>
                <a:lnTo>
                  <a:pt x="3020" y="0"/>
                </a:lnTo>
                <a:lnTo>
                  <a:pt x="3020" y="4"/>
                </a:lnTo>
                <a:lnTo>
                  <a:pt x="3000" y="4"/>
                </a:lnTo>
                <a:lnTo>
                  <a:pt x="3000" y="0"/>
                </a:lnTo>
                <a:close/>
                <a:moveTo>
                  <a:pt x="3034" y="0"/>
                </a:moveTo>
                <a:lnTo>
                  <a:pt x="3053" y="0"/>
                </a:lnTo>
                <a:lnTo>
                  <a:pt x="3053" y="4"/>
                </a:lnTo>
                <a:lnTo>
                  <a:pt x="3034" y="4"/>
                </a:lnTo>
                <a:lnTo>
                  <a:pt x="3034" y="0"/>
                </a:lnTo>
                <a:close/>
                <a:moveTo>
                  <a:pt x="3068" y="0"/>
                </a:moveTo>
                <a:lnTo>
                  <a:pt x="3076" y="0"/>
                </a:lnTo>
                <a:lnTo>
                  <a:pt x="3076" y="15"/>
                </a:lnTo>
                <a:lnTo>
                  <a:pt x="3071" y="15"/>
                </a:lnTo>
                <a:lnTo>
                  <a:pt x="3071" y="2"/>
                </a:lnTo>
                <a:lnTo>
                  <a:pt x="3074" y="4"/>
                </a:lnTo>
                <a:lnTo>
                  <a:pt x="3068" y="4"/>
                </a:lnTo>
                <a:lnTo>
                  <a:pt x="3068" y="0"/>
                </a:lnTo>
                <a:close/>
                <a:moveTo>
                  <a:pt x="3076" y="30"/>
                </a:moveTo>
                <a:lnTo>
                  <a:pt x="3076" y="49"/>
                </a:lnTo>
                <a:lnTo>
                  <a:pt x="3071" y="49"/>
                </a:lnTo>
                <a:lnTo>
                  <a:pt x="3071" y="30"/>
                </a:lnTo>
                <a:lnTo>
                  <a:pt x="3076" y="30"/>
                </a:lnTo>
                <a:close/>
                <a:moveTo>
                  <a:pt x="3076" y="63"/>
                </a:moveTo>
                <a:lnTo>
                  <a:pt x="3076" y="82"/>
                </a:lnTo>
                <a:lnTo>
                  <a:pt x="3071" y="82"/>
                </a:lnTo>
                <a:lnTo>
                  <a:pt x="3071" y="63"/>
                </a:lnTo>
                <a:lnTo>
                  <a:pt x="3076" y="63"/>
                </a:lnTo>
                <a:close/>
                <a:moveTo>
                  <a:pt x="3076" y="97"/>
                </a:moveTo>
                <a:lnTo>
                  <a:pt x="3076" y="116"/>
                </a:lnTo>
                <a:lnTo>
                  <a:pt x="3071" y="116"/>
                </a:lnTo>
                <a:lnTo>
                  <a:pt x="3071" y="97"/>
                </a:lnTo>
                <a:lnTo>
                  <a:pt x="3076" y="97"/>
                </a:lnTo>
                <a:close/>
                <a:moveTo>
                  <a:pt x="3076" y="130"/>
                </a:moveTo>
                <a:lnTo>
                  <a:pt x="3076" y="150"/>
                </a:lnTo>
                <a:lnTo>
                  <a:pt x="3071" y="150"/>
                </a:lnTo>
                <a:lnTo>
                  <a:pt x="3071" y="130"/>
                </a:lnTo>
                <a:lnTo>
                  <a:pt x="3076" y="130"/>
                </a:lnTo>
                <a:close/>
                <a:moveTo>
                  <a:pt x="3076" y="164"/>
                </a:moveTo>
                <a:lnTo>
                  <a:pt x="3076" y="183"/>
                </a:lnTo>
                <a:lnTo>
                  <a:pt x="3071" y="183"/>
                </a:lnTo>
                <a:lnTo>
                  <a:pt x="3071" y="164"/>
                </a:lnTo>
                <a:lnTo>
                  <a:pt x="3076" y="164"/>
                </a:lnTo>
                <a:close/>
                <a:moveTo>
                  <a:pt x="3076" y="198"/>
                </a:moveTo>
                <a:lnTo>
                  <a:pt x="3076" y="217"/>
                </a:lnTo>
                <a:lnTo>
                  <a:pt x="3071" y="217"/>
                </a:lnTo>
                <a:lnTo>
                  <a:pt x="3071" y="198"/>
                </a:lnTo>
                <a:lnTo>
                  <a:pt x="3076" y="198"/>
                </a:lnTo>
                <a:close/>
                <a:moveTo>
                  <a:pt x="3076" y="231"/>
                </a:moveTo>
                <a:lnTo>
                  <a:pt x="3076" y="235"/>
                </a:lnTo>
                <a:lnTo>
                  <a:pt x="3056" y="235"/>
                </a:lnTo>
                <a:lnTo>
                  <a:pt x="3056" y="230"/>
                </a:lnTo>
                <a:lnTo>
                  <a:pt x="3074" y="230"/>
                </a:lnTo>
                <a:lnTo>
                  <a:pt x="3071" y="232"/>
                </a:lnTo>
                <a:lnTo>
                  <a:pt x="3071" y="231"/>
                </a:lnTo>
                <a:lnTo>
                  <a:pt x="3076" y="231"/>
                </a:lnTo>
                <a:close/>
                <a:moveTo>
                  <a:pt x="3042" y="235"/>
                </a:moveTo>
                <a:lnTo>
                  <a:pt x="3022" y="235"/>
                </a:lnTo>
                <a:lnTo>
                  <a:pt x="3022" y="230"/>
                </a:lnTo>
                <a:lnTo>
                  <a:pt x="3042" y="230"/>
                </a:lnTo>
                <a:lnTo>
                  <a:pt x="3042" y="235"/>
                </a:lnTo>
                <a:close/>
                <a:moveTo>
                  <a:pt x="3008" y="235"/>
                </a:moveTo>
                <a:lnTo>
                  <a:pt x="2989" y="235"/>
                </a:lnTo>
                <a:lnTo>
                  <a:pt x="2989" y="230"/>
                </a:lnTo>
                <a:lnTo>
                  <a:pt x="3008" y="230"/>
                </a:lnTo>
                <a:lnTo>
                  <a:pt x="3008" y="235"/>
                </a:lnTo>
                <a:close/>
                <a:moveTo>
                  <a:pt x="2974" y="235"/>
                </a:moveTo>
                <a:lnTo>
                  <a:pt x="2955" y="235"/>
                </a:lnTo>
                <a:lnTo>
                  <a:pt x="2955" y="230"/>
                </a:lnTo>
                <a:lnTo>
                  <a:pt x="2974" y="230"/>
                </a:lnTo>
                <a:lnTo>
                  <a:pt x="2974" y="235"/>
                </a:lnTo>
                <a:close/>
                <a:moveTo>
                  <a:pt x="2941" y="235"/>
                </a:moveTo>
                <a:lnTo>
                  <a:pt x="2921" y="235"/>
                </a:lnTo>
                <a:lnTo>
                  <a:pt x="2921" y="230"/>
                </a:lnTo>
                <a:lnTo>
                  <a:pt x="2941" y="230"/>
                </a:lnTo>
                <a:lnTo>
                  <a:pt x="2941" y="235"/>
                </a:lnTo>
                <a:close/>
                <a:moveTo>
                  <a:pt x="2907" y="235"/>
                </a:moveTo>
                <a:lnTo>
                  <a:pt x="2888" y="235"/>
                </a:lnTo>
                <a:lnTo>
                  <a:pt x="2888" y="230"/>
                </a:lnTo>
                <a:lnTo>
                  <a:pt x="2907" y="230"/>
                </a:lnTo>
                <a:lnTo>
                  <a:pt x="2907" y="235"/>
                </a:lnTo>
                <a:close/>
                <a:moveTo>
                  <a:pt x="2873" y="235"/>
                </a:moveTo>
                <a:lnTo>
                  <a:pt x="2854" y="235"/>
                </a:lnTo>
                <a:lnTo>
                  <a:pt x="2854" y="230"/>
                </a:lnTo>
                <a:lnTo>
                  <a:pt x="2873" y="230"/>
                </a:lnTo>
                <a:lnTo>
                  <a:pt x="2873" y="235"/>
                </a:lnTo>
                <a:close/>
                <a:moveTo>
                  <a:pt x="2840" y="235"/>
                </a:moveTo>
                <a:lnTo>
                  <a:pt x="2821" y="235"/>
                </a:lnTo>
                <a:lnTo>
                  <a:pt x="2821" y="230"/>
                </a:lnTo>
                <a:lnTo>
                  <a:pt x="2840" y="230"/>
                </a:lnTo>
                <a:lnTo>
                  <a:pt x="2840" y="235"/>
                </a:lnTo>
                <a:close/>
                <a:moveTo>
                  <a:pt x="2806" y="235"/>
                </a:moveTo>
                <a:lnTo>
                  <a:pt x="2787" y="235"/>
                </a:lnTo>
                <a:lnTo>
                  <a:pt x="2787" y="230"/>
                </a:lnTo>
                <a:lnTo>
                  <a:pt x="2806" y="230"/>
                </a:lnTo>
                <a:lnTo>
                  <a:pt x="2806" y="235"/>
                </a:lnTo>
                <a:close/>
                <a:moveTo>
                  <a:pt x="2773" y="235"/>
                </a:moveTo>
                <a:lnTo>
                  <a:pt x="2753" y="235"/>
                </a:lnTo>
                <a:lnTo>
                  <a:pt x="2753" y="230"/>
                </a:lnTo>
                <a:lnTo>
                  <a:pt x="2773" y="230"/>
                </a:lnTo>
                <a:lnTo>
                  <a:pt x="2773" y="235"/>
                </a:lnTo>
                <a:close/>
                <a:moveTo>
                  <a:pt x="2739" y="235"/>
                </a:moveTo>
                <a:lnTo>
                  <a:pt x="2720" y="235"/>
                </a:lnTo>
                <a:lnTo>
                  <a:pt x="2720" y="230"/>
                </a:lnTo>
                <a:lnTo>
                  <a:pt x="2739" y="230"/>
                </a:lnTo>
                <a:lnTo>
                  <a:pt x="2739" y="235"/>
                </a:lnTo>
                <a:close/>
                <a:moveTo>
                  <a:pt x="2705" y="235"/>
                </a:moveTo>
                <a:lnTo>
                  <a:pt x="2686" y="235"/>
                </a:lnTo>
                <a:lnTo>
                  <a:pt x="2686" y="230"/>
                </a:lnTo>
                <a:lnTo>
                  <a:pt x="2705" y="230"/>
                </a:lnTo>
                <a:lnTo>
                  <a:pt x="2705" y="235"/>
                </a:lnTo>
                <a:close/>
                <a:moveTo>
                  <a:pt x="2672" y="235"/>
                </a:moveTo>
                <a:lnTo>
                  <a:pt x="2652" y="235"/>
                </a:lnTo>
                <a:lnTo>
                  <a:pt x="2652" y="230"/>
                </a:lnTo>
                <a:lnTo>
                  <a:pt x="2672" y="230"/>
                </a:lnTo>
                <a:lnTo>
                  <a:pt x="2672" y="235"/>
                </a:lnTo>
                <a:close/>
                <a:moveTo>
                  <a:pt x="2638" y="235"/>
                </a:moveTo>
                <a:lnTo>
                  <a:pt x="2619" y="235"/>
                </a:lnTo>
                <a:lnTo>
                  <a:pt x="2619" y="230"/>
                </a:lnTo>
                <a:lnTo>
                  <a:pt x="2638" y="230"/>
                </a:lnTo>
                <a:lnTo>
                  <a:pt x="2638" y="235"/>
                </a:lnTo>
                <a:close/>
                <a:moveTo>
                  <a:pt x="2604" y="235"/>
                </a:moveTo>
                <a:lnTo>
                  <a:pt x="2585" y="235"/>
                </a:lnTo>
                <a:lnTo>
                  <a:pt x="2585" y="230"/>
                </a:lnTo>
                <a:lnTo>
                  <a:pt x="2604" y="230"/>
                </a:lnTo>
                <a:lnTo>
                  <a:pt x="2604" y="235"/>
                </a:lnTo>
                <a:close/>
                <a:moveTo>
                  <a:pt x="2571" y="235"/>
                </a:moveTo>
                <a:lnTo>
                  <a:pt x="2552" y="235"/>
                </a:lnTo>
                <a:lnTo>
                  <a:pt x="2552" y="230"/>
                </a:lnTo>
                <a:lnTo>
                  <a:pt x="2571" y="230"/>
                </a:lnTo>
                <a:lnTo>
                  <a:pt x="2571" y="235"/>
                </a:lnTo>
                <a:close/>
                <a:moveTo>
                  <a:pt x="2537" y="235"/>
                </a:moveTo>
                <a:lnTo>
                  <a:pt x="2518" y="235"/>
                </a:lnTo>
                <a:lnTo>
                  <a:pt x="2518" y="230"/>
                </a:lnTo>
                <a:lnTo>
                  <a:pt x="2537" y="230"/>
                </a:lnTo>
                <a:lnTo>
                  <a:pt x="2537" y="235"/>
                </a:lnTo>
                <a:close/>
                <a:moveTo>
                  <a:pt x="2504" y="235"/>
                </a:moveTo>
                <a:lnTo>
                  <a:pt x="2484" y="235"/>
                </a:lnTo>
                <a:lnTo>
                  <a:pt x="2484" y="230"/>
                </a:lnTo>
                <a:lnTo>
                  <a:pt x="2504" y="230"/>
                </a:lnTo>
                <a:lnTo>
                  <a:pt x="2504" y="235"/>
                </a:lnTo>
                <a:close/>
                <a:moveTo>
                  <a:pt x="2470" y="235"/>
                </a:moveTo>
                <a:lnTo>
                  <a:pt x="2451" y="235"/>
                </a:lnTo>
                <a:lnTo>
                  <a:pt x="2451" y="230"/>
                </a:lnTo>
                <a:lnTo>
                  <a:pt x="2470" y="230"/>
                </a:lnTo>
                <a:lnTo>
                  <a:pt x="2470" y="235"/>
                </a:lnTo>
                <a:close/>
                <a:moveTo>
                  <a:pt x="2436" y="235"/>
                </a:moveTo>
                <a:lnTo>
                  <a:pt x="2417" y="235"/>
                </a:lnTo>
                <a:lnTo>
                  <a:pt x="2417" y="230"/>
                </a:lnTo>
                <a:lnTo>
                  <a:pt x="2436" y="230"/>
                </a:lnTo>
                <a:lnTo>
                  <a:pt x="2436" y="235"/>
                </a:lnTo>
                <a:close/>
                <a:moveTo>
                  <a:pt x="2402" y="235"/>
                </a:moveTo>
                <a:lnTo>
                  <a:pt x="2383" y="235"/>
                </a:lnTo>
                <a:lnTo>
                  <a:pt x="2383" y="230"/>
                </a:lnTo>
                <a:lnTo>
                  <a:pt x="2402" y="230"/>
                </a:lnTo>
                <a:lnTo>
                  <a:pt x="2402" y="235"/>
                </a:lnTo>
                <a:close/>
                <a:moveTo>
                  <a:pt x="2369" y="235"/>
                </a:moveTo>
                <a:lnTo>
                  <a:pt x="2350" y="235"/>
                </a:lnTo>
                <a:lnTo>
                  <a:pt x="2350" y="230"/>
                </a:lnTo>
                <a:lnTo>
                  <a:pt x="2369" y="230"/>
                </a:lnTo>
                <a:lnTo>
                  <a:pt x="2369" y="235"/>
                </a:lnTo>
                <a:close/>
                <a:moveTo>
                  <a:pt x="2335" y="235"/>
                </a:moveTo>
                <a:lnTo>
                  <a:pt x="2316" y="235"/>
                </a:lnTo>
                <a:lnTo>
                  <a:pt x="2316" y="230"/>
                </a:lnTo>
                <a:lnTo>
                  <a:pt x="2335" y="230"/>
                </a:lnTo>
                <a:lnTo>
                  <a:pt x="2335" y="235"/>
                </a:lnTo>
                <a:close/>
                <a:moveTo>
                  <a:pt x="2302" y="235"/>
                </a:moveTo>
                <a:lnTo>
                  <a:pt x="2282" y="235"/>
                </a:lnTo>
                <a:lnTo>
                  <a:pt x="2282" y="230"/>
                </a:lnTo>
                <a:lnTo>
                  <a:pt x="2302" y="230"/>
                </a:lnTo>
                <a:lnTo>
                  <a:pt x="2302" y="235"/>
                </a:lnTo>
                <a:close/>
                <a:moveTo>
                  <a:pt x="2268" y="235"/>
                </a:moveTo>
                <a:lnTo>
                  <a:pt x="2249" y="235"/>
                </a:lnTo>
                <a:lnTo>
                  <a:pt x="2249" y="230"/>
                </a:lnTo>
                <a:lnTo>
                  <a:pt x="2268" y="230"/>
                </a:lnTo>
                <a:lnTo>
                  <a:pt x="2268" y="235"/>
                </a:lnTo>
                <a:close/>
                <a:moveTo>
                  <a:pt x="2234" y="235"/>
                </a:moveTo>
                <a:lnTo>
                  <a:pt x="2215" y="235"/>
                </a:lnTo>
                <a:lnTo>
                  <a:pt x="2215" y="230"/>
                </a:lnTo>
                <a:lnTo>
                  <a:pt x="2234" y="230"/>
                </a:lnTo>
                <a:lnTo>
                  <a:pt x="2234" y="235"/>
                </a:lnTo>
                <a:close/>
                <a:moveTo>
                  <a:pt x="2201" y="235"/>
                </a:moveTo>
                <a:lnTo>
                  <a:pt x="2182" y="235"/>
                </a:lnTo>
                <a:lnTo>
                  <a:pt x="2182" y="230"/>
                </a:lnTo>
                <a:lnTo>
                  <a:pt x="2201" y="230"/>
                </a:lnTo>
                <a:lnTo>
                  <a:pt x="2201" y="235"/>
                </a:lnTo>
                <a:close/>
                <a:moveTo>
                  <a:pt x="2167" y="235"/>
                </a:moveTo>
                <a:lnTo>
                  <a:pt x="2148" y="235"/>
                </a:lnTo>
                <a:lnTo>
                  <a:pt x="2148" y="230"/>
                </a:lnTo>
                <a:lnTo>
                  <a:pt x="2167" y="230"/>
                </a:lnTo>
                <a:lnTo>
                  <a:pt x="2167" y="235"/>
                </a:lnTo>
                <a:close/>
                <a:moveTo>
                  <a:pt x="2133" y="235"/>
                </a:moveTo>
                <a:lnTo>
                  <a:pt x="2114" y="235"/>
                </a:lnTo>
                <a:lnTo>
                  <a:pt x="2114" y="230"/>
                </a:lnTo>
                <a:lnTo>
                  <a:pt x="2133" y="230"/>
                </a:lnTo>
                <a:lnTo>
                  <a:pt x="2133" y="235"/>
                </a:lnTo>
                <a:close/>
                <a:moveTo>
                  <a:pt x="2100" y="235"/>
                </a:moveTo>
                <a:lnTo>
                  <a:pt x="2081" y="235"/>
                </a:lnTo>
                <a:lnTo>
                  <a:pt x="2081" y="230"/>
                </a:lnTo>
                <a:lnTo>
                  <a:pt x="2100" y="230"/>
                </a:lnTo>
                <a:lnTo>
                  <a:pt x="2100" y="235"/>
                </a:lnTo>
                <a:close/>
                <a:moveTo>
                  <a:pt x="2066" y="235"/>
                </a:moveTo>
                <a:lnTo>
                  <a:pt x="2047" y="235"/>
                </a:lnTo>
                <a:lnTo>
                  <a:pt x="2047" y="230"/>
                </a:lnTo>
                <a:lnTo>
                  <a:pt x="2066" y="230"/>
                </a:lnTo>
                <a:lnTo>
                  <a:pt x="2066" y="235"/>
                </a:lnTo>
                <a:close/>
                <a:moveTo>
                  <a:pt x="2033" y="235"/>
                </a:moveTo>
                <a:lnTo>
                  <a:pt x="2013" y="235"/>
                </a:lnTo>
                <a:lnTo>
                  <a:pt x="2013" y="230"/>
                </a:lnTo>
                <a:lnTo>
                  <a:pt x="2033" y="230"/>
                </a:lnTo>
                <a:lnTo>
                  <a:pt x="2033" y="235"/>
                </a:lnTo>
                <a:close/>
                <a:moveTo>
                  <a:pt x="1999" y="235"/>
                </a:moveTo>
                <a:lnTo>
                  <a:pt x="1980" y="235"/>
                </a:lnTo>
                <a:lnTo>
                  <a:pt x="1980" y="230"/>
                </a:lnTo>
                <a:lnTo>
                  <a:pt x="1999" y="230"/>
                </a:lnTo>
                <a:lnTo>
                  <a:pt x="1999" y="235"/>
                </a:lnTo>
                <a:close/>
                <a:moveTo>
                  <a:pt x="1965" y="235"/>
                </a:moveTo>
                <a:lnTo>
                  <a:pt x="1946" y="235"/>
                </a:lnTo>
                <a:lnTo>
                  <a:pt x="1946" y="230"/>
                </a:lnTo>
                <a:lnTo>
                  <a:pt x="1965" y="230"/>
                </a:lnTo>
                <a:lnTo>
                  <a:pt x="1965" y="235"/>
                </a:lnTo>
                <a:close/>
                <a:moveTo>
                  <a:pt x="1932" y="235"/>
                </a:moveTo>
                <a:lnTo>
                  <a:pt x="1913" y="235"/>
                </a:lnTo>
                <a:lnTo>
                  <a:pt x="1913" y="230"/>
                </a:lnTo>
                <a:lnTo>
                  <a:pt x="1932" y="230"/>
                </a:lnTo>
                <a:lnTo>
                  <a:pt x="1932" y="235"/>
                </a:lnTo>
                <a:close/>
                <a:moveTo>
                  <a:pt x="1898" y="235"/>
                </a:moveTo>
                <a:lnTo>
                  <a:pt x="1879" y="235"/>
                </a:lnTo>
                <a:lnTo>
                  <a:pt x="1879" y="230"/>
                </a:lnTo>
                <a:lnTo>
                  <a:pt x="1898" y="230"/>
                </a:lnTo>
                <a:lnTo>
                  <a:pt x="1898" y="235"/>
                </a:lnTo>
                <a:close/>
                <a:moveTo>
                  <a:pt x="1865" y="235"/>
                </a:moveTo>
                <a:lnTo>
                  <a:pt x="1845" y="235"/>
                </a:lnTo>
                <a:lnTo>
                  <a:pt x="1845" y="230"/>
                </a:lnTo>
                <a:lnTo>
                  <a:pt x="1865" y="230"/>
                </a:lnTo>
                <a:lnTo>
                  <a:pt x="1865" y="235"/>
                </a:lnTo>
                <a:close/>
                <a:moveTo>
                  <a:pt x="1831" y="235"/>
                </a:moveTo>
                <a:lnTo>
                  <a:pt x="1811" y="235"/>
                </a:lnTo>
                <a:lnTo>
                  <a:pt x="1811" y="230"/>
                </a:lnTo>
                <a:lnTo>
                  <a:pt x="1831" y="230"/>
                </a:lnTo>
                <a:lnTo>
                  <a:pt x="1831" y="235"/>
                </a:lnTo>
                <a:close/>
                <a:moveTo>
                  <a:pt x="1797" y="235"/>
                </a:moveTo>
                <a:lnTo>
                  <a:pt x="1778" y="235"/>
                </a:lnTo>
                <a:lnTo>
                  <a:pt x="1778" y="230"/>
                </a:lnTo>
                <a:lnTo>
                  <a:pt x="1797" y="230"/>
                </a:lnTo>
                <a:lnTo>
                  <a:pt x="1797" y="235"/>
                </a:lnTo>
                <a:close/>
                <a:moveTo>
                  <a:pt x="1763" y="235"/>
                </a:moveTo>
                <a:lnTo>
                  <a:pt x="1744" y="235"/>
                </a:lnTo>
                <a:lnTo>
                  <a:pt x="1744" y="230"/>
                </a:lnTo>
                <a:lnTo>
                  <a:pt x="1763" y="230"/>
                </a:lnTo>
                <a:lnTo>
                  <a:pt x="1763" y="235"/>
                </a:lnTo>
                <a:close/>
                <a:moveTo>
                  <a:pt x="1730" y="235"/>
                </a:moveTo>
                <a:lnTo>
                  <a:pt x="1711" y="235"/>
                </a:lnTo>
                <a:lnTo>
                  <a:pt x="1711" y="230"/>
                </a:lnTo>
                <a:lnTo>
                  <a:pt x="1730" y="230"/>
                </a:lnTo>
                <a:lnTo>
                  <a:pt x="1730" y="235"/>
                </a:lnTo>
                <a:close/>
                <a:moveTo>
                  <a:pt x="1696" y="235"/>
                </a:moveTo>
                <a:lnTo>
                  <a:pt x="1677" y="235"/>
                </a:lnTo>
                <a:lnTo>
                  <a:pt x="1677" y="230"/>
                </a:lnTo>
                <a:lnTo>
                  <a:pt x="1696" y="230"/>
                </a:lnTo>
                <a:lnTo>
                  <a:pt x="1696" y="235"/>
                </a:lnTo>
                <a:close/>
                <a:moveTo>
                  <a:pt x="1663" y="235"/>
                </a:moveTo>
                <a:lnTo>
                  <a:pt x="1643" y="235"/>
                </a:lnTo>
                <a:lnTo>
                  <a:pt x="1643" y="230"/>
                </a:lnTo>
                <a:lnTo>
                  <a:pt x="1663" y="230"/>
                </a:lnTo>
                <a:lnTo>
                  <a:pt x="1663" y="235"/>
                </a:lnTo>
                <a:close/>
                <a:moveTo>
                  <a:pt x="1629" y="235"/>
                </a:moveTo>
                <a:lnTo>
                  <a:pt x="1610" y="235"/>
                </a:lnTo>
                <a:lnTo>
                  <a:pt x="1610" y="230"/>
                </a:lnTo>
                <a:lnTo>
                  <a:pt x="1629" y="230"/>
                </a:lnTo>
                <a:lnTo>
                  <a:pt x="1629" y="235"/>
                </a:lnTo>
                <a:close/>
                <a:moveTo>
                  <a:pt x="1595" y="235"/>
                </a:moveTo>
                <a:lnTo>
                  <a:pt x="1576" y="235"/>
                </a:lnTo>
                <a:lnTo>
                  <a:pt x="1576" y="230"/>
                </a:lnTo>
                <a:lnTo>
                  <a:pt x="1595" y="230"/>
                </a:lnTo>
                <a:lnTo>
                  <a:pt x="1595" y="235"/>
                </a:lnTo>
                <a:close/>
                <a:moveTo>
                  <a:pt x="1562" y="235"/>
                </a:moveTo>
                <a:lnTo>
                  <a:pt x="1542" y="235"/>
                </a:lnTo>
                <a:lnTo>
                  <a:pt x="1542" y="230"/>
                </a:lnTo>
                <a:lnTo>
                  <a:pt x="1562" y="230"/>
                </a:lnTo>
                <a:lnTo>
                  <a:pt x="1562" y="235"/>
                </a:lnTo>
                <a:close/>
                <a:moveTo>
                  <a:pt x="1528" y="235"/>
                </a:moveTo>
                <a:lnTo>
                  <a:pt x="1509" y="235"/>
                </a:lnTo>
                <a:lnTo>
                  <a:pt x="1509" y="230"/>
                </a:lnTo>
                <a:lnTo>
                  <a:pt x="1528" y="230"/>
                </a:lnTo>
                <a:lnTo>
                  <a:pt x="1528" y="235"/>
                </a:lnTo>
                <a:close/>
                <a:moveTo>
                  <a:pt x="1494" y="235"/>
                </a:moveTo>
                <a:lnTo>
                  <a:pt x="1475" y="235"/>
                </a:lnTo>
                <a:lnTo>
                  <a:pt x="1475" y="230"/>
                </a:lnTo>
                <a:lnTo>
                  <a:pt x="1494" y="230"/>
                </a:lnTo>
                <a:lnTo>
                  <a:pt x="1494" y="235"/>
                </a:lnTo>
                <a:close/>
                <a:moveTo>
                  <a:pt x="1461" y="235"/>
                </a:moveTo>
                <a:lnTo>
                  <a:pt x="1442" y="235"/>
                </a:lnTo>
                <a:lnTo>
                  <a:pt x="1442" y="230"/>
                </a:lnTo>
                <a:lnTo>
                  <a:pt x="1461" y="230"/>
                </a:lnTo>
                <a:lnTo>
                  <a:pt x="1461" y="235"/>
                </a:lnTo>
                <a:close/>
                <a:moveTo>
                  <a:pt x="1427" y="235"/>
                </a:moveTo>
                <a:lnTo>
                  <a:pt x="1408" y="235"/>
                </a:lnTo>
                <a:lnTo>
                  <a:pt x="1408" y="230"/>
                </a:lnTo>
                <a:lnTo>
                  <a:pt x="1427" y="230"/>
                </a:lnTo>
                <a:lnTo>
                  <a:pt x="1427" y="235"/>
                </a:lnTo>
                <a:close/>
                <a:moveTo>
                  <a:pt x="1394" y="235"/>
                </a:moveTo>
                <a:lnTo>
                  <a:pt x="1374" y="235"/>
                </a:lnTo>
                <a:lnTo>
                  <a:pt x="1374" y="230"/>
                </a:lnTo>
                <a:lnTo>
                  <a:pt x="1394" y="230"/>
                </a:lnTo>
                <a:lnTo>
                  <a:pt x="1394" y="235"/>
                </a:lnTo>
                <a:close/>
                <a:moveTo>
                  <a:pt x="1360" y="235"/>
                </a:moveTo>
                <a:lnTo>
                  <a:pt x="1341" y="235"/>
                </a:lnTo>
                <a:lnTo>
                  <a:pt x="1341" y="230"/>
                </a:lnTo>
                <a:lnTo>
                  <a:pt x="1360" y="230"/>
                </a:lnTo>
                <a:lnTo>
                  <a:pt x="1360" y="235"/>
                </a:lnTo>
                <a:close/>
                <a:moveTo>
                  <a:pt x="1326" y="235"/>
                </a:moveTo>
                <a:lnTo>
                  <a:pt x="1307" y="235"/>
                </a:lnTo>
                <a:lnTo>
                  <a:pt x="1307" y="230"/>
                </a:lnTo>
                <a:lnTo>
                  <a:pt x="1326" y="230"/>
                </a:lnTo>
                <a:lnTo>
                  <a:pt x="1326" y="235"/>
                </a:lnTo>
                <a:close/>
                <a:moveTo>
                  <a:pt x="1293" y="235"/>
                </a:moveTo>
                <a:lnTo>
                  <a:pt x="1274" y="235"/>
                </a:lnTo>
                <a:lnTo>
                  <a:pt x="1274" y="230"/>
                </a:lnTo>
                <a:lnTo>
                  <a:pt x="1293" y="230"/>
                </a:lnTo>
                <a:lnTo>
                  <a:pt x="1293" y="235"/>
                </a:lnTo>
                <a:close/>
                <a:moveTo>
                  <a:pt x="1259" y="235"/>
                </a:moveTo>
                <a:lnTo>
                  <a:pt x="1240" y="235"/>
                </a:lnTo>
                <a:lnTo>
                  <a:pt x="1240" y="230"/>
                </a:lnTo>
                <a:lnTo>
                  <a:pt x="1259" y="230"/>
                </a:lnTo>
                <a:lnTo>
                  <a:pt x="1259" y="235"/>
                </a:lnTo>
                <a:close/>
                <a:moveTo>
                  <a:pt x="1225" y="235"/>
                </a:moveTo>
                <a:lnTo>
                  <a:pt x="1206" y="235"/>
                </a:lnTo>
                <a:lnTo>
                  <a:pt x="1206" y="230"/>
                </a:lnTo>
                <a:lnTo>
                  <a:pt x="1225" y="230"/>
                </a:lnTo>
                <a:lnTo>
                  <a:pt x="1225" y="235"/>
                </a:lnTo>
                <a:close/>
                <a:moveTo>
                  <a:pt x="1192" y="235"/>
                </a:moveTo>
                <a:lnTo>
                  <a:pt x="1173" y="235"/>
                </a:lnTo>
                <a:lnTo>
                  <a:pt x="1173" y="230"/>
                </a:lnTo>
                <a:lnTo>
                  <a:pt x="1192" y="230"/>
                </a:lnTo>
                <a:lnTo>
                  <a:pt x="1192" y="235"/>
                </a:lnTo>
                <a:close/>
                <a:moveTo>
                  <a:pt x="1158" y="235"/>
                </a:moveTo>
                <a:lnTo>
                  <a:pt x="1139" y="235"/>
                </a:lnTo>
                <a:lnTo>
                  <a:pt x="1139" y="230"/>
                </a:lnTo>
                <a:lnTo>
                  <a:pt x="1158" y="230"/>
                </a:lnTo>
                <a:lnTo>
                  <a:pt x="1158" y="235"/>
                </a:lnTo>
                <a:close/>
                <a:moveTo>
                  <a:pt x="1125" y="235"/>
                </a:moveTo>
                <a:lnTo>
                  <a:pt x="1105" y="235"/>
                </a:lnTo>
                <a:lnTo>
                  <a:pt x="1105" y="230"/>
                </a:lnTo>
                <a:lnTo>
                  <a:pt x="1125" y="230"/>
                </a:lnTo>
                <a:lnTo>
                  <a:pt x="1125" y="235"/>
                </a:lnTo>
                <a:close/>
                <a:moveTo>
                  <a:pt x="1091" y="235"/>
                </a:moveTo>
                <a:lnTo>
                  <a:pt x="1072" y="235"/>
                </a:lnTo>
                <a:lnTo>
                  <a:pt x="1072" y="230"/>
                </a:lnTo>
                <a:lnTo>
                  <a:pt x="1091" y="230"/>
                </a:lnTo>
                <a:lnTo>
                  <a:pt x="1091" y="235"/>
                </a:lnTo>
                <a:close/>
                <a:moveTo>
                  <a:pt x="1057" y="235"/>
                </a:moveTo>
                <a:lnTo>
                  <a:pt x="1038" y="235"/>
                </a:lnTo>
                <a:lnTo>
                  <a:pt x="1038" y="230"/>
                </a:lnTo>
                <a:lnTo>
                  <a:pt x="1057" y="230"/>
                </a:lnTo>
                <a:lnTo>
                  <a:pt x="1057" y="235"/>
                </a:lnTo>
                <a:close/>
                <a:moveTo>
                  <a:pt x="1024" y="235"/>
                </a:moveTo>
                <a:lnTo>
                  <a:pt x="1005" y="235"/>
                </a:lnTo>
                <a:lnTo>
                  <a:pt x="1005" y="230"/>
                </a:lnTo>
                <a:lnTo>
                  <a:pt x="1024" y="230"/>
                </a:lnTo>
                <a:lnTo>
                  <a:pt x="1024" y="235"/>
                </a:lnTo>
                <a:close/>
                <a:moveTo>
                  <a:pt x="990" y="235"/>
                </a:moveTo>
                <a:lnTo>
                  <a:pt x="971" y="235"/>
                </a:lnTo>
                <a:lnTo>
                  <a:pt x="971" y="230"/>
                </a:lnTo>
                <a:lnTo>
                  <a:pt x="990" y="230"/>
                </a:lnTo>
                <a:lnTo>
                  <a:pt x="990" y="235"/>
                </a:lnTo>
                <a:close/>
                <a:moveTo>
                  <a:pt x="957" y="235"/>
                </a:moveTo>
                <a:lnTo>
                  <a:pt x="937" y="235"/>
                </a:lnTo>
                <a:lnTo>
                  <a:pt x="937" y="230"/>
                </a:lnTo>
                <a:lnTo>
                  <a:pt x="957" y="230"/>
                </a:lnTo>
                <a:lnTo>
                  <a:pt x="957" y="235"/>
                </a:lnTo>
                <a:close/>
                <a:moveTo>
                  <a:pt x="923" y="235"/>
                </a:moveTo>
                <a:lnTo>
                  <a:pt x="903" y="235"/>
                </a:lnTo>
                <a:lnTo>
                  <a:pt x="903" y="230"/>
                </a:lnTo>
                <a:lnTo>
                  <a:pt x="923" y="230"/>
                </a:lnTo>
                <a:lnTo>
                  <a:pt x="923" y="235"/>
                </a:lnTo>
                <a:close/>
                <a:moveTo>
                  <a:pt x="889" y="235"/>
                </a:moveTo>
                <a:lnTo>
                  <a:pt x="870" y="235"/>
                </a:lnTo>
                <a:lnTo>
                  <a:pt x="870" y="230"/>
                </a:lnTo>
                <a:lnTo>
                  <a:pt x="889" y="230"/>
                </a:lnTo>
                <a:lnTo>
                  <a:pt x="889" y="235"/>
                </a:lnTo>
                <a:close/>
                <a:moveTo>
                  <a:pt x="855" y="235"/>
                </a:moveTo>
                <a:lnTo>
                  <a:pt x="836" y="235"/>
                </a:lnTo>
                <a:lnTo>
                  <a:pt x="836" y="230"/>
                </a:lnTo>
                <a:lnTo>
                  <a:pt x="855" y="230"/>
                </a:lnTo>
                <a:lnTo>
                  <a:pt x="855" y="235"/>
                </a:lnTo>
                <a:close/>
                <a:moveTo>
                  <a:pt x="822" y="235"/>
                </a:moveTo>
                <a:lnTo>
                  <a:pt x="803" y="235"/>
                </a:lnTo>
                <a:lnTo>
                  <a:pt x="803" y="230"/>
                </a:lnTo>
                <a:lnTo>
                  <a:pt x="822" y="230"/>
                </a:lnTo>
                <a:lnTo>
                  <a:pt x="822" y="235"/>
                </a:lnTo>
                <a:close/>
                <a:moveTo>
                  <a:pt x="788" y="235"/>
                </a:moveTo>
                <a:lnTo>
                  <a:pt x="769" y="235"/>
                </a:lnTo>
                <a:lnTo>
                  <a:pt x="769" y="230"/>
                </a:lnTo>
                <a:lnTo>
                  <a:pt x="788" y="230"/>
                </a:lnTo>
                <a:lnTo>
                  <a:pt x="788" y="235"/>
                </a:lnTo>
                <a:close/>
                <a:moveTo>
                  <a:pt x="755" y="235"/>
                </a:moveTo>
                <a:lnTo>
                  <a:pt x="735" y="235"/>
                </a:lnTo>
                <a:lnTo>
                  <a:pt x="735" y="230"/>
                </a:lnTo>
                <a:lnTo>
                  <a:pt x="755" y="230"/>
                </a:lnTo>
                <a:lnTo>
                  <a:pt x="755" y="235"/>
                </a:lnTo>
                <a:close/>
                <a:moveTo>
                  <a:pt x="721" y="235"/>
                </a:moveTo>
                <a:lnTo>
                  <a:pt x="702" y="235"/>
                </a:lnTo>
                <a:lnTo>
                  <a:pt x="702" y="230"/>
                </a:lnTo>
                <a:lnTo>
                  <a:pt x="721" y="230"/>
                </a:lnTo>
                <a:lnTo>
                  <a:pt x="721" y="235"/>
                </a:lnTo>
                <a:close/>
                <a:moveTo>
                  <a:pt x="687" y="235"/>
                </a:moveTo>
                <a:lnTo>
                  <a:pt x="668" y="235"/>
                </a:lnTo>
                <a:lnTo>
                  <a:pt x="668" y="230"/>
                </a:lnTo>
                <a:lnTo>
                  <a:pt x="687" y="230"/>
                </a:lnTo>
                <a:lnTo>
                  <a:pt x="687" y="235"/>
                </a:lnTo>
                <a:close/>
                <a:moveTo>
                  <a:pt x="654" y="235"/>
                </a:moveTo>
                <a:lnTo>
                  <a:pt x="634" y="235"/>
                </a:lnTo>
                <a:lnTo>
                  <a:pt x="634" y="230"/>
                </a:lnTo>
                <a:lnTo>
                  <a:pt x="654" y="230"/>
                </a:lnTo>
                <a:lnTo>
                  <a:pt x="654" y="235"/>
                </a:lnTo>
                <a:close/>
                <a:moveTo>
                  <a:pt x="620" y="235"/>
                </a:moveTo>
                <a:lnTo>
                  <a:pt x="601" y="235"/>
                </a:lnTo>
                <a:lnTo>
                  <a:pt x="601" y="230"/>
                </a:lnTo>
                <a:lnTo>
                  <a:pt x="620" y="230"/>
                </a:lnTo>
                <a:lnTo>
                  <a:pt x="620" y="235"/>
                </a:lnTo>
                <a:close/>
                <a:moveTo>
                  <a:pt x="586" y="235"/>
                </a:moveTo>
                <a:lnTo>
                  <a:pt x="567" y="235"/>
                </a:lnTo>
                <a:lnTo>
                  <a:pt x="567" y="230"/>
                </a:lnTo>
                <a:lnTo>
                  <a:pt x="586" y="230"/>
                </a:lnTo>
                <a:lnTo>
                  <a:pt x="586" y="235"/>
                </a:lnTo>
                <a:close/>
                <a:moveTo>
                  <a:pt x="553" y="235"/>
                </a:moveTo>
                <a:lnTo>
                  <a:pt x="534" y="235"/>
                </a:lnTo>
                <a:lnTo>
                  <a:pt x="534" y="230"/>
                </a:lnTo>
                <a:lnTo>
                  <a:pt x="553" y="230"/>
                </a:lnTo>
                <a:lnTo>
                  <a:pt x="553" y="235"/>
                </a:lnTo>
                <a:close/>
                <a:moveTo>
                  <a:pt x="519" y="235"/>
                </a:moveTo>
                <a:lnTo>
                  <a:pt x="500" y="235"/>
                </a:lnTo>
                <a:lnTo>
                  <a:pt x="500" y="230"/>
                </a:lnTo>
                <a:lnTo>
                  <a:pt x="519" y="230"/>
                </a:lnTo>
                <a:lnTo>
                  <a:pt x="519" y="235"/>
                </a:lnTo>
                <a:close/>
                <a:moveTo>
                  <a:pt x="486" y="235"/>
                </a:moveTo>
                <a:lnTo>
                  <a:pt x="466" y="235"/>
                </a:lnTo>
                <a:lnTo>
                  <a:pt x="466" y="230"/>
                </a:lnTo>
                <a:lnTo>
                  <a:pt x="486" y="230"/>
                </a:lnTo>
                <a:lnTo>
                  <a:pt x="486" y="235"/>
                </a:lnTo>
                <a:close/>
                <a:moveTo>
                  <a:pt x="452" y="235"/>
                </a:moveTo>
                <a:lnTo>
                  <a:pt x="433" y="235"/>
                </a:lnTo>
                <a:lnTo>
                  <a:pt x="433" y="230"/>
                </a:lnTo>
                <a:lnTo>
                  <a:pt x="452" y="230"/>
                </a:lnTo>
                <a:lnTo>
                  <a:pt x="452" y="235"/>
                </a:lnTo>
                <a:close/>
                <a:moveTo>
                  <a:pt x="418" y="235"/>
                </a:moveTo>
                <a:lnTo>
                  <a:pt x="399" y="235"/>
                </a:lnTo>
                <a:lnTo>
                  <a:pt x="399" y="230"/>
                </a:lnTo>
                <a:lnTo>
                  <a:pt x="418" y="230"/>
                </a:lnTo>
                <a:lnTo>
                  <a:pt x="418" y="235"/>
                </a:lnTo>
                <a:close/>
                <a:moveTo>
                  <a:pt x="385" y="235"/>
                </a:moveTo>
                <a:lnTo>
                  <a:pt x="366" y="235"/>
                </a:lnTo>
                <a:lnTo>
                  <a:pt x="366" y="230"/>
                </a:lnTo>
                <a:lnTo>
                  <a:pt x="385" y="230"/>
                </a:lnTo>
                <a:lnTo>
                  <a:pt x="385" y="235"/>
                </a:lnTo>
                <a:close/>
                <a:moveTo>
                  <a:pt x="351" y="235"/>
                </a:moveTo>
                <a:lnTo>
                  <a:pt x="332" y="235"/>
                </a:lnTo>
                <a:lnTo>
                  <a:pt x="332" y="230"/>
                </a:lnTo>
                <a:lnTo>
                  <a:pt x="351" y="230"/>
                </a:lnTo>
                <a:lnTo>
                  <a:pt x="351" y="235"/>
                </a:lnTo>
                <a:close/>
                <a:moveTo>
                  <a:pt x="317" y="235"/>
                </a:moveTo>
                <a:lnTo>
                  <a:pt x="298" y="235"/>
                </a:lnTo>
                <a:lnTo>
                  <a:pt x="298" y="230"/>
                </a:lnTo>
                <a:lnTo>
                  <a:pt x="317" y="230"/>
                </a:lnTo>
                <a:lnTo>
                  <a:pt x="317" y="235"/>
                </a:lnTo>
                <a:close/>
                <a:moveTo>
                  <a:pt x="284" y="235"/>
                </a:moveTo>
                <a:lnTo>
                  <a:pt x="264" y="235"/>
                </a:lnTo>
                <a:lnTo>
                  <a:pt x="264" y="230"/>
                </a:lnTo>
                <a:lnTo>
                  <a:pt x="284" y="230"/>
                </a:lnTo>
                <a:lnTo>
                  <a:pt x="284" y="235"/>
                </a:lnTo>
                <a:close/>
                <a:moveTo>
                  <a:pt x="250" y="235"/>
                </a:moveTo>
                <a:lnTo>
                  <a:pt x="231" y="235"/>
                </a:lnTo>
                <a:lnTo>
                  <a:pt x="231" y="230"/>
                </a:lnTo>
                <a:lnTo>
                  <a:pt x="250" y="230"/>
                </a:lnTo>
                <a:lnTo>
                  <a:pt x="250" y="235"/>
                </a:lnTo>
                <a:close/>
                <a:moveTo>
                  <a:pt x="216" y="235"/>
                </a:moveTo>
                <a:lnTo>
                  <a:pt x="197" y="235"/>
                </a:lnTo>
                <a:lnTo>
                  <a:pt x="197" y="230"/>
                </a:lnTo>
                <a:lnTo>
                  <a:pt x="216" y="230"/>
                </a:lnTo>
                <a:lnTo>
                  <a:pt x="216" y="235"/>
                </a:lnTo>
                <a:close/>
                <a:moveTo>
                  <a:pt x="183" y="235"/>
                </a:moveTo>
                <a:lnTo>
                  <a:pt x="164" y="235"/>
                </a:lnTo>
                <a:lnTo>
                  <a:pt x="164" y="230"/>
                </a:lnTo>
                <a:lnTo>
                  <a:pt x="183" y="230"/>
                </a:lnTo>
                <a:lnTo>
                  <a:pt x="183" y="235"/>
                </a:lnTo>
                <a:close/>
                <a:moveTo>
                  <a:pt x="149" y="235"/>
                </a:moveTo>
                <a:lnTo>
                  <a:pt x="130" y="235"/>
                </a:lnTo>
                <a:lnTo>
                  <a:pt x="130" y="230"/>
                </a:lnTo>
                <a:lnTo>
                  <a:pt x="149" y="230"/>
                </a:lnTo>
                <a:lnTo>
                  <a:pt x="149" y="235"/>
                </a:lnTo>
                <a:close/>
                <a:moveTo>
                  <a:pt x="116" y="235"/>
                </a:moveTo>
                <a:lnTo>
                  <a:pt x="96" y="235"/>
                </a:lnTo>
                <a:lnTo>
                  <a:pt x="96" y="230"/>
                </a:lnTo>
                <a:lnTo>
                  <a:pt x="116" y="230"/>
                </a:lnTo>
                <a:lnTo>
                  <a:pt x="116" y="235"/>
                </a:lnTo>
                <a:close/>
                <a:moveTo>
                  <a:pt x="82" y="235"/>
                </a:moveTo>
                <a:lnTo>
                  <a:pt x="63" y="235"/>
                </a:lnTo>
                <a:lnTo>
                  <a:pt x="63" y="230"/>
                </a:lnTo>
                <a:lnTo>
                  <a:pt x="82" y="230"/>
                </a:lnTo>
                <a:lnTo>
                  <a:pt x="82" y="235"/>
                </a:lnTo>
                <a:close/>
                <a:moveTo>
                  <a:pt x="48" y="235"/>
                </a:moveTo>
                <a:lnTo>
                  <a:pt x="29" y="235"/>
                </a:lnTo>
                <a:lnTo>
                  <a:pt x="29" y="230"/>
                </a:lnTo>
                <a:lnTo>
                  <a:pt x="48" y="230"/>
                </a:lnTo>
                <a:lnTo>
                  <a:pt x="48" y="235"/>
                </a:lnTo>
                <a:close/>
                <a:moveTo>
                  <a:pt x="15" y="235"/>
                </a:moveTo>
                <a:lnTo>
                  <a:pt x="2" y="235"/>
                </a:lnTo>
                <a:lnTo>
                  <a:pt x="2" y="230"/>
                </a:lnTo>
                <a:lnTo>
                  <a:pt x="15" y="230"/>
                </a:lnTo>
                <a:lnTo>
                  <a:pt x="15" y="235"/>
                </a:lnTo>
                <a:close/>
              </a:path>
            </a:pathLst>
          </a:custGeom>
          <a:solidFill>
            <a:srgbClr xmlns:mc="http://schemas.openxmlformats.org/markup-compatibility/2006" xmlns:a14="http://schemas.microsoft.com/office/drawing/2010/main" val="000000" mc:Ignorable=""/>
          </a:solidFill>
          <a:ln w="0" cap="flat">
            <a:solidFill>
              <a:srgbClr xmlns:mc="http://schemas.openxmlformats.org/markup-compatibility/2006" xmlns:a14="http://schemas.microsoft.com/office/drawing/2010/main" val="000000" mc:Ignorable=""/>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13610683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主要内容</a:t>
            </a:r>
            <a:endParaRPr lang="zh-CN" altLang="en-US" dirty="0"/>
          </a:p>
        </p:txBody>
      </p:sp>
      <p:sp>
        <p:nvSpPr>
          <p:cNvPr id="3" name="内容占位符 2"/>
          <p:cNvSpPr>
            <a:spLocks noGrp="1"/>
          </p:cNvSpPr>
          <p:nvPr>
            <p:ph idx="1"/>
          </p:nvPr>
        </p:nvSpPr>
        <p:spPr/>
        <p:txBody>
          <a:bodyPr/>
          <a:lstStyle/>
          <a:p>
            <a:r>
              <a:rPr lang="zh-CN" altLang="en-US" sz="3200" dirty="0" smtClean="0"/>
              <a:t>对于预算的理解、预算的定位</a:t>
            </a:r>
            <a:endParaRPr lang="en-US" altLang="zh-CN" sz="3200" dirty="0" smtClean="0"/>
          </a:p>
          <a:p>
            <a:r>
              <a:rPr lang="zh-CN" altLang="en-US" sz="3200" dirty="0" smtClean="0"/>
              <a:t>预算在山煤信息化中位置</a:t>
            </a:r>
            <a:endParaRPr lang="en-US" altLang="zh-CN" sz="3200" dirty="0" smtClean="0"/>
          </a:p>
          <a:p>
            <a:r>
              <a:rPr lang="zh-CN" altLang="en-US" sz="3200" dirty="0" smtClean="0">
                <a:solidFill>
                  <a:srgbClr xmlns:mc="http://schemas.openxmlformats.org/markup-compatibility/2006" xmlns:a14="http://schemas.microsoft.com/office/drawing/2010/main" val="FF0000" mc:Ignorable=""/>
                </a:solidFill>
              </a:rPr>
              <a:t>预算技术架构</a:t>
            </a:r>
            <a:endParaRPr lang="en-US" altLang="zh-CN" sz="3200" dirty="0" smtClean="0">
              <a:solidFill>
                <a:srgbClr xmlns:mc="http://schemas.openxmlformats.org/markup-compatibility/2006" xmlns:a14="http://schemas.microsoft.com/office/drawing/2010/main" val="FF0000" mc:Ignorable=""/>
              </a:solidFill>
            </a:endParaRPr>
          </a:p>
          <a:p>
            <a:r>
              <a:rPr lang="zh-CN" altLang="en-US" sz="3200" dirty="0" smtClean="0"/>
              <a:t>预算的升级与改进</a:t>
            </a:r>
            <a:endParaRPr lang="en-US" altLang="zh-CN" sz="3200" dirty="0" smtClean="0"/>
          </a:p>
          <a:p>
            <a:endParaRPr lang="zh-CN" altLang="en-US" sz="3200" dirty="0"/>
          </a:p>
        </p:txBody>
      </p:sp>
    </p:spTree>
    <p:extLst>
      <p:ext uri="{BB962C8B-B14F-4D97-AF65-F5344CB8AC3E}">
        <p14:creationId xmlns:p14="http://schemas.microsoft.com/office/powerpoint/2010/main" val="303147328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预算系统分层架构</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40769"/>
            <a:ext cx="9144000" cy="551723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Tree>
    <p:extLst>
      <p:ext uri="{BB962C8B-B14F-4D97-AF65-F5344CB8AC3E}">
        <p14:creationId xmlns:p14="http://schemas.microsoft.com/office/powerpoint/2010/main" val="427854788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全面预算管理系统培训</a:t>
            </a:r>
            <a:endParaRPr lang="zh-CN" altLang="en-US" dirty="0"/>
          </a:p>
        </p:txBody>
      </p:sp>
      <p:sp>
        <p:nvSpPr>
          <p:cNvPr id="3" name="副标题 2"/>
          <p:cNvSpPr>
            <a:spLocks noGrp="1"/>
          </p:cNvSpPr>
          <p:nvPr>
            <p:ph type="subTitle" idx="1"/>
          </p:nvPr>
        </p:nvSpPr>
        <p:spPr/>
        <p:txBody>
          <a:bodyPr/>
          <a:lstStyle/>
          <a:p>
            <a:r>
              <a:rPr lang="zh-CN" altLang="en-US" dirty="0"/>
              <a:t>山</a:t>
            </a:r>
            <a:r>
              <a:rPr lang="zh-CN" altLang="en-US" dirty="0" smtClean="0"/>
              <a:t>煤国际五层会议室</a:t>
            </a:r>
            <a:endParaRPr lang="en-US" altLang="zh-CN" dirty="0" smtClean="0"/>
          </a:p>
          <a:p>
            <a:r>
              <a:rPr lang="en-US" altLang="zh-CN" dirty="0" smtClean="0"/>
              <a:t>2010</a:t>
            </a:r>
            <a:r>
              <a:rPr lang="zh-CN" altLang="en-US" dirty="0" smtClean="0"/>
              <a:t>年</a:t>
            </a:r>
            <a:r>
              <a:rPr lang="en-US" altLang="zh-CN" dirty="0" smtClean="0"/>
              <a:t>6</a:t>
            </a:r>
            <a:r>
              <a:rPr lang="zh-CN" altLang="en-US" dirty="0" smtClean="0"/>
              <a:t>月</a:t>
            </a:r>
            <a:r>
              <a:rPr lang="en-US" altLang="zh-CN" dirty="0" smtClean="0"/>
              <a:t>22</a:t>
            </a:r>
            <a:r>
              <a:rPr lang="zh-CN" altLang="en-US" dirty="0" smtClean="0"/>
              <a:t>日</a:t>
            </a:r>
            <a:endParaRPr lang="zh-CN" altLang="en-US" dirty="0"/>
          </a:p>
        </p:txBody>
      </p:sp>
    </p:spTree>
    <p:extLst>
      <p:ext uri="{BB962C8B-B14F-4D97-AF65-F5344CB8AC3E}">
        <p14:creationId xmlns:p14="http://schemas.microsoft.com/office/powerpoint/2010/main" val="27976493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技术特点</a:t>
            </a:r>
            <a:endParaRPr lang="zh-CN" altLang="en-US" dirty="0"/>
          </a:p>
        </p:txBody>
      </p:sp>
      <p:sp>
        <p:nvSpPr>
          <p:cNvPr id="3" name="内容占位符 2"/>
          <p:cNvSpPr>
            <a:spLocks noGrp="1"/>
          </p:cNvSpPr>
          <p:nvPr>
            <p:ph idx="1"/>
          </p:nvPr>
        </p:nvSpPr>
        <p:spPr/>
        <p:txBody>
          <a:bodyPr/>
          <a:lstStyle/>
          <a:p>
            <a:r>
              <a:rPr lang="zh-CN" altLang="en-US" dirty="0"/>
              <a:t>采用三层架构（客户端层、逻辑层、数据层）来构造的</a:t>
            </a:r>
            <a:r>
              <a:rPr lang="en-US" altLang="zh-CN" dirty="0"/>
              <a:t>B/S</a:t>
            </a:r>
            <a:r>
              <a:rPr lang="zh-CN" altLang="en-US" dirty="0"/>
              <a:t>系统，基于</a:t>
            </a:r>
            <a:r>
              <a:rPr lang="en-US" altLang="zh-CN" dirty="0"/>
              <a:t>J2EE</a:t>
            </a:r>
            <a:r>
              <a:rPr lang="zh-CN" altLang="en-US" dirty="0"/>
              <a:t>开发的，中间层使用面向组件的技术，对象访问使用</a:t>
            </a:r>
            <a:r>
              <a:rPr lang="en-US" altLang="zh-CN" dirty="0"/>
              <a:t>SOAP</a:t>
            </a:r>
            <a:r>
              <a:rPr lang="zh-CN" altLang="en-US" dirty="0"/>
              <a:t>协议，数据封装采用</a:t>
            </a:r>
            <a:r>
              <a:rPr lang="en-US" altLang="zh-CN" dirty="0"/>
              <a:t>XML</a:t>
            </a:r>
            <a:r>
              <a:rPr lang="zh-CN" altLang="en-US" dirty="0"/>
              <a:t>标准；</a:t>
            </a:r>
          </a:p>
          <a:p>
            <a:r>
              <a:rPr lang="zh-CN" altLang="en-US" dirty="0" smtClean="0"/>
              <a:t>系统</a:t>
            </a:r>
            <a:r>
              <a:rPr lang="zh-CN" altLang="en-US" dirty="0"/>
              <a:t>采用开放技术，数据集中管理的方式，使用网络直报、自动接收、组件技术，工作流等自主知识产权的多项先进的技术 ；</a:t>
            </a:r>
          </a:p>
          <a:p>
            <a:endParaRPr lang="en-US" altLang="zh-CN" dirty="0" smtClean="0"/>
          </a:p>
          <a:p>
            <a:r>
              <a:rPr lang="zh-CN" altLang="en-US" dirty="0" smtClean="0"/>
              <a:t>系统开放性</a:t>
            </a:r>
            <a:endParaRPr lang="zh-CN" altLang="en-US" dirty="0"/>
          </a:p>
          <a:p>
            <a:pPr lvl="1"/>
            <a:r>
              <a:rPr lang="zh-CN" altLang="en-US" dirty="0" smtClean="0"/>
              <a:t>操作系统</a:t>
            </a:r>
            <a:r>
              <a:rPr lang="zh-CN" altLang="en-US" dirty="0"/>
              <a:t>：</a:t>
            </a:r>
            <a:r>
              <a:rPr lang="en-US" altLang="zh-CN" dirty="0"/>
              <a:t>Windows; Unix; AIX; Linux;</a:t>
            </a:r>
          </a:p>
          <a:p>
            <a:pPr lvl="1"/>
            <a:r>
              <a:rPr lang="zh-CN" altLang="en-US" dirty="0" smtClean="0"/>
              <a:t>后台</a:t>
            </a:r>
            <a:r>
              <a:rPr lang="zh-CN" altLang="en-US" dirty="0"/>
              <a:t>数据库：</a:t>
            </a:r>
            <a:r>
              <a:rPr lang="en-US" altLang="zh-CN" dirty="0" err="1"/>
              <a:t>Oralce</a:t>
            </a:r>
            <a:r>
              <a:rPr lang="en-US" altLang="zh-CN" dirty="0"/>
              <a:t>; DB2; Sybase; </a:t>
            </a:r>
            <a:r>
              <a:rPr lang="en-US" altLang="zh-CN" dirty="0" err="1"/>
              <a:t>SQLServer</a:t>
            </a:r>
            <a:r>
              <a:rPr lang="en-US" altLang="zh-CN" dirty="0"/>
              <a:t>;</a:t>
            </a:r>
          </a:p>
          <a:p>
            <a:pPr lvl="1"/>
            <a:r>
              <a:rPr lang="zh-CN" altLang="en-US" dirty="0" smtClean="0"/>
              <a:t>中间</a:t>
            </a:r>
            <a:r>
              <a:rPr lang="zh-CN" altLang="en-US" dirty="0"/>
              <a:t>件：</a:t>
            </a:r>
            <a:r>
              <a:rPr lang="en-US" altLang="zh-CN" dirty="0"/>
              <a:t>BEA </a:t>
            </a:r>
            <a:r>
              <a:rPr lang="en-US" altLang="zh-CN" dirty="0" err="1"/>
              <a:t>Weblogic</a:t>
            </a:r>
            <a:r>
              <a:rPr lang="en-US" altLang="zh-CN" dirty="0"/>
              <a:t>; </a:t>
            </a:r>
            <a:r>
              <a:rPr lang="en-US" altLang="zh-CN" dirty="0" err="1"/>
              <a:t>Websphere</a:t>
            </a:r>
            <a:r>
              <a:rPr lang="en-US" altLang="zh-CN" dirty="0"/>
              <a:t>;</a:t>
            </a:r>
          </a:p>
          <a:p>
            <a:endParaRPr lang="zh-CN" altLang="en-US" dirty="0"/>
          </a:p>
        </p:txBody>
      </p:sp>
    </p:spTree>
    <p:extLst>
      <p:ext uri="{BB962C8B-B14F-4D97-AF65-F5344CB8AC3E}">
        <p14:creationId xmlns:p14="http://schemas.microsoft.com/office/powerpoint/2010/main" val="241038455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主要内容</a:t>
            </a:r>
            <a:endParaRPr lang="zh-CN" altLang="en-US" dirty="0"/>
          </a:p>
        </p:txBody>
      </p:sp>
      <p:sp>
        <p:nvSpPr>
          <p:cNvPr id="3" name="内容占位符 2"/>
          <p:cNvSpPr>
            <a:spLocks noGrp="1"/>
          </p:cNvSpPr>
          <p:nvPr>
            <p:ph idx="1"/>
          </p:nvPr>
        </p:nvSpPr>
        <p:spPr/>
        <p:txBody>
          <a:bodyPr/>
          <a:lstStyle/>
          <a:p>
            <a:r>
              <a:rPr lang="zh-CN" altLang="en-US" sz="3200" dirty="0" smtClean="0"/>
              <a:t>对于预算的理解、预算的定位</a:t>
            </a:r>
            <a:endParaRPr lang="en-US" altLang="zh-CN" sz="3200" dirty="0" smtClean="0"/>
          </a:p>
          <a:p>
            <a:r>
              <a:rPr lang="zh-CN" altLang="en-US" sz="3200" dirty="0" smtClean="0"/>
              <a:t>预算在山煤信息化中位置</a:t>
            </a:r>
            <a:endParaRPr lang="en-US" altLang="zh-CN" sz="3200" dirty="0" smtClean="0"/>
          </a:p>
          <a:p>
            <a:r>
              <a:rPr lang="zh-CN" altLang="en-US" sz="3200" dirty="0" smtClean="0"/>
              <a:t>预算技术架构</a:t>
            </a:r>
            <a:endParaRPr lang="en-US" altLang="zh-CN" sz="3200" dirty="0" smtClean="0"/>
          </a:p>
          <a:p>
            <a:r>
              <a:rPr lang="zh-CN" altLang="en-US" sz="3200" dirty="0" smtClean="0">
                <a:solidFill>
                  <a:srgbClr xmlns:mc="http://schemas.openxmlformats.org/markup-compatibility/2006" xmlns:a14="http://schemas.microsoft.com/office/drawing/2010/main" val="FF0000" mc:Ignorable=""/>
                </a:solidFill>
              </a:rPr>
              <a:t>预算的升级与改进</a:t>
            </a:r>
            <a:endParaRPr lang="en-US" altLang="zh-CN" sz="3200" dirty="0" smtClean="0">
              <a:solidFill>
                <a:srgbClr xmlns:mc="http://schemas.openxmlformats.org/markup-compatibility/2006" xmlns:a14="http://schemas.microsoft.com/office/drawing/2010/main" val="FF0000" mc:Ignorable=""/>
              </a:solidFill>
            </a:endParaRPr>
          </a:p>
          <a:p>
            <a:endParaRPr lang="zh-CN" altLang="en-US" sz="3200" dirty="0"/>
          </a:p>
        </p:txBody>
      </p:sp>
    </p:spTree>
    <p:extLst>
      <p:ext uri="{BB962C8B-B14F-4D97-AF65-F5344CB8AC3E}">
        <p14:creationId xmlns:p14="http://schemas.microsoft.com/office/powerpoint/2010/main" val="373761581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预算的改进</a:t>
            </a:r>
            <a:endParaRPr lang="zh-CN" altLang="en-US" dirty="0"/>
          </a:p>
        </p:txBody>
      </p:sp>
    </p:spTree>
    <p:extLst>
      <p:ext uri="{BB962C8B-B14F-4D97-AF65-F5344CB8AC3E}">
        <p14:creationId xmlns:p14="http://schemas.microsoft.com/office/powerpoint/2010/main" val="350293470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预算的改进</a:t>
            </a:r>
            <a:endParaRPr lang="en-US" altLang="zh-CN" dirty="0" smtClean="0"/>
          </a:p>
          <a:p>
            <a:r>
              <a:rPr lang="zh-CN" altLang="en-US" dirty="0" smtClean="0"/>
              <a:t>调整与调整的意义</a:t>
            </a:r>
            <a:endParaRPr lang="en-US" altLang="zh-CN" dirty="0" smtClean="0"/>
          </a:p>
          <a:p>
            <a:r>
              <a:rPr lang="zh-CN" altLang="en-US" dirty="0" smtClean="0"/>
              <a:t>公式</a:t>
            </a:r>
            <a:endParaRPr lang="en-US" altLang="zh-CN" dirty="0" smtClean="0"/>
          </a:p>
          <a:p>
            <a:r>
              <a:rPr lang="zh-CN" altLang="en-US" dirty="0" smtClean="0"/>
              <a:t>指标、维度</a:t>
            </a:r>
            <a:endParaRPr lang="en-US" altLang="zh-CN" dirty="0" smtClean="0"/>
          </a:p>
          <a:p>
            <a:r>
              <a:rPr lang="zh-CN" altLang="en-US" dirty="0" smtClean="0"/>
              <a:t>汇总</a:t>
            </a:r>
            <a:endParaRPr lang="en-US" altLang="zh-CN" dirty="0" smtClean="0"/>
          </a:p>
          <a:p>
            <a:r>
              <a:rPr lang="zh-CN" altLang="en-US" dirty="0" smtClean="0"/>
              <a:t>合并 </a:t>
            </a:r>
            <a:endParaRPr lang="en-US" altLang="zh-CN" dirty="0" smtClean="0"/>
          </a:p>
          <a:p>
            <a:r>
              <a:rPr lang="zh-CN" altLang="en-US" dirty="0" smtClean="0"/>
              <a:t>可操作性</a:t>
            </a:r>
            <a:endParaRPr lang="en-US" altLang="zh-CN" dirty="0" smtClean="0"/>
          </a:p>
          <a:p>
            <a:endParaRPr lang="zh-CN" altLang="en-US" dirty="0"/>
          </a:p>
        </p:txBody>
      </p:sp>
    </p:spTree>
    <p:extLst>
      <p:ext uri="{BB962C8B-B14F-4D97-AF65-F5344CB8AC3E}">
        <p14:creationId xmlns:p14="http://schemas.microsoft.com/office/powerpoint/2010/main" val="54765551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汇总</a:t>
            </a:r>
            <a:endParaRPr lang="en-US" altLang="zh-CN" dirty="0" smtClean="0"/>
          </a:p>
          <a:p>
            <a:r>
              <a:rPr lang="zh-CN" altLang="en-US" dirty="0" smtClean="0"/>
              <a:t>合并 </a:t>
            </a:r>
            <a:endParaRPr lang="en-US" altLang="zh-CN" dirty="0" smtClean="0"/>
          </a:p>
          <a:p>
            <a:endParaRPr lang="zh-CN" altLang="en-US" dirty="0"/>
          </a:p>
        </p:txBody>
      </p:sp>
    </p:spTree>
    <p:extLst>
      <p:ext uri="{BB962C8B-B14F-4D97-AF65-F5344CB8AC3E}">
        <p14:creationId xmlns:p14="http://schemas.microsoft.com/office/powerpoint/2010/main" val="44727904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预算汇总</a:t>
            </a:r>
            <a:endParaRPr lang="zh-CN" altLang="en-US" dirty="0"/>
          </a:p>
        </p:txBody>
      </p:sp>
      <p:sp>
        <p:nvSpPr>
          <p:cNvPr id="3" name="内容占位符 2"/>
          <p:cNvSpPr>
            <a:spLocks noGrp="1"/>
          </p:cNvSpPr>
          <p:nvPr>
            <p:ph idx="1"/>
          </p:nvPr>
        </p:nvSpPr>
        <p:spPr/>
        <p:txBody>
          <a:bodyPr/>
          <a:lstStyle/>
          <a:p>
            <a:pPr lvl="0"/>
            <a:r>
              <a:rPr lang="zh-CN" altLang="zh-CN" dirty="0"/>
              <a:t>汇总是指将各分子公司的预算、统计等报表数据加总到对于汇总单位的过程，汇总单位是虚拟的组织，在组织设计时，需要考虑合并单位、汇总单位、差额单位和单位本部的方式进行组织设计，实现将不同的计算结果存贮于不同的单位中</a:t>
            </a:r>
            <a:r>
              <a:rPr lang="zh-CN" altLang="zh-CN" dirty="0" smtClean="0"/>
              <a:t>。</a:t>
            </a:r>
            <a:endParaRPr lang="zh-CN" altLang="zh-CN" dirty="0"/>
          </a:p>
          <a:p>
            <a:pPr lvl="0"/>
            <a:r>
              <a:rPr lang="zh-CN" altLang="zh-CN" dirty="0"/>
              <a:t>节点汇总：节点汇总是指将下级单位的数据进行叠加，并将处理后的数据汇总到上级单位，即由下级单位的数据汇总得到上级单位的数据</a:t>
            </a:r>
            <a:r>
              <a:rPr lang="zh-CN" altLang="zh-CN" dirty="0" smtClean="0"/>
              <a:t>。这</a:t>
            </a:r>
            <a:r>
              <a:rPr lang="zh-CN" altLang="zh-CN" dirty="0"/>
              <a:t>是基于法人实体的按级次的汇总方式，流程如下：</a:t>
            </a:r>
          </a:p>
          <a:p>
            <a:endParaRPr lang="zh-CN" altLang="en-US" dirty="0"/>
          </a:p>
        </p:txBody>
      </p:sp>
    </p:spTree>
    <p:extLst>
      <p:ext uri="{BB962C8B-B14F-4D97-AF65-F5344CB8AC3E}">
        <p14:creationId xmlns:p14="http://schemas.microsoft.com/office/powerpoint/2010/main" val="400841031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a:t>
            </a:r>
            <a:r>
              <a:rPr lang="zh-CN" altLang="en-US" dirty="0"/>
              <a:t>合并</a:t>
            </a:r>
          </a:p>
        </p:txBody>
      </p:sp>
      <p:sp>
        <p:nvSpPr>
          <p:cNvPr id="3" name="内容占位符 2"/>
          <p:cNvSpPr>
            <a:spLocks noGrp="1"/>
          </p:cNvSpPr>
          <p:nvPr>
            <p:ph idx="1"/>
          </p:nvPr>
        </p:nvSpPr>
        <p:spPr/>
        <p:txBody>
          <a:bodyPr/>
          <a:lstStyle/>
          <a:p>
            <a:r>
              <a:rPr lang="zh-CN" altLang="en-US" dirty="0" smtClean="0"/>
              <a:t>基于组织的合并</a:t>
            </a:r>
            <a:endParaRPr lang="en-US" altLang="zh-CN" dirty="0" smtClean="0"/>
          </a:p>
          <a:p>
            <a:r>
              <a:rPr lang="zh-CN" altLang="en-US" dirty="0" smtClean="0"/>
              <a:t>分部合并</a:t>
            </a:r>
            <a:endParaRPr lang="en-US" altLang="zh-CN" dirty="0" smtClean="0"/>
          </a:p>
          <a:p>
            <a:r>
              <a:rPr lang="zh-CN" altLang="en-US" dirty="0" smtClean="0"/>
              <a:t>多维度统计，指标查询</a:t>
            </a:r>
            <a:endParaRPr lang="en-US" altLang="zh-CN" dirty="0" smtClean="0"/>
          </a:p>
          <a:p>
            <a:r>
              <a:rPr lang="zh-CN" altLang="en-US" dirty="0" smtClean="0"/>
              <a:t>勾稽关系及预算规则的设置</a:t>
            </a:r>
            <a:endParaRPr lang="zh-CN" altLang="en-US" dirty="0"/>
          </a:p>
        </p:txBody>
      </p:sp>
    </p:spTree>
    <p:extLst>
      <p:ext uri="{BB962C8B-B14F-4D97-AF65-F5344CB8AC3E}">
        <p14:creationId xmlns:p14="http://schemas.microsoft.com/office/powerpoint/2010/main" val="9580030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Picture 3" descr="200127503-001"/>
          <p:cNvPicPr>
            <a:picLocks noChangeAspect="1" noChangeArrowheads="1"/>
          </p:cNvPicPr>
          <p:nvPr/>
        </p:nvPicPr>
        <p:blipFill>
          <a:blip r:embed="rId2">
            <a:extLst>
              <a:ext uri="{28A0092B-C50C-407E-A947-70E740481C1C}">
                <a14:useLocalDpi xmlns:a14="http://schemas.microsoft.com/office/drawing/2010/main" val="0"/>
              </a:ext>
            </a:extLst>
          </a:blip>
          <a:srcRect t="12654"/>
          <a:stretch>
            <a:fillRect/>
          </a:stretch>
        </p:blipFill>
        <p:spPr bwMode="auto">
          <a:xfrm>
            <a:off x="0" y="2122243"/>
            <a:ext cx="9141562" cy="4123949"/>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Tree>
    <p:extLst>
      <p:ext uri="{BB962C8B-B14F-4D97-AF65-F5344CB8AC3E}">
        <p14:creationId xmlns:p14="http://schemas.microsoft.com/office/powerpoint/2010/main" val="427176163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主要内容</a:t>
            </a:r>
            <a:endParaRPr lang="zh-CN" altLang="en-US" dirty="0"/>
          </a:p>
        </p:txBody>
      </p:sp>
      <p:sp>
        <p:nvSpPr>
          <p:cNvPr id="3" name="内容占位符 2"/>
          <p:cNvSpPr>
            <a:spLocks noGrp="1"/>
          </p:cNvSpPr>
          <p:nvPr>
            <p:ph idx="1"/>
          </p:nvPr>
        </p:nvSpPr>
        <p:spPr/>
        <p:txBody>
          <a:bodyPr/>
          <a:lstStyle/>
          <a:p>
            <a:r>
              <a:rPr lang="zh-CN" altLang="en-US" sz="3200" dirty="0" smtClean="0">
                <a:solidFill>
                  <a:srgbClr xmlns:mc="http://schemas.openxmlformats.org/markup-compatibility/2006" xmlns:a14="http://schemas.microsoft.com/office/drawing/2010/main" val="FF0000" mc:Ignorable=""/>
                </a:solidFill>
              </a:rPr>
              <a:t>对于预算的理解、预算的定位</a:t>
            </a:r>
            <a:endParaRPr lang="en-US" altLang="zh-CN" sz="3200" dirty="0" smtClean="0">
              <a:solidFill>
                <a:srgbClr xmlns:mc="http://schemas.openxmlformats.org/markup-compatibility/2006" xmlns:a14="http://schemas.microsoft.com/office/drawing/2010/main" val="FF0000" mc:Ignorable=""/>
              </a:solidFill>
            </a:endParaRPr>
          </a:p>
          <a:p>
            <a:r>
              <a:rPr lang="zh-CN" altLang="en-US" sz="3200" dirty="0" smtClean="0"/>
              <a:t>预算在山煤信息化中位置</a:t>
            </a:r>
            <a:endParaRPr lang="en-US" altLang="zh-CN" sz="3200" dirty="0" smtClean="0"/>
          </a:p>
          <a:p>
            <a:r>
              <a:rPr lang="zh-CN" altLang="en-US" sz="3200" dirty="0" smtClean="0"/>
              <a:t>预算技术架构</a:t>
            </a:r>
            <a:endParaRPr lang="en-US" altLang="zh-CN" sz="3200" dirty="0" smtClean="0"/>
          </a:p>
          <a:p>
            <a:r>
              <a:rPr lang="zh-CN" altLang="en-US" sz="3200" dirty="0" smtClean="0"/>
              <a:t>预算的升级与改进</a:t>
            </a:r>
            <a:endParaRPr lang="en-US" altLang="zh-CN" sz="3200" dirty="0" smtClean="0"/>
          </a:p>
          <a:p>
            <a:endParaRPr lang="zh-CN" altLang="en-US" sz="3600" dirty="0"/>
          </a:p>
        </p:txBody>
      </p:sp>
    </p:spTree>
    <p:extLst>
      <p:ext uri="{BB962C8B-B14F-4D97-AF65-F5344CB8AC3E}">
        <p14:creationId xmlns:p14="http://schemas.microsoft.com/office/powerpoint/2010/main" val="401221770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预算的概念</a:t>
            </a:r>
            <a:endParaRPr lang="zh-CN" altLang="en-US" dirty="0"/>
          </a:p>
        </p:txBody>
      </p:sp>
      <p:sp>
        <p:nvSpPr>
          <p:cNvPr id="3" name="内容占位符 2"/>
          <p:cNvSpPr>
            <a:spLocks noGrp="1"/>
          </p:cNvSpPr>
          <p:nvPr>
            <p:ph idx="1"/>
          </p:nvPr>
        </p:nvSpPr>
        <p:spPr/>
        <p:txBody>
          <a:bodyPr/>
          <a:lstStyle/>
          <a:p>
            <a:r>
              <a:rPr lang="en-US" altLang="zh-CN" dirty="0"/>
              <a:t>A budget is a systematic method of allocating financial, physical, and human resources to achieve strategic goals. Companies develop budgets in order to monitor progress toward their goals, help control spending, and predict cash flow and profit.</a:t>
            </a:r>
          </a:p>
          <a:p>
            <a:endParaRPr lang="en-US" altLang="zh-CN" dirty="0"/>
          </a:p>
          <a:p>
            <a:r>
              <a:rPr lang="zh-CN" altLang="en-US" dirty="0"/>
              <a:t>预算，是一种管理工具，也是一套系统的方法。它通过合理分配人力、物力和财力等资源协助企业实现战略目标，监控战略目标实施进度，控制费用支出，并预测现金流量和利润</a:t>
            </a:r>
            <a:r>
              <a:rPr lang="zh-CN" altLang="en-US" dirty="0" smtClean="0"/>
              <a:t>。</a:t>
            </a:r>
            <a:endParaRPr lang="zh-CN" altLang="en-US" dirty="0"/>
          </a:p>
        </p:txBody>
      </p:sp>
    </p:spTree>
    <p:extLst>
      <p:ext uri="{BB962C8B-B14F-4D97-AF65-F5344CB8AC3E}">
        <p14:creationId xmlns:p14="http://schemas.microsoft.com/office/powerpoint/2010/main" val="363005946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预算的作用</a:t>
            </a:r>
            <a:endParaRPr lang="zh-CN" altLang="en-US" dirty="0"/>
          </a:p>
        </p:txBody>
      </p:sp>
      <p:sp>
        <p:nvSpPr>
          <p:cNvPr id="3" name="内容占位符 2"/>
          <p:cNvSpPr>
            <a:spLocks noGrp="1"/>
          </p:cNvSpPr>
          <p:nvPr>
            <p:ph idx="1"/>
          </p:nvPr>
        </p:nvSpPr>
        <p:spPr/>
        <p:txBody>
          <a:bodyPr/>
          <a:lstStyle/>
          <a:p>
            <a:r>
              <a:rPr lang="zh-CN" altLang="en-US" dirty="0"/>
              <a:t>预算是对企业经营计划的一种正式、量化的表述形式，为企业提供衡量实际业绩的基准点。在遵循公司战略目标的前提下概括了公司的目标及达成目标的可行步骤，科学完善的预算管理对公司的作用至少有以下几个方面：</a:t>
            </a:r>
          </a:p>
          <a:p>
            <a:endParaRPr lang="zh-CN" altLang="en-US" dirty="0"/>
          </a:p>
        </p:txBody>
      </p:sp>
      <p:sp>
        <p:nvSpPr>
          <p:cNvPr id="4" name="Rectangle 2"/>
          <p:cNvSpPr>
            <a:spLocks noChangeArrowheads="1"/>
          </p:cNvSpPr>
          <p:nvPr/>
        </p:nvSpPr>
        <p:spPr bwMode="auto">
          <a:xfrm>
            <a:off x="635000" y="5689600"/>
            <a:ext cx="8153400" cy="368300"/>
          </a:xfrm>
          <a:prstGeom prst="rect">
            <a:avLst/>
          </a:prstGeom>
          <a:ln w="9525">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style>
          <a:lnRef idx="0">
            <a:scrgbClr r="0" g="0" b="0"/>
          </a:lnRef>
          <a:fillRef idx="1001">
            <a:schemeClr val="lt2"/>
          </a:fillRef>
          <a:effectRef idx="0">
            <a:scrgbClr r="0" g="0" b="0"/>
          </a:effectRef>
          <a:fontRef idx="major"/>
        </p:style>
        <p:txBody>
          <a:bodyPr wrap="none" anchor="ctr"/>
          <a:lstStyle/>
          <a:p>
            <a:pPr marL="457200" indent="-457200">
              <a:lnSpc>
                <a:spcPct val="120000"/>
              </a:lnSpc>
              <a:buClr>
                <a:srgbClr xmlns:mc="http://schemas.openxmlformats.org/markup-compatibility/2006" xmlns:a14="http://schemas.microsoft.com/office/drawing/2010/main" val="FF6600" mc:Ignorable=""/>
              </a:buClr>
            </a:pPr>
            <a:r>
              <a:rPr lang="zh-CN" altLang="en-US" b="1" kern="0" dirty="0">
                <a:solidFill>
                  <a:sysClr val="windowText" lastClr="000000"/>
                </a:solidFill>
                <a:latin typeface="华文楷体" pitchFamily="2" charset="-122"/>
                <a:ea typeface="华文楷体" pitchFamily="2" charset="-122"/>
              </a:rPr>
              <a:t>预算可以激励员工努力工作并作为员工绩效考评的依据</a:t>
            </a:r>
          </a:p>
        </p:txBody>
      </p:sp>
      <p:sp>
        <p:nvSpPr>
          <p:cNvPr id="5" name="Rectangle 3"/>
          <p:cNvSpPr>
            <a:spLocks noChangeArrowheads="1"/>
          </p:cNvSpPr>
          <p:nvPr/>
        </p:nvSpPr>
        <p:spPr bwMode="auto">
          <a:xfrm>
            <a:off x="635000" y="4476750"/>
            <a:ext cx="8153400" cy="368300"/>
          </a:xfrm>
          <a:prstGeom prst="rect">
            <a:avLst/>
          </a:prstGeom>
          <a:ln w="9525">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style>
          <a:lnRef idx="0">
            <a:scrgbClr r="0" g="0" b="0"/>
          </a:lnRef>
          <a:fillRef idx="1001">
            <a:schemeClr val="lt2"/>
          </a:fillRef>
          <a:effectRef idx="0">
            <a:scrgbClr r="0" g="0" b="0"/>
          </a:effectRef>
          <a:fontRef idx="major"/>
        </p:style>
        <p:txBody>
          <a:bodyPr wrap="none" anchor="ctr"/>
          <a:lstStyle/>
          <a:p>
            <a:pPr marL="457200" indent="-457200">
              <a:lnSpc>
                <a:spcPct val="120000"/>
              </a:lnSpc>
              <a:buClr>
                <a:srgbClr xmlns:mc="http://schemas.openxmlformats.org/markup-compatibility/2006" xmlns:a14="http://schemas.microsoft.com/office/drawing/2010/main" val="FF6600" mc:Ignorable=""/>
              </a:buClr>
            </a:pPr>
            <a:r>
              <a:rPr lang="zh-CN" altLang="en-US" b="1" kern="0">
                <a:solidFill>
                  <a:sysClr val="windowText" lastClr="000000"/>
                </a:solidFill>
                <a:latin typeface="华文楷体" pitchFamily="2" charset="-122"/>
                <a:ea typeface="华文楷体" pitchFamily="2" charset="-122"/>
              </a:rPr>
              <a:t>预算有助于计划、交流、设定公司员工的行为标准使其符合公司战略发展需要</a:t>
            </a:r>
          </a:p>
        </p:txBody>
      </p:sp>
      <p:sp>
        <p:nvSpPr>
          <p:cNvPr id="6" name="Rectangle 4"/>
          <p:cNvSpPr>
            <a:spLocks noChangeArrowheads="1"/>
          </p:cNvSpPr>
          <p:nvPr/>
        </p:nvSpPr>
        <p:spPr bwMode="auto">
          <a:xfrm>
            <a:off x="635000" y="3187700"/>
            <a:ext cx="8166100" cy="406400"/>
          </a:xfrm>
          <a:prstGeom prst="rect">
            <a:avLst/>
          </a:prstGeom>
          <a:ln w="9525">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style>
          <a:lnRef idx="0">
            <a:scrgbClr r="0" g="0" b="0"/>
          </a:lnRef>
          <a:fillRef idx="1001">
            <a:schemeClr val="lt2"/>
          </a:fillRef>
          <a:effectRef idx="0">
            <a:scrgbClr r="0" g="0" b="0"/>
          </a:effectRef>
          <a:fontRef idx="major"/>
        </p:style>
        <p:txBody>
          <a:bodyPr wrap="none" anchor="ctr"/>
          <a:lstStyle/>
          <a:p>
            <a:pPr marL="457200" marR="0" lvl="0" indent="-457200" defTabSz="914400" eaLnBrk="1" fontAlgn="auto" latinLnBrk="0" hangingPunct="1">
              <a:lnSpc>
                <a:spcPct val="120000"/>
              </a:lnSpc>
              <a:spcBef>
                <a:spcPts val="0"/>
              </a:spcBef>
              <a:spcAft>
                <a:spcPts val="0"/>
              </a:spcAft>
              <a:buClr>
                <a:srgbClr xmlns:mc="http://schemas.openxmlformats.org/markup-compatibility/2006" xmlns:a14="http://schemas.microsoft.com/office/drawing/2010/main" val="FF6600" mc:Ignorable=""/>
              </a:buClr>
              <a:buSzTx/>
              <a:buFontTx/>
              <a:buNone/>
              <a:tabLst/>
              <a:defRPr/>
            </a:pPr>
            <a:r>
              <a:rPr kumimoji="0" lang="zh-CN" altLang="en-US" sz="1800" b="1" i="0" u="none" strike="noStrike" kern="0" cap="none" spc="0" normalizeH="0" baseline="0" noProof="0" dirty="0">
                <a:ln>
                  <a:noFill/>
                </a:ln>
                <a:solidFill>
                  <a:sysClr val="windowText" lastClr="000000"/>
                </a:solidFill>
                <a:effectLst/>
                <a:uLnTx/>
                <a:uFillTx/>
                <a:latin typeface="华文楷体" pitchFamily="2" charset="-122"/>
                <a:ea typeface="华文楷体" pitchFamily="2" charset="-122"/>
              </a:rPr>
              <a:t>细化战略规划和年度业务计划，是对公司整体经营活动一系列量化的计划安排</a:t>
            </a:r>
          </a:p>
        </p:txBody>
      </p:sp>
      <p:sp>
        <p:nvSpPr>
          <p:cNvPr id="7" name="Rectangle 7"/>
          <p:cNvSpPr>
            <a:spLocks noChangeArrowheads="1"/>
          </p:cNvSpPr>
          <p:nvPr/>
        </p:nvSpPr>
        <p:spPr bwMode="auto">
          <a:xfrm>
            <a:off x="635000" y="3832225"/>
            <a:ext cx="8166100" cy="406400"/>
          </a:xfrm>
          <a:prstGeom prst="rect">
            <a:avLst/>
          </a:prstGeom>
          <a:ln w="9525">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style>
          <a:lnRef idx="0">
            <a:scrgbClr r="0" g="0" b="0"/>
          </a:lnRef>
          <a:fillRef idx="1001">
            <a:schemeClr val="lt2"/>
          </a:fillRef>
          <a:effectRef idx="0">
            <a:scrgbClr r="0" g="0" b="0"/>
          </a:effectRef>
          <a:fontRef idx="major"/>
        </p:style>
        <p:txBody>
          <a:bodyPr wrap="none" anchor="ctr"/>
          <a:lstStyle/>
          <a:p>
            <a:pPr marL="457200" indent="-457200">
              <a:lnSpc>
                <a:spcPct val="120000"/>
              </a:lnSpc>
              <a:buClr>
                <a:srgbClr xmlns:mc="http://schemas.openxmlformats.org/markup-compatibility/2006" xmlns:a14="http://schemas.microsoft.com/office/drawing/2010/main" val="FF6600" mc:Ignorable=""/>
              </a:buClr>
            </a:pPr>
            <a:r>
              <a:rPr lang="zh-CN" altLang="en-US" b="1" kern="0" dirty="0">
                <a:solidFill>
                  <a:sysClr val="windowText" lastClr="000000"/>
                </a:solidFill>
                <a:latin typeface="华文楷体" pitchFamily="2" charset="-122"/>
                <a:ea typeface="华文楷体" pitchFamily="2" charset="-122"/>
              </a:rPr>
              <a:t>预算可以促使公司管理层认真考虑完成目标的方法并对市场变化做好准备</a:t>
            </a:r>
          </a:p>
        </p:txBody>
      </p:sp>
      <p:sp>
        <p:nvSpPr>
          <p:cNvPr id="8" name="Rectangle 8"/>
          <p:cNvSpPr>
            <a:spLocks noChangeArrowheads="1"/>
          </p:cNvSpPr>
          <p:nvPr/>
        </p:nvSpPr>
        <p:spPr bwMode="auto">
          <a:xfrm>
            <a:off x="635000" y="5083175"/>
            <a:ext cx="8153400" cy="368300"/>
          </a:xfrm>
          <a:prstGeom prst="rect">
            <a:avLst/>
          </a:prstGeom>
          <a:ln w="9525">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style>
          <a:lnRef idx="0">
            <a:scrgbClr r="0" g="0" b="0"/>
          </a:lnRef>
          <a:fillRef idx="1001">
            <a:schemeClr val="lt2"/>
          </a:fillRef>
          <a:effectRef idx="0">
            <a:scrgbClr r="0" g="0" b="0"/>
          </a:effectRef>
          <a:fontRef idx="major"/>
        </p:style>
        <p:txBody>
          <a:bodyPr wrap="none" anchor="ctr"/>
          <a:lstStyle/>
          <a:p>
            <a:pPr marL="457200" indent="-457200">
              <a:lnSpc>
                <a:spcPct val="120000"/>
              </a:lnSpc>
              <a:buClr>
                <a:srgbClr xmlns:mc="http://schemas.openxmlformats.org/markup-compatibility/2006" xmlns:a14="http://schemas.microsoft.com/office/drawing/2010/main" val="FF6600" mc:Ignorable=""/>
              </a:buClr>
            </a:pPr>
            <a:r>
              <a:rPr lang="zh-CN" altLang="en-US" b="1" kern="0" dirty="0">
                <a:solidFill>
                  <a:sysClr val="windowText" lastClr="000000"/>
                </a:solidFill>
                <a:latin typeface="华文楷体" pitchFamily="2" charset="-122"/>
                <a:ea typeface="华文楷体" pitchFamily="2" charset="-122"/>
              </a:rPr>
              <a:t>预算是进行事前、事中、事后控制的有效工具</a:t>
            </a:r>
          </a:p>
        </p:txBody>
      </p:sp>
    </p:spTree>
    <p:extLst>
      <p:ext uri="{BB962C8B-B14F-4D97-AF65-F5344CB8AC3E}">
        <p14:creationId xmlns:p14="http://schemas.microsoft.com/office/powerpoint/2010/main" val="169069178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实现目标管理、公司治理的重要工具</a:t>
            </a:r>
            <a:endParaRPr lang="zh-CN" altLang="en-US" dirty="0"/>
          </a:p>
        </p:txBody>
      </p:sp>
      <p:sp>
        <p:nvSpPr>
          <p:cNvPr id="3" name="内容占位符 2"/>
          <p:cNvSpPr>
            <a:spLocks noGrp="1"/>
          </p:cNvSpPr>
          <p:nvPr>
            <p:ph idx="1"/>
          </p:nvPr>
        </p:nvSpPr>
        <p:spPr/>
        <p:txBody>
          <a:bodyPr/>
          <a:lstStyle/>
          <a:p>
            <a:r>
              <a:rPr lang="zh-CN" altLang="en-US" dirty="0" smtClean="0"/>
              <a:t>起点</a:t>
            </a:r>
            <a:r>
              <a:rPr lang="en-US" altLang="zh-CN" dirty="0" smtClean="0"/>
              <a:t>-</a:t>
            </a:r>
            <a:r>
              <a:rPr lang="zh-CN" altLang="en-US" dirty="0" smtClean="0"/>
              <a:t>公司制度的发展战略</a:t>
            </a:r>
            <a:endParaRPr lang="en-US" altLang="zh-CN" dirty="0" smtClean="0"/>
          </a:p>
          <a:p>
            <a:r>
              <a:rPr lang="zh-CN" altLang="en-US" dirty="0" smtClean="0"/>
              <a:t>核心</a:t>
            </a:r>
            <a:r>
              <a:rPr lang="en-US" altLang="zh-CN" dirty="0" smtClean="0"/>
              <a:t>-</a:t>
            </a:r>
            <a:r>
              <a:rPr lang="zh-CN" altLang="en-US" dirty="0" smtClean="0"/>
              <a:t>公司经营管理的全过程</a:t>
            </a:r>
            <a:endParaRPr lang="en-US" altLang="zh-CN" dirty="0" smtClean="0"/>
          </a:p>
          <a:p>
            <a:r>
              <a:rPr lang="zh-CN" altLang="en-US" dirty="0" smtClean="0"/>
              <a:t>作用</a:t>
            </a:r>
            <a:r>
              <a:rPr lang="en-US" altLang="zh-CN" dirty="0" smtClean="0"/>
              <a:t>-</a:t>
            </a:r>
            <a:r>
              <a:rPr lang="zh-CN" altLang="en-US" dirty="0" smtClean="0"/>
              <a:t>经营、成本费用、投资及筹资符合总体目标并控制与调节</a:t>
            </a:r>
            <a:endParaRPr lang="en-US" altLang="zh-CN" dirty="0" smtClean="0"/>
          </a:p>
          <a:p>
            <a:endParaRPr lang="en-US" altLang="zh-CN" dirty="0"/>
          </a:p>
          <a:p>
            <a:r>
              <a:rPr lang="zh-CN" altLang="en-US" dirty="0" smtClean="0"/>
              <a:t>组织保障</a:t>
            </a:r>
            <a:endParaRPr lang="en-US" altLang="zh-CN" dirty="0" smtClean="0"/>
          </a:p>
          <a:p>
            <a:r>
              <a:rPr lang="zh-CN" altLang="en-US" dirty="0" smtClean="0"/>
              <a:t>预算管理委员会、专业预算管理部门、预算执行单位</a:t>
            </a:r>
            <a:endParaRPr lang="en-US" altLang="zh-CN" dirty="0" smtClean="0"/>
          </a:p>
          <a:p>
            <a:r>
              <a:rPr lang="zh-CN" altLang="en-US" dirty="0" smtClean="0"/>
              <a:t>责任中心：投资中心、成本中心、利润中心</a:t>
            </a:r>
            <a:endParaRPr lang="en-US" altLang="zh-CN" dirty="0" smtClean="0"/>
          </a:p>
          <a:p>
            <a:r>
              <a:rPr lang="zh-CN" altLang="en-US" dirty="0" smtClean="0"/>
              <a:t>基于标准成本的差异分析、内部对标、同行对标管理、预算监控</a:t>
            </a:r>
            <a:endParaRPr lang="en-US" altLang="zh-CN" dirty="0" smtClean="0"/>
          </a:p>
          <a:p>
            <a:endParaRPr lang="en-US" altLang="zh-CN" dirty="0" smtClean="0"/>
          </a:p>
          <a:p>
            <a:endParaRPr lang="zh-CN" altLang="en-US" dirty="0"/>
          </a:p>
        </p:txBody>
      </p:sp>
    </p:spTree>
    <p:extLst>
      <p:ext uri="{BB962C8B-B14F-4D97-AF65-F5344CB8AC3E}">
        <p14:creationId xmlns:p14="http://schemas.microsoft.com/office/powerpoint/2010/main" val="401284424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成功因素</a:t>
            </a:r>
            <a:endParaRPr lang="zh-CN" altLang="en-US" dirty="0"/>
          </a:p>
        </p:txBody>
      </p:sp>
      <p:grpSp>
        <p:nvGrpSpPr>
          <p:cNvPr id="4" name="组合 16"/>
          <p:cNvGrpSpPr>
            <a:grpSpLocks/>
          </p:cNvGrpSpPr>
          <p:nvPr/>
        </p:nvGrpSpPr>
        <p:grpSpPr bwMode="auto">
          <a:xfrm>
            <a:off x="573816" y="1437177"/>
            <a:ext cx="7958138" cy="4786312"/>
            <a:chOff x="698500" y="1309688"/>
            <a:chExt cx="7661275" cy="3846512"/>
          </a:xfrm>
        </p:grpSpPr>
        <p:sp>
          <p:nvSpPr>
            <p:cNvPr id="5" name="Rectangle 3"/>
            <p:cNvSpPr>
              <a:spLocks noChangeArrowheads="1"/>
            </p:cNvSpPr>
            <p:nvPr/>
          </p:nvSpPr>
          <p:spPr bwMode="auto">
            <a:xfrm>
              <a:off x="3152920" y="2817674"/>
              <a:ext cx="2744793" cy="838195"/>
            </a:xfrm>
            <a:prstGeom prst="rect">
              <a:avLst/>
            </a:prstGeom>
            <a:solidFill>
              <a:schemeClr val="bg1">
                <a:lumMod val="50000"/>
              </a:schemeClr>
            </a:solidFill>
            <a:ln w="12700" algn="ctr">
              <a:solidFill>
                <a:srgbClr xmlns:mc="http://schemas.openxmlformats.org/markup-compatibility/2006" xmlns:a14="http://schemas.microsoft.com/office/drawing/2010/main" val="808080" mc:Ignorable=""/>
              </a:solidFill>
              <a:miter lim="800000"/>
              <a:headEnd/>
              <a:tailEnd/>
            </a:ln>
            <a:effectLst/>
          </p:spPr>
          <p:txBody>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预算</a:t>
              </a: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管理的</a:t>
              </a:r>
            </a:p>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关键成功因素</a:t>
              </a:r>
            </a:p>
          </p:txBody>
        </p:sp>
        <p:sp>
          <p:nvSpPr>
            <p:cNvPr id="6" name="Rectangle 4"/>
            <p:cNvSpPr>
              <a:spLocks noChangeArrowheads="1"/>
            </p:cNvSpPr>
            <p:nvPr/>
          </p:nvSpPr>
          <p:spPr bwMode="auto">
            <a:xfrm flipH="1">
              <a:off x="4560468" y="1309688"/>
              <a:ext cx="3796251" cy="362325"/>
            </a:xfrm>
            <a:prstGeom prst="rect">
              <a:avLst/>
            </a:prstGeom>
            <a:solidFill>
              <a:sysClr val="window" lastClr="FFFFFF">
                <a:lumMod val="65000"/>
              </a:sysClr>
            </a:solidFill>
            <a:ln w="12700" algn="ctr">
              <a:solidFill>
                <a:srgbClr xmlns:mc="http://schemas.openxmlformats.org/markup-compatibility/2006" xmlns:a14="http://schemas.microsoft.com/office/drawing/2010/main" val="808080" mc:Ignorable=""/>
              </a:solidFill>
              <a:miter lim="800000"/>
              <a:headEnd/>
              <a:tailEnd/>
            </a:ln>
            <a:effectLst/>
          </p:spPr>
          <p:txBody>
            <a:bodyPr/>
            <a:lstStyle/>
            <a:p>
              <a:pPr marL="0" marR="0" lvl="0" indent="0" algn="r" defTabSz="914400" eaLnBrk="1" fontAlgn="auto" latinLnBrk="0" hangingPunct="1">
                <a:lnSpc>
                  <a:spcPct val="9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组织</a:t>
              </a:r>
            </a:p>
          </p:txBody>
        </p:sp>
        <p:sp>
          <p:nvSpPr>
            <p:cNvPr id="7" name="Freeform 5"/>
            <p:cNvSpPr>
              <a:spLocks/>
            </p:cNvSpPr>
            <p:nvPr/>
          </p:nvSpPr>
          <p:spPr bwMode="auto">
            <a:xfrm flipH="1">
              <a:off x="4560888" y="1665634"/>
              <a:ext cx="3798887" cy="1522412"/>
            </a:xfrm>
            <a:custGeom>
              <a:avLst/>
              <a:gdLst>
                <a:gd name="T0" fmla="*/ 0 w 2444"/>
                <a:gd name="T1" fmla="*/ 1014 h 1014"/>
                <a:gd name="T2" fmla="*/ 1518 w 2444"/>
                <a:gd name="T3" fmla="*/ 1014 h 1014"/>
                <a:gd name="T4" fmla="*/ 1518 w 2444"/>
                <a:gd name="T5" fmla="*/ 696 h 1014"/>
                <a:gd name="T6" fmla="*/ 2444 w 2444"/>
                <a:gd name="T7" fmla="*/ 696 h 1014"/>
                <a:gd name="T8" fmla="*/ 2444 w 2444"/>
                <a:gd name="T9" fmla="*/ 0 h 1014"/>
                <a:gd name="T10" fmla="*/ 0 w 2444"/>
                <a:gd name="T11" fmla="*/ 0 h 1014"/>
                <a:gd name="T12" fmla="*/ 0 w 2444"/>
                <a:gd name="T13" fmla="*/ 1014 h 1014"/>
                <a:gd name="T14" fmla="*/ 0 60000 65536"/>
                <a:gd name="T15" fmla="*/ 0 60000 65536"/>
                <a:gd name="T16" fmla="*/ 0 60000 65536"/>
                <a:gd name="T17" fmla="*/ 0 60000 65536"/>
                <a:gd name="T18" fmla="*/ 0 60000 65536"/>
                <a:gd name="T19" fmla="*/ 0 60000 65536"/>
                <a:gd name="T20" fmla="*/ 0 60000 65536"/>
                <a:gd name="T21" fmla="*/ 0 w 2444"/>
                <a:gd name="T22" fmla="*/ 0 h 1014"/>
                <a:gd name="T23" fmla="*/ 2444 w 2444"/>
                <a:gd name="T24" fmla="*/ 1014 h 10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44" h="1014">
                  <a:moveTo>
                    <a:pt x="0" y="1014"/>
                  </a:moveTo>
                  <a:lnTo>
                    <a:pt x="1518" y="1014"/>
                  </a:lnTo>
                  <a:lnTo>
                    <a:pt x="1518" y="696"/>
                  </a:lnTo>
                  <a:lnTo>
                    <a:pt x="2444" y="696"/>
                  </a:lnTo>
                  <a:lnTo>
                    <a:pt x="2444" y="0"/>
                  </a:lnTo>
                  <a:lnTo>
                    <a:pt x="0" y="0"/>
                  </a:lnTo>
                  <a:lnTo>
                    <a:pt x="0" y="1014"/>
                  </a:lnTo>
                </a:path>
              </a:pathLst>
            </a:custGeom>
            <a:noFill/>
            <a:ln w="9525">
              <a:solidFill>
                <a:sysClr val="windowText" lastClr="000000"/>
              </a:solidFill>
              <a:round/>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8" name="Freeform 6"/>
            <p:cNvSpPr>
              <a:spLocks/>
            </p:cNvSpPr>
            <p:nvPr/>
          </p:nvSpPr>
          <p:spPr bwMode="auto">
            <a:xfrm flipV="1">
              <a:off x="715963" y="3275013"/>
              <a:ext cx="3795712" cy="1522412"/>
            </a:xfrm>
            <a:custGeom>
              <a:avLst/>
              <a:gdLst>
                <a:gd name="T0" fmla="*/ 0 w 2444"/>
                <a:gd name="T1" fmla="*/ 1014 h 1014"/>
                <a:gd name="T2" fmla="*/ 1518 w 2444"/>
                <a:gd name="T3" fmla="*/ 1014 h 1014"/>
                <a:gd name="T4" fmla="*/ 1518 w 2444"/>
                <a:gd name="T5" fmla="*/ 696 h 1014"/>
                <a:gd name="T6" fmla="*/ 2444 w 2444"/>
                <a:gd name="T7" fmla="*/ 696 h 1014"/>
                <a:gd name="T8" fmla="*/ 2444 w 2444"/>
                <a:gd name="T9" fmla="*/ 0 h 1014"/>
                <a:gd name="T10" fmla="*/ 0 w 2444"/>
                <a:gd name="T11" fmla="*/ 0 h 1014"/>
                <a:gd name="T12" fmla="*/ 0 w 2444"/>
                <a:gd name="T13" fmla="*/ 1014 h 1014"/>
                <a:gd name="T14" fmla="*/ 0 60000 65536"/>
                <a:gd name="T15" fmla="*/ 0 60000 65536"/>
                <a:gd name="T16" fmla="*/ 0 60000 65536"/>
                <a:gd name="T17" fmla="*/ 0 60000 65536"/>
                <a:gd name="T18" fmla="*/ 0 60000 65536"/>
                <a:gd name="T19" fmla="*/ 0 60000 65536"/>
                <a:gd name="T20" fmla="*/ 0 60000 65536"/>
                <a:gd name="T21" fmla="*/ 0 w 2444"/>
                <a:gd name="T22" fmla="*/ 0 h 1014"/>
                <a:gd name="T23" fmla="*/ 2444 w 2444"/>
                <a:gd name="T24" fmla="*/ 1014 h 10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44" h="1014">
                  <a:moveTo>
                    <a:pt x="0" y="1014"/>
                  </a:moveTo>
                  <a:lnTo>
                    <a:pt x="1518" y="1014"/>
                  </a:lnTo>
                  <a:lnTo>
                    <a:pt x="1518" y="696"/>
                  </a:lnTo>
                  <a:lnTo>
                    <a:pt x="2444" y="696"/>
                  </a:lnTo>
                  <a:lnTo>
                    <a:pt x="2444" y="0"/>
                  </a:lnTo>
                  <a:lnTo>
                    <a:pt x="0" y="0"/>
                  </a:lnTo>
                  <a:lnTo>
                    <a:pt x="0" y="1014"/>
                  </a:lnTo>
                </a:path>
              </a:pathLst>
            </a:custGeom>
            <a:noFill/>
            <a:ln w="9525">
              <a:solidFill>
                <a:sysClr val="windowText" lastClr="000000"/>
              </a:solidFill>
              <a:round/>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7"/>
            <p:cNvSpPr>
              <a:spLocks noChangeArrowheads="1"/>
            </p:cNvSpPr>
            <p:nvPr/>
          </p:nvSpPr>
          <p:spPr bwMode="auto">
            <a:xfrm>
              <a:off x="712255" y="1317343"/>
              <a:ext cx="3796251" cy="358497"/>
            </a:xfrm>
            <a:prstGeom prst="rect">
              <a:avLst/>
            </a:prstGeom>
            <a:solidFill>
              <a:sysClr val="window" lastClr="FFFFFF">
                <a:lumMod val="65000"/>
              </a:sysClr>
            </a:solidFill>
            <a:ln w="12700" algn="ctr">
              <a:solidFill>
                <a:srgbClr xmlns:mc="http://schemas.openxmlformats.org/markup-compatibility/2006" xmlns:a14="http://schemas.microsoft.com/office/drawing/2010/main" val="808080" mc:Ignorable=""/>
              </a:solidFill>
              <a:miter lim="800000"/>
              <a:headEnd/>
              <a:tailEnd/>
            </a:ln>
            <a:effectLst/>
          </p:spPr>
          <p:txBody>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观念</a:t>
              </a:r>
            </a:p>
          </p:txBody>
        </p:sp>
        <p:sp>
          <p:nvSpPr>
            <p:cNvPr id="10" name="Freeform 8"/>
            <p:cNvSpPr>
              <a:spLocks/>
            </p:cNvSpPr>
            <p:nvPr/>
          </p:nvSpPr>
          <p:spPr bwMode="auto">
            <a:xfrm flipH="1" flipV="1">
              <a:off x="4549775" y="3275013"/>
              <a:ext cx="3808413" cy="1522412"/>
            </a:xfrm>
            <a:custGeom>
              <a:avLst/>
              <a:gdLst>
                <a:gd name="T0" fmla="*/ 0 w 2444"/>
                <a:gd name="T1" fmla="*/ 1014 h 1014"/>
                <a:gd name="T2" fmla="*/ 1518 w 2444"/>
                <a:gd name="T3" fmla="*/ 1014 h 1014"/>
                <a:gd name="T4" fmla="*/ 1518 w 2444"/>
                <a:gd name="T5" fmla="*/ 696 h 1014"/>
                <a:gd name="T6" fmla="*/ 2444 w 2444"/>
                <a:gd name="T7" fmla="*/ 696 h 1014"/>
                <a:gd name="T8" fmla="*/ 2444 w 2444"/>
                <a:gd name="T9" fmla="*/ 0 h 1014"/>
                <a:gd name="T10" fmla="*/ 0 w 2444"/>
                <a:gd name="T11" fmla="*/ 0 h 1014"/>
                <a:gd name="T12" fmla="*/ 0 w 2444"/>
                <a:gd name="T13" fmla="*/ 1014 h 1014"/>
                <a:gd name="T14" fmla="*/ 0 60000 65536"/>
                <a:gd name="T15" fmla="*/ 0 60000 65536"/>
                <a:gd name="T16" fmla="*/ 0 60000 65536"/>
                <a:gd name="T17" fmla="*/ 0 60000 65536"/>
                <a:gd name="T18" fmla="*/ 0 60000 65536"/>
                <a:gd name="T19" fmla="*/ 0 60000 65536"/>
                <a:gd name="T20" fmla="*/ 0 60000 65536"/>
                <a:gd name="T21" fmla="*/ 0 w 2444"/>
                <a:gd name="T22" fmla="*/ 0 h 1014"/>
                <a:gd name="T23" fmla="*/ 2444 w 2444"/>
                <a:gd name="T24" fmla="*/ 1014 h 10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44" h="1014">
                  <a:moveTo>
                    <a:pt x="0" y="1014"/>
                  </a:moveTo>
                  <a:lnTo>
                    <a:pt x="1518" y="1014"/>
                  </a:lnTo>
                  <a:lnTo>
                    <a:pt x="1518" y="696"/>
                  </a:lnTo>
                  <a:lnTo>
                    <a:pt x="2444" y="696"/>
                  </a:lnTo>
                  <a:lnTo>
                    <a:pt x="2444" y="0"/>
                  </a:lnTo>
                  <a:lnTo>
                    <a:pt x="0" y="0"/>
                  </a:lnTo>
                  <a:lnTo>
                    <a:pt x="0" y="1014"/>
                  </a:lnTo>
                </a:path>
              </a:pathLst>
            </a:custGeom>
            <a:noFill/>
            <a:ln w="9525">
              <a:solidFill>
                <a:sysClr val="windowText" lastClr="000000"/>
              </a:solidFill>
              <a:round/>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1" name="Rectangle 9"/>
            <p:cNvSpPr>
              <a:spLocks noChangeArrowheads="1"/>
            </p:cNvSpPr>
            <p:nvPr/>
          </p:nvSpPr>
          <p:spPr bwMode="auto">
            <a:xfrm flipH="1">
              <a:off x="4549769" y="4797703"/>
              <a:ext cx="3810006" cy="358497"/>
            </a:xfrm>
            <a:prstGeom prst="rect">
              <a:avLst/>
            </a:prstGeom>
            <a:solidFill>
              <a:sysClr val="window" lastClr="FFFFFF">
                <a:lumMod val="65000"/>
              </a:sysClr>
            </a:solidFill>
            <a:ln w="12700" algn="ctr">
              <a:solidFill>
                <a:srgbClr xmlns:mc="http://schemas.openxmlformats.org/markup-compatibility/2006" xmlns:a14="http://schemas.microsoft.com/office/drawing/2010/main" val="808080" mc:Ignorable=""/>
              </a:solidFill>
              <a:miter lim="800000"/>
              <a:headEnd/>
              <a:tailEnd/>
            </a:ln>
            <a:effectLst/>
          </p:spPr>
          <p:txBody>
            <a:bodyPr/>
            <a:lstStyle/>
            <a:p>
              <a:pPr marL="0" marR="0" lvl="0" indent="0" algn="r" defTabSz="914400" eaLnBrk="1" fontAlgn="auto" latinLnBrk="0" hangingPunct="1">
                <a:lnSpc>
                  <a:spcPct val="9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rPr>
                <a:t>工具</a:t>
              </a:r>
            </a:p>
          </p:txBody>
        </p:sp>
        <p:sp>
          <p:nvSpPr>
            <p:cNvPr id="12" name="Rectangle 10"/>
            <p:cNvSpPr>
              <a:spLocks noChangeArrowheads="1"/>
            </p:cNvSpPr>
            <p:nvPr/>
          </p:nvSpPr>
          <p:spPr bwMode="auto">
            <a:xfrm>
              <a:off x="698500" y="4787497"/>
              <a:ext cx="3810006" cy="359773"/>
            </a:xfrm>
            <a:prstGeom prst="rect">
              <a:avLst/>
            </a:prstGeom>
            <a:solidFill>
              <a:sysClr val="window" lastClr="FFFFFF">
                <a:lumMod val="65000"/>
              </a:sysClr>
            </a:solidFill>
            <a:ln w="12700" algn="ctr">
              <a:solidFill>
                <a:srgbClr xmlns:mc="http://schemas.openxmlformats.org/markup-compatibility/2006" xmlns:a14="http://schemas.microsoft.com/office/drawing/2010/main" val="808080" mc:Ignorable=""/>
              </a:solidFill>
              <a:miter lim="800000"/>
              <a:headEnd/>
              <a:tailEnd/>
            </a:ln>
            <a:effectLst/>
          </p:spPr>
          <p:txBody>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方法</a:t>
              </a:r>
            </a:p>
          </p:txBody>
        </p:sp>
        <p:sp>
          <p:nvSpPr>
            <p:cNvPr id="13" name="Freeform 11"/>
            <p:cNvSpPr>
              <a:spLocks/>
            </p:cNvSpPr>
            <p:nvPr/>
          </p:nvSpPr>
          <p:spPr bwMode="auto">
            <a:xfrm>
              <a:off x="704850" y="1665634"/>
              <a:ext cx="3808413" cy="1522412"/>
            </a:xfrm>
            <a:custGeom>
              <a:avLst/>
              <a:gdLst>
                <a:gd name="T0" fmla="*/ 0 w 2444"/>
                <a:gd name="T1" fmla="*/ 1014 h 1014"/>
                <a:gd name="T2" fmla="*/ 1518 w 2444"/>
                <a:gd name="T3" fmla="*/ 1014 h 1014"/>
                <a:gd name="T4" fmla="*/ 1518 w 2444"/>
                <a:gd name="T5" fmla="*/ 696 h 1014"/>
                <a:gd name="T6" fmla="*/ 2444 w 2444"/>
                <a:gd name="T7" fmla="*/ 696 h 1014"/>
                <a:gd name="T8" fmla="*/ 2444 w 2444"/>
                <a:gd name="T9" fmla="*/ 0 h 1014"/>
                <a:gd name="T10" fmla="*/ 0 w 2444"/>
                <a:gd name="T11" fmla="*/ 0 h 1014"/>
                <a:gd name="T12" fmla="*/ 0 w 2444"/>
                <a:gd name="T13" fmla="*/ 1014 h 1014"/>
                <a:gd name="T14" fmla="*/ 0 60000 65536"/>
                <a:gd name="T15" fmla="*/ 0 60000 65536"/>
                <a:gd name="T16" fmla="*/ 0 60000 65536"/>
                <a:gd name="T17" fmla="*/ 0 60000 65536"/>
                <a:gd name="T18" fmla="*/ 0 60000 65536"/>
                <a:gd name="T19" fmla="*/ 0 60000 65536"/>
                <a:gd name="T20" fmla="*/ 0 60000 65536"/>
                <a:gd name="T21" fmla="*/ 0 w 2444"/>
                <a:gd name="T22" fmla="*/ 0 h 1014"/>
                <a:gd name="T23" fmla="*/ 2444 w 2444"/>
                <a:gd name="T24" fmla="*/ 1014 h 10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44" h="1014">
                  <a:moveTo>
                    <a:pt x="0" y="1014"/>
                  </a:moveTo>
                  <a:lnTo>
                    <a:pt x="1518" y="1014"/>
                  </a:lnTo>
                  <a:lnTo>
                    <a:pt x="1518" y="696"/>
                  </a:lnTo>
                  <a:lnTo>
                    <a:pt x="2444" y="696"/>
                  </a:lnTo>
                  <a:lnTo>
                    <a:pt x="2444" y="0"/>
                  </a:lnTo>
                  <a:lnTo>
                    <a:pt x="0" y="0"/>
                  </a:lnTo>
                  <a:lnTo>
                    <a:pt x="0" y="1014"/>
                  </a:lnTo>
                </a:path>
              </a:pathLst>
            </a:custGeom>
            <a:noFill/>
            <a:ln w="9525">
              <a:solidFill>
                <a:sysClr val="windowText" lastClr="000000"/>
              </a:solidFill>
              <a:round/>
              <a:headEnd/>
              <a:tailEnd/>
            </a:ln>
            <a:extLst>
              <a:ext uri="{909E8E84-426E-40DD-AFC4-6F175D3DCCD1}">
                <a14:hiddenFill xmlns:a14="http://schemas.microsoft.com/office/drawing/2010/main">
                  <a:solidFill>
                    <a:srgbClr xmlns:mc="http://schemas.openxmlformats.org/markup-compatibility/2006" val="FFFFFF" mc:Ignorable=""/>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4" name="Text Box 12"/>
            <p:cNvSpPr txBox="1">
              <a:spLocks noChangeArrowheads="1"/>
            </p:cNvSpPr>
            <p:nvPr/>
          </p:nvSpPr>
          <p:spPr bwMode="auto">
            <a:xfrm>
              <a:off x="5759864" y="1726872"/>
              <a:ext cx="2420652" cy="78830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12700" algn="ctr">
                  <a:solidFill>
                    <a:srgbClr xmlns:mc="http://schemas.openxmlformats.org/markup-compatibility/2006" val="000000" mc:Ignorable=""/>
                  </a:solidFill>
                  <a:miter lim="800000"/>
                  <a:headEnd/>
                  <a:tailEnd/>
                </a14:hiddenLine>
              </a:ext>
            </a:extLst>
          </p:spPr>
          <p:txBody>
            <a:bodyPr lIns="90000" tIns="46800" rIns="90000" bIns="46800">
              <a:spAutoFit/>
            </a:bodyPr>
            <a:lstStyle>
              <a:lvl1pPr marL="231775" indent="-231775"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rPr>
                <a:t>预算管理委员会</a:t>
              </a:r>
            </a:p>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rPr>
                <a:t>预算执行机构</a:t>
              </a:r>
            </a:p>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rPr>
                <a:t>各分支机构预算小组</a:t>
              </a:r>
            </a:p>
          </p:txBody>
        </p:sp>
        <p:sp>
          <p:nvSpPr>
            <p:cNvPr id="15" name="Text Box 13"/>
            <p:cNvSpPr txBox="1">
              <a:spLocks noChangeArrowheads="1"/>
            </p:cNvSpPr>
            <p:nvPr/>
          </p:nvSpPr>
          <p:spPr bwMode="auto">
            <a:xfrm>
              <a:off x="5026593" y="3441536"/>
              <a:ext cx="3154373" cy="1370200"/>
            </a:xfrm>
            <a:prstGeom prst="rect">
              <a:avLst/>
            </a:prstGeom>
            <a:noFill/>
            <a:ln w="12700" algn="ctr">
              <a:noFill/>
              <a:miter lim="800000"/>
              <a:headEnd/>
              <a:tailEnd/>
            </a:ln>
            <a:effectLst/>
          </p:spPr>
          <p:txBody>
            <a:bodyPr lIns="90000" tIns="46800" rIns="90000" bIns="46800">
              <a:spAutoFit/>
            </a:bodyPr>
            <a:lstStyle>
              <a:lvl1pPr marL="1082675" indent="8890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1082675" marR="0" lvl="0" indent="88900"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zh-CN"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系统能支持企业</a:t>
              </a:r>
              <a:r>
                <a:rPr kumimoji="0" lang="en-US" altLang="zh-CN"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  </a:t>
              </a:r>
              <a:r>
                <a:rPr kumimoji="0" lang="zh-CN" altLang="zh-CN"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全算预算管理需求</a:t>
              </a: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1082675" marR="0" lvl="0" indent="88900"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预算软件能支持企业预算管理的持续发展</a:t>
              </a:r>
            </a:p>
            <a:p>
              <a:pPr marL="1082675" marR="0" lvl="0" indent="88900"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软件的使用能为企业带来价值</a:t>
              </a:r>
            </a:p>
          </p:txBody>
        </p:sp>
        <p:sp>
          <p:nvSpPr>
            <p:cNvPr id="16" name="Text Box 14"/>
            <p:cNvSpPr txBox="1">
              <a:spLocks noChangeArrowheads="1"/>
            </p:cNvSpPr>
            <p:nvPr/>
          </p:nvSpPr>
          <p:spPr bwMode="auto">
            <a:xfrm>
              <a:off x="761999" y="1752600"/>
              <a:ext cx="2919229" cy="1441296"/>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12700" algn="ctr">
                  <a:solidFill>
                    <a:srgbClr xmlns:mc="http://schemas.openxmlformats.org/markup-compatibility/2006" val="000000" mc:Ignorable=""/>
                  </a:solidFill>
                  <a:miter lim="800000"/>
                  <a:headEnd/>
                  <a:tailEnd/>
                </a14:hiddenLine>
              </a:ext>
            </a:extLst>
          </p:spPr>
          <p:txBody>
            <a:bodyPr wrap="square" lIns="90000" tIns="46800" rIns="90000" bIns="46800">
              <a:spAutoFit/>
            </a:bodyPr>
            <a:lstStyle>
              <a:lvl1pPr marL="231775" indent="-231775"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树立以目标为导向的观念正确理解全面预算</a:t>
              </a:r>
            </a:p>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结合企业战略兼顾短期目标与长期发展</a:t>
              </a:r>
            </a:p>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重视预算激励，建立</a:t>
              </a:r>
              <a:endParaRPr kumimoji="0" lang="en-US" altLang="zh-CN"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Tx/>
                <a:buNone/>
                <a:tabLst/>
                <a:defRPr/>
              </a:pPr>
              <a:r>
                <a:rPr kumimoji="0" lang="en-US" altLang="zh-CN"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考核机制</a:t>
              </a:r>
            </a:p>
          </p:txBody>
        </p:sp>
        <p:sp>
          <p:nvSpPr>
            <p:cNvPr id="17" name="Text Box 15"/>
            <p:cNvSpPr txBox="1">
              <a:spLocks noChangeArrowheads="1"/>
            </p:cNvSpPr>
            <p:nvPr/>
          </p:nvSpPr>
          <p:spPr bwMode="auto">
            <a:xfrm>
              <a:off x="762000" y="3625250"/>
              <a:ext cx="3530802" cy="98618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12700">
                  <a:solidFill>
                    <a:srgbClr xmlns:mc="http://schemas.openxmlformats.org/markup-compatibility/2006" val="000000" mc:Ignorable=""/>
                  </a:solidFill>
                  <a:miter lim="800000"/>
                  <a:headEnd/>
                  <a:tailEnd/>
                </a14:hiddenLine>
              </a:ext>
            </a:extLst>
          </p:spPr>
          <p:txBody>
            <a:bodyPr lIns="90000" tIns="46800" rIns="90000" bIns="46800">
              <a:spAutoFit/>
            </a:bodyPr>
            <a:lstStyle>
              <a:lvl1pPr marL="231775" indent="-231775"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rPr>
                <a:t>围绕业务开展全面预算</a:t>
              </a:r>
            </a:p>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rPr>
                <a:t>选择合适的预算管理模式</a:t>
              </a:r>
            </a:p>
            <a:p>
              <a:pPr marL="231775" marR="0" lvl="0" indent="-231775" defTabSz="914400" eaLnBrk="1" fontAlgn="auto" latinLnBrk="0" hangingPunct="1">
                <a:lnSpc>
                  <a:spcPct val="100000"/>
                </a:lnSpc>
                <a:spcBef>
                  <a:spcPct val="30000"/>
                </a:spcBef>
                <a:spcAft>
                  <a:spcPts val="0"/>
                </a:spcAft>
                <a:buClr>
                  <a:srgbClr xmlns:mc="http://schemas.openxmlformats.org/markup-compatibility/2006" xmlns:a14="http://schemas.microsoft.com/office/drawing/2010/main" val="FF6600" mc:Ignorable=""/>
                </a:buClr>
                <a:buSzPct val="85000"/>
                <a:buFont typeface="Monotype Sorts"/>
                <a:buChar char="u"/>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rPr>
                <a:t>选择适合企业的预算方法。弹性预算、滚动预算、零基预算</a:t>
              </a:r>
            </a:p>
          </p:txBody>
        </p:sp>
      </p:grpSp>
    </p:spTree>
    <p:extLst>
      <p:ext uri="{BB962C8B-B14F-4D97-AF65-F5344CB8AC3E}">
        <p14:creationId xmlns:p14="http://schemas.microsoft.com/office/powerpoint/2010/main" val="423254441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预算与绩效的关系</a:t>
            </a: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Rectangle 3"/>
          <p:cNvSpPr>
            <a:spLocks noChangeArrowheads="1"/>
          </p:cNvSpPr>
          <p:nvPr/>
        </p:nvSpPr>
        <p:spPr bwMode="auto">
          <a:xfrm>
            <a:off x="1689100" y="3149600"/>
            <a:ext cx="2971800" cy="2895600"/>
          </a:xfrm>
          <a:prstGeom prst="rect">
            <a:avLst/>
          </a:prstGeom>
          <a:solidFill>
            <a:srgbClr xmlns:mc="http://schemas.openxmlformats.org/markup-compatibility/2006" xmlns:a14="http://schemas.microsoft.com/office/drawing/2010/main" val="DDDDDD" mc:Ignorable=""/>
          </a:solidFill>
          <a:ln w="9525">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Rectangle 4"/>
          <p:cNvSpPr>
            <a:spLocks noChangeArrowheads="1"/>
          </p:cNvSpPr>
          <p:nvPr/>
        </p:nvSpPr>
        <p:spPr bwMode="auto">
          <a:xfrm>
            <a:off x="3302000" y="3348038"/>
            <a:ext cx="1219200" cy="533400"/>
          </a:xfrm>
          <a:prstGeom prst="rect">
            <a:avLst/>
          </a:prstGeom>
          <a:gradFill rotWithShape="0">
            <a:gsLst>
              <a:gs pos="0">
                <a:srgbClr xmlns:mc="http://schemas.openxmlformats.org/markup-compatibility/2006" xmlns:a14="http://schemas.microsoft.com/office/drawing/2010/main" val="FF3300" mc:Ignorable=""/>
              </a:gs>
              <a:gs pos="50000">
                <a:srgbClr xmlns:mc="http://schemas.openxmlformats.org/markup-compatibility/2006" xmlns:a14="http://schemas.microsoft.com/office/drawing/2010/main" val="FF3300" mc:Ignorable="">
                  <a:gamma/>
                  <a:tint val="10196"/>
                  <a:invGamma/>
                </a:srgbClr>
              </a:gs>
              <a:gs pos="100000">
                <a:srgbClr xmlns:mc="http://schemas.openxmlformats.org/markup-compatibility/2006" xmlns:a14="http://schemas.microsoft.com/office/drawing/2010/main" val="FF3300" mc:Ignorable=""/>
              </a:gs>
            </a:gsLst>
            <a:lin ang="5400000" scaled="1"/>
          </a:gradFill>
          <a:ln w="9525">
            <a:noFill/>
            <a:miter lim="800000"/>
            <a:headEnd/>
            <a:tailEnd/>
          </a:ln>
          <a:effectLst>
            <a:outerShdw dist="35921" dir="2700000" algn="ctr" rotWithShape="0">
              <a:srgbClr xmlns:mc="http://schemas.openxmlformats.org/markup-compatibility/2006" xmlns:a14="http://schemas.microsoft.com/office/drawing/2010/main" val="000066" mc:Ignorable=""/>
            </a:outerShdw>
          </a:effectLst>
        </p:spPr>
        <p:txBody>
          <a:bodyPr wrap="none" lIns="90000" tIns="46800" rIns="90000" bIns="46800" anchor="ctr"/>
          <a:lstStyle/>
          <a:p>
            <a:pPr>
              <a:lnSpc>
                <a:spcPct val="120000"/>
              </a:lnSpc>
              <a:spcBef>
                <a:spcPct val="55000"/>
              </a:spcBef>
              <a:defRPr/>
            </a:pPr>
            <a:r>
              <a:rPr lang="zh-CN" altLang="en-US" sz="1600" b="1" dirty="0">
                <a:latin typeface="华文楷体" pitchFamily="2" charset="-122"/>
                <a:ea typeface="华文楷体" pitchFamily="2" charset="-122"/>
              </a:rPr>
              <a:t>部门预算</a:t>
            </a:r>
          </a:p>
        </p:txBody>
      </p:sp>
      <p:sp>
        <p:nvSpPr>
          <p:cNvPr id="6" name="Text Box 5"/>
          <p:cNvSpPr txBox="1">
            <a:spLocks noChangeArrowheads="1"/>
          </p:cNvSpPr>
          <p:nvPr/>
        </p:nvSpPr>
        <p:spPr bwMode="auto">
          <a:xfrm>
            <a:off x="3225800" y="4064000"/>
            <a:ext cx="1600200" cy="1895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lIns="90000" tIns="46800" rIns="90000" bIns="46800">
            <a:spAutoFit/>
          </a:bodyPr>
          <a:lstStyle>
            <a:lvl1pPr marL="101600" indent="-101600">
              <a:defRPr>
                <a:solidFill>
                  <a:schemeClr val="tx1"/>
                </a:solidFill>
                <a:latin typeface="宋体" pitchFamily="2" charset="-122"/>
                <a:ea typeface="PMingLiU" pitchFamily="18" charset="-120"/>
              </a:defRPr>
            </a:lvl1pPr>
            <a:lvl2pPr marL="29210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lgn="l">
              <a:lnSpc>
                <a:spcPct val="60000"/>
              </a:lnSpc>
              <a:spcBef>
                <a:spcPct val="50000"/>
              </a:spcBef>
              <a:buClr>
                <a:schemeClr val="tx1"/>
              </a:buClr>
              <a:buFont typeface="Wingdings" pitchFamily="2" charset="2"/>
              <a:buChar char="§"/>
            </a:pPr>
            <a:r>
              <a:rPr lang="zh-CN" altLang="en-US" sz="1400" b="1">
                <a:solidFill>
                  <a:srgbClr xmlns:mc="http://schemas.openxmlformats.org/markup-compatibility/2006" xmlns:a14="http://schemas.microsoft.com/office/drawing/2010/main" val="FF3300" mc:Ignorable=""/>
                </a:solidFill>
                <a:latin typeface="华文楷体" pitchFamily="2" charset="-122"/>
                <a:ea typeface="华文楷体" pitchFamily="2" charset="-122"/>
              </a:rPr>
              <a:t>业务部门</a:t>
            </a:r>
          </a:p>
          <a:p>
            <a:pPr lvl="1" algn="l">
              <a:lnSpc>
                <a:spcPct val="60000"/>
              </a:lnSpc>
              <a:spcBef>
                <a:spcPct val="50000"/>
              </a:spcBef>
              <a:buClr>
                <a:schemeClr val="tx1"/>
              </a:buClr>
              <a:buFont typeface="Wingdings" pitchFamily="2" charset="2"/>
              <a:buChar char="ü"/>
            </a:pPr>
            <a:r>
              <a:rPr lang="zh-CN" altLang="en-US" sz="1200" b="1">
                <a:solidFill>
                  <a:srgbClr xmlns:mc="http://schemas.openxmlformats.org/markup-compatibility/2006" xmlns:a14="http://schemas.microsoft.com/office/drawing/2010/main" val="FF3300" mc:Ignorable=""/>
                </a:solidFill>
                <a:latin typeface="华文楷体" pitchFamily="2" charset="-122"/>
                <a:ea typeface="华文楷体" pitchFamily="2" charset="-122"/>
              </a:rPr>
              <a:t>收入预算</a:t>
            </a:r>
          </a:p>
          <a:p>
            <a:pPr lvl="1" algn="l">
              <a:lnSpc>
                <a:spcPct val="60000"/>
              </a:lnSpc>
              <a:spcBef>
                <a:spcPct val="50000"/>
              </a:spcBef>
              <a:buClr>
                <a:schemeClr val="tx1"/>
              </a:buClr>
              <a:buFont typeface="Wingdings" pitchFamily="2" charset="2"/>
              <a:buChar char="ü"/>
            </a:pPr>
            <a:r>
              <a:rPr lang="zh-CN" altLang="en-US" sz="1200" b="1">
                <a:solidFill>
                  <a:srgbClr xmlns:mc="http://schemas.openxmlformats.org/markup-compatibility/2006" xmlns:a14="http://schemas.microsoft.com/office/drawing/2010/main" val="FF3300" mc:Ignorable=""/>
                </a:solidFill>
                <a:latin typeface="华文楷体" pitchFamily="2" charset="-122"/>
                <a:ea typeface="华文楷体" pitchFamily="2" charset="-122"/>
              </a:rPr>
              <a:t>费用预算</a:t>
            </a:r>
          </a:p>
          <a:p>
            <a:pPr lvl="1" algn="l">
              <a:lnSpc>
                <a:spcPct val="60000"/>
              </a:lnSpc>
              <a:spcBef>
                <a:spcPct val="50000"/>
              </a:spcBef>
              <a:buClr>
                <a:schemeClr val="tx1"/>
              </a:buClr>
              <a:buFont typeface="Wingdings" pitchFamily="2" charset="2"/>
              <a:buChar char="ü"/>
            </a:pPr>
            <a:r>
              <a:rPr lang="zh-CN" altLang="en-US" sz="1200" b="1">
                <a:solidFill>
                  <a:srgbClr xmlns:mc="http://schemas.openxmlformats.org/markup-compatibility/2006" xmlns:a14="http://schemas.microsoft.com/office/drawing/2010/main" val="FF3300" mc:Ignorable=""/>
                </a:solidFill>
                <a:latin typeface="华文楷体" pitchFamily="2" charset="-122"/>
                <a:ea typeface="华文楷体" pitchFamily="2" charset="-122"/>
              </a:rPr>
              <a:t>利润预算</a:t>
            </a:r>
          </a:p>
          <a:p>
            <a:pPr lvl="1" algn="l">
              <a:lnSpc>
                <a:spcPct val="60000"/>
              </a:lnSpc>
              <a:spcBef>
                <a:spcPct val="50000"/>
              </a:spcBef>
              <a:buClr>
                <a:schemeClr val="tx1"/>
              </a:buClr>
              <a:buFont typeface="Wingdings" pitchFamily="2" charset="2"/>
              <a:buChar char="ü"/>
            </a:pPr>
            <a:r>
              <a:rPr lang="zh-CN" altLang="en-US" sz="1200" b="1">
                <a:solidFill>
                  <a:srgbClr xmlns:mc="http://schemas.openxmlformats.org/markup-compatibility/2006" xmlns:a14="http://schemas.microsoft.com/office/drawing/2010/main" val="FF3300" mc:Ignorable=""/>
                </a:solidFill>
                <a:latin typeface="华文楷体" pitchFamily="2" charset="-122"/>
                <a:ea typeface="华文楷体" pitchFamily="2" charset="-122"/>
              </a:rPr>
              <a:t>资金预算</a:t>
            </a:r>
          </a:p>
          <a:p>
            <a:pPr algn="l">
              <a:lnSpc>
                <a:spcPct val="60000"/>
              </a:lnSpc>
              <a:spcBef>
                <a:spcPct val="50000"/>
              </a:spcBef>
              <a:buClr>
                <a:schemeClr val="tx1"/>
              </a:buClr>
              <a:buFont typeface="Wingdings" pitchFamily="2" charset="2"/>
              <a:buChar char="§"/>
            </a:pPr>
            <a:r>
              <a:rPr lang="zh-CN" altLang="en-US" sz="1400" b="1">
                <a:solidFill>
                  <a:srgbClr xmlns:mc="http://schemas.openxmlformats.org/markup-compatibility/2006" xmlns:a14="http://schemas.microsoft.com/office/drawing/2010/main" val="FF3300" mc:Ignorable=""/>
                </a:solidFill>
                <a:latin typeface="华文楷体" pitchFamily="2" charset="-122"/>
                <a:ea typeface="华文楷体" pitchFamily="2" charset="-122"/>
              </a:rPr>
              <a:t>管理部门</a:t>
            </a:r>
          </a:p>
          <a:p>
            <a:pPr lvl="1" algn="l">
              <a:lnSpc>
                <a:spcPct val="60000"/>
              </a:lnSpc>
              <a:spcBef>
                <a:spcPct val="50000"/>
              </a:spcBef>
              <a:buClr>
                <a:schemeClr val="tx1"/>
              </a:buClr>
              <a:buFont typeface="Wingdings" pitchFamily="2" charset="2"/>
              <a:buChar char="ü"/>
            </a:pPr>
            <a:r>
              <a:rPr lang="zh-CN" altLang="en-US" sz="1200" b="1">
                <a:solidFill>
                  <a:srgbClr xmlns:mc="http://schemas.openxmlformats.org/markup-compatibility/2006" xmlns:a14="http://schemas.microsoft.com/office/drawing/2010/main" val="FF3300" mc:Ignorable=""/>
                </a:solidFill>
                <a:latin typeface="华文楷体" pitchFamily="2" charset="-122"/>
                <a:ea typeface="华文楷体" pitchFamily="2" charset="-122"/>
              </a:rPr>
              <a:t>费用预算</a:t>
            </a:r>
          </a:p>
          <a:p>
            <a:pPr lvl="1" algn="l">
              <a:lnSpc>
                <a:spcPct val="60000"/>
              </a:lnSpc>
              <a:spcBef>
                <a:spcPct val="50000"/>
              </a:spcBef>
              <a:buClr>
                <a:schemeClr val="tx1"/>
              </a:buClr>
              <a:buFont typeface="Wingdings" pitchFamily="2" charset="2"/>
              <a:buChar char="ü"/>
            </a:pPr>
            <a:r>
              <a:rPr lang="zh-CN" altLang="en-US" sz="1200" b="1">
                <a:solidFill>
                  <a:srgbClr xmlns:mc="http://schemas.openxmlformats.org/markup-compatibility/2006" xmlns:a14="http://schemas.microsoft.com/office/drawing/2010/main" val="FF3300" mc:Ignorable=""/>
                </a:solidFill>
                <a:latin typeface="华文楷体" pitchFamily="2" charset="-122"/>
                <a:ea typeface="华文楷体" pitchFamily="2" charset="-122"/>
              </a:rPr>
              <a:t>资金预算</a:t>
            </a:r>
          </a:p>
          <a:p>
            <a:pPr algn="l">
              <a:lnSpc>
                <a:spcPct val="60000"/>
              </a:lnSpc>
              <a:spcBef>
                <a:spcPct val="50000"/>
              </a:spcBef>
              <a:buClr>
                <a:schemeClr val="tx1"/>
              </a:buClr>
              <a:buFont typeface="Wingdings" pitchFamily="2" charset="2"/>
              <a:buChar char="§"/>
            </a:pPr>
            <a:r>
              <a:rPr lang="zh-CN" altLang="en-US" sz="1400" b="1">
                <a:solidFill>
                  <a:srgbClr xmlns:mc="http://schemas.openxmlformats.org/markup-compatibility/2006" xmlns:a14="http://schemas.microsoft.com/office/drawing/2010/main" val="FF3300" mc:Ignorable=""/>
                </a:solidFill>
                <a:latin typeface="华文楷体" pitchFamily="2" charset="-122"/>
                <a:ea typeface="华文楷体" pitchFamily="2" charset="-122"/>
              </a:rPr>
              <a:t>部门财务类</a:t>
            </a:r>
            <a:r>
              <a:rPr lang="en-US" altLang="zh-CN" sz="1400" b="1">
                <a:solidFill>
                  <a:srgbClr xmlns:mc="http://schemas.openxmlformats.org/markup-compatibility/2006" xmlns:a14="http://schemas.microsoft.com/office/drawing/2010/main" val="FF3300" mc:Ignorable=""/>
                </a:solidFill>
                <a:latin typeface="华文楷体" pitchFamily="2" charset="-122"/>
                <a:ea typeface="华文楷体" pitchFamily="2" charset="-122"/>
              </a:rPr>
              <a:t>KPI</a:t>
            </a:r>
          </a:p>
        </p:txBody>
      </p:sp>
      <p:sp>
        <p:nvSpPr>
          <p:cNvPr id="7" name="Rectangle 6"/>
          <p:cNvSpPr>
            <a:spLocks noChangeArrowheads="1"/>
          </p:cNvSpPr>
          <p:nvPr/>
        </p:nvSpPr>
        <p:spPr bwMode="auto">
          <a:xfrm>
            <a:off x="5867400" y="3348038"/>
            <a:ext cx="1790700" cy="533400"/>
          </a:xfrm>
          <a:prstGeom prst="rect">
            <a:avLst/>
          </a:prstGeom>
          <a:gradFill rotWithShape="0">
            <a:gsLst>
              <a:gs pos="0">
                <a:srgbClr xmlns:mc="http://schemas.openxmlformats.org/markup-compatibility/2006" xmlns:a14="http://schemas.microsoft.com/office/drawing/2010/main" val="0000FF" mc:Ignorable=""/>
              </a:gs>
              <a:gs pos="50000">
                <a:srgbClr xmlns:mc="http://schemas.openxmlformats.org/markup-compatibility/2006" xmlns:a14="http://schemas.microsoft.com/office/drawing/2010/main" val="0000FF" mc:Ignorable="">
                  <a:gamma/>
                  <a:tint val="10196"/>
                  <a:invGamma/>
                </a:srgbClr>
              </a:gs>
              <a:gs pos="100000">
                <a:srgbClr xmlns:mc="http://schemas.openxmlformats.org/markup-compatibility/2006" xmlns:a14="http://schemas.microsoft.com/office/drawing/2010/main" val="0000FF" mc:Ignorable=""/>
              </a:gs>
            </a:gsLst>
            <a:lin ang="5400000" scaled="1"/>
          </a:gradFill>
          <a:ln w="9525">
            <a:noFill/>
            <a:miter lim="800000"/>
            <a:headEnd/>
            <a:tailEnd/>
          </a:ln>
          <a:effectLst>
            <a:outerShdw dist="35921" dir="2700000" algn="ctr" rotWithShape="0">
              <a:srgbClr xmlns:mc="http://schemas.openxmlformats.org/markup-compatibility/2006" xmlns:a14="http://schemas.microsoft.com/office/drawing/2010/main" val="000066" mc:Ignorable=""/>
            </a:outerShdw>
          </a:effectLst>
        </p:spPr>
        <p:txBody>
          <a:bodyPr wrap="none" lIns="90000" tIns="46800" rIns="90000" bIns="46800" anchor="ctr"/>
          <a:lstStyle/>
          <a:p>
            <a:pPr>
              <a:lnSpc>
                <a:spcPct val="120000"/>
              </a:lnSpc>
              <a:spcBef>
                <a:spcPct val="55000"/>
              </a:spcBef>
              <a:defRPr/>
            </a:pPr>
            <a:r>
              <a:rPr lang="zh-CN" altLang="en-US" sz="1600" b="1">
                <a:latin typeface="华文楷体" pitchFamily="2" charset="-122"/>
                <a:ea typeface="华文楷体" pitchFamily="2" charset="-122"/>
              </a:rPr>
              <a:t>绩效管理报告体系</a:t>
            </a:r>
          </a:p>
        </p:txBody>
      </p:sp>
      <p:sp>
        <p:nvSpPr>
          <p:cNvPr id="8" name="Rectangle 7"/>
          <p:cNvSpPr>
            <a:spLocks noChangeArrowheads="1"/>
          </p:cNvSpPr>
          <p:nvPr/>
        </p:nvSpPr>
        <p:spPr bwMode="auto">
          <a:xfrm>
            <a:off x="228600" y="3309938"/>
            <a:ext cx="1219200" cy="609600"/>
          </a:xfrm>
          <a:prstGeom prst="rect">
            <a:avLst/>
          </a:prstGeom>
          <a:gradFill rotWithShape="0">
            <a:gsLst>
              <a:gs pos="0">
                <a:srgbClr xmlns:mc="http://schemas.openxmlformats.org/markup-compatibility/2006" xmlns:a14="http://schemas.microsoft.com/office/drawing/2010/main" val="0000FF" mc:Ignorable=""/>
              </a:gs>
              <a:gs pos="50000">
                <a:srgbClr xmlns:mc="http://schemas.openxmlformats.org/markup-compatibility/2006" xmlns:a14="http://schemas.microsoft.com/office/drawing/2010/main" val="0000FF" mc:Ignorable="">
                  <a:gamma/>
                  <a:tint val="10196"/>
                  <a:invGamma/>
                </a:srgbClr>
              </a:gs>
              <a:gs pos="100000">
                <a:srgbClr xmlns:mc="http://schemas.openxmlformats.org/markup-compatibility/2006" xmlns:a14="http://schemas.microsoft.com/office/drawing/2010/main" val="0000FF" mc:Ignorable=""/>
              </a:gs>
            </a:gsLst>
            <a:lin ang="5400000" scaled="1"/>
          </a:gradFill>
          <a:ln w="9525">
            <a:noFill/>
            <a:miter lim="800000"/>
            <a:headEnd/>
            <a:tailEnd/>
          </a:ln>
          <a:effectLst>
            <a:outerShdw dist="35921" dir="2700000" algn="ctr" rotWithShape="0">
              <a:srgbClr xmlns:mc="http://schemas.openxmlformats.org/markup-compatibility/2006" xmlns:a14="http://schemas.microsoft.com/office/drawing/2010/main" val="000066" mc:Ignorable=""/>
            </a:outerShdw>
          </a:effectLst>
        </p:spPr>
        <p:txBody>
          <a:bodyPr wrap="none" lIns="90000" tIns="46800" rIns="90000" bIns="46800" anchor="ctr"/>
          <a:lstStyle/>
          <a:p>
            <a:pPr>
              <a:lnSpc>
                <a:spcPct val="120000"/>
              </a:lnSpc>
              <a:spcBef>
                <a:spcPct val="55000"/>
              </a:spcBef>
              <a:defRPr/>
            </a:pPr>
            <a:r>
              <a:rPr lang="zh-CN" altLang="en-US" sz="1600" b="1">
                <a:latin typeface="华文楷体" pitchFamily="2" charset="-122"/>
                <a:ea typeface="华文楷体" pitchFamily="2" charset="-122"/>
              </a:rPr>
              <a:t>战略规划</a:t>
            </a:r>
          </a:p>
        </p:txBody>
      </p:sp>
      <p:sp>
        <p:nvSpPr>
          <p:cNvPr id="9" name="Text Box 8"/>
          <p:cNvSpPr txBox="1">
            <a:spLocks noChangeArrowheads="1"/>
          </p:cNvSpPr>
          <p:nvPr/>
        </p:nvSpPr>
        <p:spPr bwMode="auto">
          <a:xfrm>
            <a:off x="152400" y="3963988"/>
            <a:ext cx="1676400" cy="14335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lIns="90000" tIns="46800" rIns="90000" bIns="46800">
            <a:spAutoFit/>
          </a:bodyPr>
          <a:lstStyle>
            <a:lvl1pPr marL="101600" indent="-101600">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lgn="l">
              <a:lnSpc>
                <a:spcPct val="120000"/>
              </a:lnSpc>
              <a:spcBef>
                <a:spcPct val="50000"/>
              </a:spcBef>
              <a:buClr>
                <a:schemeClr val="bg2"/>
              </a:buClr>
              <a:buFont typeface="Wingdings" pitchFamily="2" charset="2"/>
              <a:buChar char="§"/>
            </a:pPr>
            <a:r>
              <a:rPr lang="zh-CN" altLang="en-US" sz="1400" b="1">
                <a:latin typeface="华文楷体" pitchFamily="2" charset="-122"/>
                <a:ea typeface="华文楷体" pitchFamily="2" charset="-122"/>
              </a:rPr>
              <a:t>战略及行动规划</a:t>
            </a:r>
          </a:p>
          <a:p>
            <a:pPr algn="l">
              <a:lnSpc>
                <a:spcPct val="120000"/>
              </a:lnSpc>
              <a:spcBef>
                <a:spcPct val="50000"/>
              </a:spcBef>
              <a:buClr>
                <a:schemeClr val="bg2"/>
              </a:buClr>
              <a:buFont typeface="Wingdings" pitchFamily="2" charset="2"/>
              <a:buChar char="§"/>
            </a:pPr>
            <a:r>
              <a:rPr lang="zh-CN" altLang="en-US" sz="1400" b="1">
                <a:latin typeface="华文楷体" pitchFamily="2" charset="-122"/>
                <a:ea typeface="华文楷体" pitchFamily="2" charset="-122"/>
              </a:rPr>
              <a:t>年度经营规划</a:t>
            </a:r>
          </a:p>
          <a:p>
            <a:pPr algn="l">
              <a:lnSpc>
                <a:spcPct val="120000"/>
              </a:lnSpc>
              <a:spcBef>
                <a:spcPct val="50000"/>
              </a:spcBef>
              <a:buClr>
                <a:schemeClr val="bg2"/>
              </a:buClr>
              <a:buFont typeface="Wingdings" pitchFamily="2" charset="2"/>
              <a:buChar char="§"/>
            </a:pPr>
            <a:r>
              <a:rPr lang="zh-CN" altLang="en-US" sz="1400" b="1">
                <a:latin typeface="华文楷体" pitchFamily="2" charset="-122"/>
                <a:ea typeface="华文楷体" pitchFamily="2" charset="-122"/>
              </a:rPr>
              <a:t>公司预算</a:t>
            </a:r>
          </a:p>
          <a:p>
            <a:pPr algn="l">
              <a:lnSpc>
                <a:spcPct val="120000"/>
              </a:lnSpc>
              <a:spcBef>
                <a:spcPct val="50000"/>
              </a:spcBef>
              <a:buClr>
                <a:schemeClr val="bg2"/>
              </a:buClr>
              <a:buFont typeface="Wingdings" pitchFamily="2" charset="2"/>
              <a:buChar char="§"/>
            </a:pPr>
            <a:r>
              <a:rPr lang="zh-CN" altLang="en-US" sz="1400" b="1">
                <a:latin typeface="华文楷体" pitchFamily="2" charset="-122"/>
                <a:ea typeface="华文楷体" pitchFamily="2" charset="-122"/>
              </a:rPr>
              <a:t>公司</a:t>
            </a:r>
            <a:r>
              <a:rPr lang="en-US" altLang="zh-CN" sz="1400" b="1">
                <a:latin typeface="华文楷体" pitchFamily="2" charset="-122"/>
                <a:ea typeface="华文楷体" pitchFamily="2" charset="-122"/>
              </a:rPr>
              <a:t>KPI</a:t>
            </a:r>
            <a:endParaRPr lang="zh-CN" altLang="en-US" sz="1400" b="1">
              <a:latin typeface="华文楷体" pitchFamily="2" charset="-122"/>
              <a:ea typeface="华文楷体" pitchFamily="2" charset="-122"/>
            </a:endParaRPr>
          </a:p>
        </p:txBody>
      </p:sp>
      <p:sp>
        <p:nvSpPr>
          <p:cNvPr id="10" name="Rectangle 9"/>
          <p:cNvSpPr>
            <a:spLocks noChangeArrowheads="1"/>
          </p:cNvSpPr>
          <p:nvPr/>
        </p:nvSpPr>
        <p:spPr bwMode="auto">
          <a:xfrm>
            <a:off x="1778000" y="3348038"/>
            <a:ext cx="1371600" cy="533400"/>
          </a:xfrm>
          <a:prstGeom prst="rect">
            <a:avLst/>
          </a:prstGeom>
          <a:gradFill rotWithShape="0">
            <a:gsLst>
              <a:gs pos="0">
                <a:srgbClr xmlns:mc="http://schemas.openxmlformats.org/markup-compatibility/2006" xmlns:a14="http://schemas.microsoft.com/office/drawing/2010/main" val="0000FF" mc:Ignorable=""/>
              </a:gs>
              <a:gs pos="50000">
                <a:srgbClr xmlns:mc="http://schemas.openxmlformats.org/markup-compatibility/2006" xmlns:a14="http://schemas.microsoft.com/office/drawing/2010/main" val="0000FF" mc:Ignorable="">
                  <a:gamma/>
                  <a:tint val="10196"/>
                  <a:invGamma/>
                </a:srgbClr>
              </a:gs>
              <a:gs pos="100000">
                <a:srgbClr xmlns:mc="http://schemas.openxmlformats.org/markup-compatibility/2006" xmlns:a14="http://schemas.microsoft.com/office/drawing/2010/main" val="0000FF" mc:Ignorable=""/>
              </a:gs>
            </a:gsLst>
            <a:lin ang="5400000" scaled="1"/>
          </a:gradFill>
          <a:ln w="9525">
            <a:noFill/>
            <a:miter lim="800000"/>
            <a:headEnd/>
            <a:tailEnd/>
          </a:ln>
          <a:effectLst>
            <a:outerShdw dist="35921" dir="2700000" algn="ctr" rotWithShape="0">
              <a:srgbClr xmlns:mc="http://schemas.openxmlformats.org/markup-compatibility/2006" xmlns:a14="http://schemas.microsoft.com/office/drawing/2010/main" val="000066" mc:Ignorable=""/>
            </a:outerShdw>
          </a:effectLst>
        </p:spPr>
        <p:txBody>
          <a:bodyPr wrap="none" lIns="90000" tIns="46800" rIns="90000" bIns="46800" anchor="ctr"/>
          <a:lstStyle/>
          <a:p>
            <a:pPr>
              <a:lnSpc>
                <a:spcPct val="120000"/>
              </a:lnSpc>
              <a:spcBef>
                <a:spcPct val="55000"/>
              </a:spcBef>
              <a:defRPr/>
            </a:pPr>
            <a:r>
              <a:rPr lang="zh-CN" altLang="en-US" sz="1600" b="1" dirty="0">
                <a:latin typeface="华文楷体" pitchFamily="2" charset="-122"/>
                <a:ea typeface="华文楷体" pitchFamily="2" charset="-122"/>
              </a:rPr>
              <a:t>部门业务规划</a:t>
            </a:r>
            <a:endParaRPr lang="en-US" altLang="zh-CN" sz="1600" b="1" dirty="0">
              <a:latin typeface="华文楷体" pitchFamily="2" charset="-122"/>
              <a:ea typeface="华文楷体" pitchFamily="2" charset="-122"/>
            </a:endParaRPr>
          </a:p>
        </p:txBody>
      </p:sp>
      <p:sp>
        <p:nvSpPr>
          <p:cNvPr id="11" name="Text Box 10"/>
          <p:cNvSpPr txBox="1">
            <a:spLocks noChangeArrowheads="1"/>
          </p:cNvSpPr>
          <p:nvPr/>
        </p:nvSpPr>
        <p:spPr bwMode="auto">
          <a:xfrm>
            <a:off x="1701800" y="3963988"/>
            <a:ext cx="1752600" cy="14335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lIns="90000" tIns="46800" rIns="90000" bIns="46800">
            <a:spAutoFit/>
          </a:bodyPr>
          <a:lstStyle>
            <a:lvl1pPr marL="101600" indent="-101600">
              <a:tabLst>
                <a:tab pos="101600" algn="l"/>
              </a:tabLst>
              <a:defRPr>
                <a:solidFill>
                  <a:schemeClr val="tx1"/>
                </a:solidFill>
                <a:latin typeface="宋体" pitchFamily="2" charset="-122"/>
                <a:ea typeface="PMingLiU" pitchFamily="18" charset="-120"/>
              </a:defRPr>
            </a:lvl1pPr>
            <a:lvl2pPr marL="742950" indent="-285750">
              <a:tabLst>
                <a:tab pos="101600" algn="l"/>
              </a:tabLst>
              <a:defRPr>
                <a:solidFill>
                  <a:schemeClr val="tx1"/>
                </a:solidFill>
                <a:latin typeface="宋体" pitchFamily="2" charset="-122"/>
                <a:ea typeface="PMingLiU" pitchFamily="18" charset="-120"/>
              </a:defRPr>
            </a:lvl2pPr>
            <a:lvl3pPr marL="1143000" indent="-228600">
              <a:tabLst>
                <a:tab pos="101600" algn="l"/>
              </a:tabLst>
              <a:defRPr>
                <a:solidFill>
                  <a:schemeClr val="tx1"/>
                </a:solidFill>
                <a:latin typeface="宋体" pitchFamily="2" charset="-122"/>
                <a:ea typeface="PMingLiU" pitchFamily="18" charset="-120"/>
              </a:defRPr>
            </a:lvl3pPr>
            <a:lvl4pPr marL="1600200" indent="-228600">
              <a:tabLst>
                <a:tab pos="101600" algn="l"/>
              </a:tabLst>
              <a:defRPr>
                <a:solidFill>
                  <a:schemeClr val="tx1"/>
                </a:solidFill>
                <a:latin typeface="宋体" pitchFamily="2" charset="-122"/>
                <a:ea typeface="PMingLiU" pitchFamily="18" charset="-120"/>
              </a:defRPr>
            </a:lvl4pPr>
            <a:lvl5pPr marL="2057400" indent="-228600">
              <a:tabLst>
                <a:tab pos="101600" algn="l"/>
              </a:tabLst>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9pPr>
          </a:lstStyle>
          <a:p>
            <a:pPr algn="l">
              <a:lnSpc>
                <a:spcPct val="120000"/>
              </a:lnSpc>
              <a:spcBef>
                <a:spcPct val="50000"/>
              </a:spcBef>
              <a:buClr>
                <a:schemeClr val="bg2"/>
              </a:buClr>
              <a:buFont typeface="Wingdings" pitchFamily="2" charset="2"/>
              <a:buChar char="§"/>
            </a:pPr>
            <a:r>
              <a:rPr lang="zh-CN" altLang="en-US" sz="1400" b="1" dirty="0">
                <a:latin typeface="华文楷体" pitchFamily="2" charset="-122"/>
                <a:ea typeface="华文楷体" pitchFamily="2" charset="-122"/>
              </a:rPr>
              <a:t>年度营运计划</a:t>
            </a:r>
          </a:p>
          <a:p>
            <a:pPr algn="l">
              <a:lnSpc>
                <a:spcPct val="120000"/>
              </a:lnSpc>
              <a:spcBef>
                <a:spcPct val="50000"/>
              </a:spcBef>
              <a:buClr>
                <a:schemeClr val="bg2"/>
              </a:buClr>
              <a:buFont typeface="Wingdings" pitchFamily="2" charset="2"/>
              <a:buChar char="§"/>
            </a:pPr>
            <a:r>
              <a:rPr lang="zh-CN" altLang="en-US" sz="1400" b="1" dirty="0">
                <a:latin typeface="华文楷体" pitchFamily="2" charset="-122"/>
                <a:ea typeface="华文楷体" pitchFamily="2" charset="-122"/>
              </a:rPr>
              <a:t>销售预测</a:t>
            </a:r>
          </a:p>
          <a:p>
            <a:pPr algn="l">
              <a:lnSpc>
                <a:spcPct val="120000"/>
              </a:lnSpc>
              <a:spcBef>
                <a:spcPct val="50000"/>
              </a:spcBef>
              <a:buClr>
                <a:schemeClr val="bg2"/>
              </a:buClr>
              <a:buFont typeface="Wingdings" pitchFamily="2" charset="2"/>
              <a:buChar char="§"/>
            </a:pPr>
            <a:r>
              <a:rPr lang="zh-CN" altLang="en-US" sz="1400" b="1" dirty="0">
                <a:latin typeface="华文楷体" pitchFamily="2" charset="-122"/>
                <a:ea typeface="华文楷体" pitchFamily="2" charset="-122"/>
              </a:rPr>
              <a:t>销售计划 </a:t>
            </a:r>
          </a:p>
          <a:p>
            <a:pPr algn="l">
              <a:lnSpc>
                <a:spcPct val="120000"/>
              </a:lnSpc>
              <a:spcBef>
                <a:spcPct val="50000"/>
              </a:spcBef>
              <a:buClr>
                <a:schemeClr val="bg2"/>
              </a:buClr>
              <a:buFont typeface="Wingdings" pitchFamily="2" charset="2"/>
              <a:buChar char="§"/>
            </a:pPr>
            <a:r>
              <a:rPr lang="zh-CN" altLang="en-US" sz="1400" b="1" dirty="0">
                <a:latin typeface="华文楷体" pitchFamily="2" charset="-122"/>
                <a:ea typeface="华文楷体" pitchFamily="2" charset="-122"/>
              </a:rPr>
              <a:t>部门非财务类</a:t>
            </a:r>
            <a:r>
              <a:rPr lang="en-US" altLang="zh-CN" sz="1400" b="1" dirty="0">
                <a:latin typeface="华文楷体" pitchFamily="2" charset="-122"/>
                <a:ea typeface="华文楷体" pitchFamily="2" charset="-122"/>
              </a:rPr>
              <a:t>KPI</a:t>
            </a:r>
            <a:endParaRPr lang="en-US" altLang="zh-CN" sz="1200" b="1" dirty="0">
              <a:latin typeface="华文楷体" pitchFamily="2" charset="-122"/>
              <a:ea typeface="华文楷体" pitchFamily="2" charset="-122"/>
            </a:endParaRPr>
          </a:p>
        </p:txBody>
      </p:sp>
      <p:cxnSp>
        <p:nvCxnSpPr>
          <p:cNvPr id="12" name="AutoShape 11"/>
          <p:cNvCxnSpPr>
            <a:cxnSpLocks noChangeShapeType="1"/>
            <a:stCxn id="8" idx="3"/>
            <a:endCxn id="10" idx="1"/>
          </p:cNvCxnSpPr>
          <p:nvPr/>
        </p:nvCxnSpPr>
        <p:spPr bwMode="auto">
          <a:xfrm>
            <a:off x="1447800" y="3614738"/>
            <a:ext cx="330200" cy="0"/>
          </a:xfrm>
          <a:prstGeom prst="straightConnector1">
            <a:avLst/>
          </a:prstGeom>
          <a:noFill/>
          <a:ln w="28575">
            <a:solidFill>
              <a:srgbClr xmlns:mc="http://schemas.openxmlformats.org/markup-compatibility/2006" xmlns:a14="http://schemas.microsoft.com/office/drawing/2010/main" val="000000" mc:Ignorable=""/>
            </a:solidFill>
            <a:round/>
            <a:headEnd/>
            <a:tailEnd type="triangle" w="med" len="med"/>
          </a:ln>
          <a:extLst>
            <a:ext uri="{909E8E84-426E-40DD-AFC4-6F175D3DCCD1}">
              <a14:hiddenFill xmlns:a14="http://schemas.microsoft.com/office/drawing/2010/main">
                <a:noFill/>
              </a14:hiddenFill>
            </a:ext>
          </a:extLst>
        </p:spPr>
      </p:cxnSp>
      <p:cxnSp>
        <p:nvCxnSpPr>
          <p:cNvPr id="13" name="AutoShape 12"/>
          <p:cNvCxnSpPr>
            <a:cxnSpLocks noChangeShapeType="1"/>
            <a:stCxn id="10" idx="3"/>
            <a:endCxn id="5" idx="1"/>
          </p:cNvCxnSpPr>
          <p:nvPr/>
        </p:nvCxnSpPr>
        <p:spPr bwMode="auto">
          <a:xfrm>
            <a:off x="3149600" y="3614738"/>
            <a:ext cx="152400" cy="0"/>
          </a:xfrm>
          <a:prstGeom prst="straightConnector1">
            <a:avLst/>
          </a:prstGeom>
          <a:noFill/>
          <a:ln w="28575">
            <a:solidFill>
              <a:srgbClr xmlns:mc="http://schemas.openxmlformats.org/markup-compatibility/2006" xmlns:a14="http://schemas.microsoft.com/office/drawing/2010/main" val="000000" mc:Ignorable=""/>
            </a:solidFill>
            <a:round/>
            <a:headEnd/>
            <a:tailEnd type="triangle" w="med" len="med"/>
          </a:ln>
          <a:extLst>
            <a:ext uri="{909E8E84-426E-40DD-AFC4-6F175D3DCCD1}">
              <a14:hiddenFill xmlns:a14="http://schemas.microsoft.com/office/drawing/2010/main">
                <a:noFill/>
              </a14:hiddenFill>
            </a:ext>
          </a:extLst>
        </p:spPr>
      </p:cxnSp>
      <p:sp>
        <p:nvSpPr>
          <p:cNvPr id="14" name="Rectangle 13"/>
          <p:cNvSpPr>
            <a:spLocks noChangeArrowheads="1"/>
          </p:cNvSpPr>
          <p:nvPr/>
        </p:nvSpPr>
        <p:spPr bwMode="auto">
          <a:xfrm>
            <a:off x="7772400" y="3348038"/>
            <a:ext cx="1371600" cy="533400"/>
          </a:xfrm>
          <a:prstGeom prst="rect">
            <a:avLst/>
          </a:prstGeom>
          <a:gradFill rotWithShape="0">
            <a:gsLst>
              <a:gs pos="0">
                <a:srgbClr xmlns:mc="http://schemas.openxmlformats.org/markup-compatibility/2006" xmlns:a14="http://schemas.microsoft.com/office/drawing/2010/main" val="0000FF" mc:Ignorable=""/>
              </a:gs>
              <a:gs pos="50000">
                <a:srgbClr xmlns:mc="http://schemas.openxmlformats.org/markup-compatibility/2006" xmlns:a14="http://schemas.microsoft.com/office/drawing/2010/main" val="0000FF" mc:Ignorable="">
                  <a:gamma/>
                  <a:tint val="10196"/>
                  <a:invGamma/>
                </a:srgbClr>
              </a:gs>
              <a:gs pos="100000">
                <a:srgbClr xmlns:mc="http://schemas.openxmlformats.org/markup-compatibility/2006" xmlns:a14="http://schemas.microsoft.com/office/drawing/2010/main" val="0000FF" mc:Ignorable=""/>
              </a:gs>
            </a:gsLst>
            <a:lin ang="5400000" scaled="1"/>
          </a:gradFill>
          <a:ln w="9525">
            <a:noFill/>
            <a:miter lim="800000"/>
            <a:headEnd/>
            <a:tailEnd/>
          </a:ln>
          <a:effectLst>
            <a:outerShdw dist="35921" dir="2700000" algn="ctr" rotWithShape="0">
              <a:srgbClr xmlns:mc="http://schemas.openxmlformats.org/markup-compatibility/2006" xmlns:a14="http://schemas.microsoft.com/office/drawing/2010/main" val="000066" mc:Ignorable=""/>
            </a:outerShdw>
          </a:effectLst>
        </p:spPr>
        <p:txBody>
          <a:bodyPr wrap="none" lIns="90000" tIns="46800" rIns="90000" bIns="46800" anchor="ctr"/>
          <a:lstStyle/>
          <a:p>
            <a:pPr>
              <a:lnSpc>
                <a:spcPct val="120000"/>
              </a:lnSpc>
              <a:spcBef>
                <a:spcPct val="55000"/>
              </a:spcBef>
              <a:defRPr/>
            </a:pPr>
            <a:r>
              <a:rPr lang="zh-CN" altLang="en-US" sz="1600" b="1">
                <a:latin typeface="华文楷体" pitchFamily="2" charset="-122"/>
                <a:ea typeface="华文楷体" pitchFamily="2" charset="-122"/>
              </a:rPr>
              <a:t>个人绩效考核 </a:t>
            </a:r>
          </a:p>
        </p:txBody>
      </p:sp>
      <p:cxnSp>
        <p:nvCxnSpPr>
          <p:cNvPr id="15" name="AutoShape 14"/>
          <p:cNvCxnSpPr>
            <a:cxnSpLocks noChangeShapeType="1"/>
            <a:stCxn id="7" idx="3"/>
            <a:endCxn id="14" idx="1"/>
          </p:cNvCxnSpPr>
          <p:nvPr/>
        </p:nvCxnSpPr>
        <p:spPr bwMode="auto">
          <a:xfrm>
            <a:off x="7658100" y="3614738"/>
            <a:ext cx="114300" cy="0"/>
          </a:xfrm>
          <a:prstGeom prst="straightConnector1">
            <a:avLst/>
          </a:prstGeom>
          <a:noFill/>
          <a:ln w="28575">
            <a:solidFill>
              <a:srgbClr xmlns:mc="http://schemas.openxmlformats.org/markup-compatibility/2006" xmlns:a14="http://schemas.microsoft.com/office/drawing/2010/main" val="000000" mc:Ignorable=""/>
            </a:solidFill>
            <a:round/>
            <a:headEnd/>
            <a:tailEnd type="triangle" w="med" len="med"/>
          </a:ln>
          <a:extLst>
            <a:ext uri="{909E8E84-426E-40DD-AFC4-6F175D3DCCD1}">
              <a14:hiddenFill xmlns:a14="http://schemas.microsoft.com/office/drawing/2010/main">
                <a:noFill/>
              </a14:hiddenFill>
            </a:ext>
          </a:extLst>
        </p:spPr>
      </p:cxnSp>
      <p:sp>
        <p:nvSpPr>
          <p:cNvPr id="16" name="Text Box 15"/>
          <p:cNvSpPr txBox="1">
            <a:spLocks noChangeArrowheads="1"/>
          </p:cNvSpPr>
          <p:nvPr/>
        </p:nvSpPr>
        <p:spPr bwMode="auto">
          <a:xfrm>
            <a:off x="5791200" y="4064000"/>
            <a:ext cx="1752600" cy="209708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lIns="90000" tIns="46800" rIns="90000" bIns="46800">
            <a:spAutoFit/>
          </a:bodyPr>
          <a:lstStyle>
            <a:lvl1pPr marL="101600" indent="-101600">
              <a:tabLst>
                <a:tab pos="101600" algn="l"/>
              </a:tabLst>
              <a:defRPr>
                <a:solidFill>
                  <a:schemeClr val="tx1"/>
                </a:solidFill>
                <a:latin typeface="宋体" pitchFamily="2" charset="-122"/>
                <a:ea typeface="PMingLiU" pitchFamily="18" charset="-120"/>
              </a:defRPr>
            </a:lvl1pPr>
            <a:lvl2pPr marL="381000" indent="-88900">
              <a:tabLst>
                <a:tab pos="101600" algn="l"/>
              </a:tabLst>
              <a:defRPr>
                <a:solidFill>
                  <a:schemeClr val="tx1"/>
                </a:solidFill>
                <a:latin typeface="宋体" pitchFamily="2" charset="-122"/>
                <a:ea typeface="PMingLiU" pitchFamily="18" charset="-120"/>
              </a:defRPr>
            </a:lvl2pPr>
            <a:lvl3pPr marL="1143000" indent="-228600">
              <a:tabLst>
                <a:tab pos="101600" algn="l"/>
              </a:tabLst>
              <a:defRPr>
                <a:solidFill>
                  <a:schemeClr val="tx1"/>
                </a:solidFill>
                <a:latin typeface="宋体" pitchFamily="2" charset="-122"/>
                <a:ea typeface="PMingLiU" pitchFamily="18" charset="-120"/>
              </a:defRPr>
            </a:lvl3pPr>
            <a:lvl4pPr marL="1600200" indent="-228600">
              <a:tabLst>
                <a:tab pos="101600" algn="l"/>
              </a:tabLst>
              <a:defRPr>
                <a:solidFill>
                  <a:schemeClr val="tx1"/>
                </a:solidFill>
                <a:latin typeface="宋体" pitchFamily="2" charset="-122"/>
                <a:ea typeface="PMingLiU" pitchFamily="18" charset="-120"/>
              </a:defRPr>
            </a:lvl4pPr>
            <a:lvl5pPr marL="2057400" indent="-228600">
              <a:tabLst>
                <a:tab pos="101600" algn="l"/>
              </a:tabLst>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9pPr>
          </a:lstStyle>
          <a:p>
            <a:pPr algn="l">
              <a:lnSpc>
                <a:spcPct val="60000"/>
              </a:lnSpc>
              <a:spcBef>
                <a:spcPct val="50000"/>
              </a:spcBef>
              <a:buClr>
                <a:schemeClr val="bg2"/>
              </a:buClr>
              <a:buFont typeface="Wingdings" pitchFamily="2" charset="2"/>
              <a:buChar char="§"/>
            </a:pPr>
            <a:r>
              <a:rPr lang="zh-CN" altLang="en-US" sz="1400" b="1">
                <a:latin typeface="华文楷体" pitchFamily="2" charset="-122"/>
                <a:ea typeface="华文楷体" pitchFamily="2" charset="-122"/>
              </a:rPr>
              <a:t>考核频率</a:t>
            </a:r>
          </a:p>
          <a:p>
            <a:pPr lvl="1" algn="l">
              <a:lnSpc>
                <a:spcPct val="60000"/>
              </a:lnSpc>
              <a:spcBef>
                <a:spcPct val="50000"/>
              </a:spcBef>
              <a:buClr>
                <a:schemeClr val="bg2"/>
              </a:buClr>
              <a:buFont typeface="Wingdings" pitchFamily="2" charset="2"/>
              <a:buChar char="ü"/>
            </a:pPr>
            <a:r>
              <a:rPr lang="zh-CN" altLang="en-US" sz="1200" b="1">
                <a:latin typeface="华文楷体" pitchFamily="2" charset="-122"/>
                <a:ea typeface="华文楷体" pitchFamily="2" charset="-122"/>
              </a:rPr>
              <a:t>每日</a:t>
            </a:r>
          </a:p>
          <a:p>
            <a:pPr lvl="1" algn="l">
              <a:lnSpc>
                <a:spcPct val="60000"/>
              </a:lnSpc>
              <a:spcBef>
                <a:spcPct val="50000"/>
              </a:spcBef>
              <a:buClr>
                <a:schemeClr val="bg2"/>
              </a:buClr>
              <a:buFont typeface="Wingdings" pitchFamily="2" charset="2"/>
              <a:buChar char="ü"/>
            </a:pPr>
            <a:r>
              <a:rPr lang="zh-CN" altLang="en-US" sz="1200" b="1">
                <a:latin typeface="华文楷体" pitchFamily="2" charset="-122"/>
                <a:ea typeface="华文楷体" pitchFamily="2" charset="-122"/>
              </a:rPr>
              <a:t>每周</a:t>
            </a:r>
          </a:p>
          <a:p>
            <a:pPr lvl="1" algn="l">
              <a:lnSpc>
                <a:spcPct val="60000"/>
              </a:lnSpc>
              <a:spcBef>
                <a:spcPct val="50000"/>
              </a:spcBef>
              <a:buClr>
                <a:schemeClr val="bg2"/>
              </a:buClr>
              <a:buFont typeface="Wingdings" pitchFamily="2" charset="2"/>
              <a:buChar char="ü"/>
            </a:pPr>
            <a:r>
              <a:rPr lang="zh-CN" altLang="en-US" sz="1200" b="1">
                <a:latin typeface="华文楷体" pitchFamily="2" charset="-122"/>
                <a:ea typeface="华文楷体" pitchFamily="2" charset="-122"/>
              </a:rPr>
              <a:t>每月</a:t>
            </a:r>
          </a:p>
          <a:p>
            <a:pPr lvl="1" algn="l">
              <a:lnSpc>
                <a:spcPct val="60000"/>
              </a:lnSpc>
              <a:spcBef>
                <a:spcPct val="50000"/>
              </a:spcBef>
              <a:buClr>
                <a:schemeClr val="bg2"/>
              </a:buClr>
              <a:buFont typeface="Wingdings" pitchFamily="2" charset="2"/>
              <a:buChar char="ü"/>
            </a:pPr>
            <a:r>
              <a:rPr lang="zh-CN" altLang="en-US" sz="1200" b="1">
                <a:latin typeface="华文楷体" pitchFamily="2" charset="-122"/>
                <a:ea typeface="华文楷体" pitchFamily="2" charset="-122"/>
              </a:rPr>
              <a:t>每季度</a:t>
            </a:r>
          </a:p>
          <a:p>
            <a:pPr lvl="1" algn="l">
              <a:lnSpc>
                <a:spcPct val="60000"/>
              </a:lnSpc>
              <a:spcBef>
                <a:spcPct val="50000"/>
              </a:spcBef>
              <a:buClr>
                <a:schemeClr val="bg2"/>
              </a:buClr>
              <a:buFont typeface="Wingdings" pitchFamily="2" charset="2"/>
              <a:buChar char="ü"/>
            </a:pPr>
            <a:r>
              <a:rPr lang="zh-CN" altLang="en-US" sz="1200" b="1">
                <a:latin typeface="华文楷体" pitchFamily="2" charset="-122"/>
                <a:ea typeface="华文楷体" pitchFamily="2" charset="-122"/>
              </a:rPr>
              <a:t>每年</a:t>
            </a:r>
            <a:endParaRPr lang="en-US" altLang="zh-CN" sz="1200" b="1">
              <a:latin typeface="华文楷体" pitchFamily="2" charset="-122"/>
              <a:ea typeface="华文楷体" pitchFamily="2" charset="-122"/>
            </a:endParaRPr>
          </a:p>
          <a:p>
            <a:pPr algn="l">
              <a:lnSpc>
                <a:spcPct val="60000"/>
              </a:lnSpc>
              <a:spcBef>
                <a:spcPct val="50000"/>
              </a:spcBef>
              <a:buClr>
                <a:schemeClr val="bg2"/>
              </a:buClr>
              <a:buFont typeface="Wingdings" pitchFamily="2" charset="2"/>
              <a:buChar char="§"/>
            </a:pPr>
            <a:r>
              <a:rPr lang="zh-CN" altLang="en-US" sz="1400" b="1">
                <a:latin typeface="华文楷体" pitchFamily="2" charset="-122"/>
                <a:ea typeface="华文楷体" pitchFamily="2" charset="-122"/>
              </a:rPr>
              <a:t>预算实际执行情况</a:t>
            </a:r>
          </a:p>
          <a:p>
            <a:pPr algn="l">
              <a:lnSpc>
                <a:spcPct val="60000"/>
              </a:lnSpc>
              <a:spcBef>
                <a:spcPct val="50000"/>
              </a:spcBef>
              <a:buClr>
                <a:schemeClr val="bg2"/>
              </a:buClr>
              <a:buFont typeface="Wingdings" pitchFamily="2" charset="2"/>
              <a:buChar char="§"/>
            </a:pPr>
            <a:r>
              <a:rPr lang="zh-CN" altLang="en-US" sz="1400" b="1">
                <a:latin typeface="华文楷体" pitchFamily="2" charset="-122"/>
                <a:ea typeface="华文楷体" pitchFamily="2" charset="-122"/>
              </a:rPr>
              <a:t>平衡分数卡</a:t>
            </a:r>
          </a:p>
          <a:p>
            <a:pPr lvl="1" algn="l">
              <a:lnSpc>
                <a:spcPct val="60000"/>
              </a:lnSpc>
              <a:spcBef>
                <a:spcPct val="50000"/>
              </a:spcBef>
              <a:buClr>
                <a:schemeClr val="bg2"/>
              </a:buClr>
              <a:buFont typeface="Wingdings" pitchFamily="2" charset="2"/>
              <a:buChar char="ü"/>
            </a:pPr>
            <a:r>
              <a:rPr lang="zh-CN" altLang="en-US" sz="1200" b="1">
                <a:latin typeface="华文楷体" pitchFamily="2" charset="-122"/>
                <a:ea typeface="华文楷体" pitchFamily="2" charset="-122"/>
              </a:rPr>
              <a:t>公司</a:t>
            </a:r>
          </a:p>
          <a:p>
            <a:pPr lvl="1" algn="l">
              <a:lnSpc>
                <a:spcPct val="60000"/>
              </a:lnSpc>
              <a:spcBef>
                <a:spcPct val="50000"/>
              </a:spcBef>
              <a:buClr>
                <a:schemeClr val="bg2"/>
              </a:buClr>
              <a:buFont typeface="Wingdings" pitchFamily="2" charset="2"/>
              <a:buChar char="ü"/>
            </a:pPr>
            <a:r>
              <a:rPr lang="zh-CN" altLang="en-US" sz="1200" b="1">
                <a:latin typeface="华文楷体" pitchFamily="2" charset="-122"/>
                <a:ea typeface="华文楷体" pitchFamily="2" charset="-122"/>
              </a:rPr>
              <a:t>部门</a:t>
            </a:r>
            <a:endParaRPr lang="en-US" altLang="zh-CN" sz="1200" b="1">
              <a:latin typeface="华文楷体" pitchFamily="2" charset="-122"/>
              <a:ea typeface="华文楷体" pitchFamily="2" charset="-122"/>
            </a:endParaRPr>
          </a:p>
        </p:txBody>
      </p:sp>
      <p:cxnSp>
        <p:nvCxnSpPr>
          <p:cNvPr id="17" name="AutoShape 16"/>
          <p:cNvCxnSpPr>
            <a:cxnSpLocks noChangeShapeType="1"/>
            <a:stCxn id="5" idx="3"/>
            <a:endCxn id="23" idx="1"/>
          </p:cNvCxnSpPr>
          <p:nvPr/>
        </p:nvCxnSpPr>
        <p:spPr bwMode="auto">
          <a:xfrm flipV="1">
            <a:off x="4521200" y="3613150"/>
            <a:ext cx="368300" cy="1588"/>
          </a:xfrm>
          <a:prstGeom prst="curvedConnector3">
            <a:avLst>
              <a:gd name="adj1" fmla="val 50000"/>
            </a:avLst>
          </a:prstGeom>
          <a:noFill/>
          <a:ln w="28575">
            <a:solidFill>
              <a:srgbClr xmlns:mc="http://schemas.openxmlformats.org/markup-compatibility/2006" xmlns:a14="http://schemas.microsoft.com/office/drawing/2010/main" val="000000" mc:Ignorable=""/>
            </a:solidFill>
            <a:round/>
            <a:headEnd/>
            <a:tailEnd type="triangle" w="med" len="med"/>
          </a:ln>
          <a:extLst>
            <a:ext uri="{909E8E84-426E-40DD-AFC4-6F175D3DCCD1}">
              <a14:hiddenFill xmlns:a14="http://schemas.microsoft.com/office/drawing/2010/main">
                <a:noFill/>
              </a14:hiddenFill>
            </a:ext>
          </a:extLst>
        </p:spPr>
      </p:cxnSp>
      <p:sp>
        <p:nvSpPr>
          <p:cNvPr id="18" name="Rectangle 17"/>
          <p:cNvSpPr>
            <a:spLocks noChangeArrowheads="1"/>
          </p:cNvSpPr>
          <p:nvPr/>
        </p:nvSpPr>
        <p:spPr bwMode="auto">
          <a:xfrm>
            <a:off x="4343400" y="1473200"/>
            <a:ext cx="1447800" cy="533400"/>
          </a:xfrm>
          <a:prstGeom prst="rect">
            <a:avLst/>
          </a:prstGeom>
          <a:gradFill rotWithShape="0">
            <a:gsLst>
              <a:gs pos="0">
                <a:srgbClr xmlns:mc="http://schemas.openxmlformats.org/markup-compatibility/2006" xmlns:a14="http://schemas.microsoft.com/office/drawing/2010/main" val="0000FF" mc:Ignorable=""/>
              </a:gs>
              <a:gs pos="50000">
                <a:srgbClr xmlns:mc="http://schemas.openxmlformats.org/markup-compatibility/2006" xmlns:a14="http://schemas.microsoft.com/office/drawing/2010/main" val="0000FF" mc:Ignorable="">
                  <a:gamma/>
                  <a:tint val="10196"/>
                  <a:invGamma/>
                </a:srgbClr>
              </a:gs>
              <a:gs pos="100000">
                <a:srgbClr xmlns:mc="http://schemas.openxmlformats.org/markup-compatibility/2006" xmlns:a14="http://schemas.microsoft.com/office/drawing/2010/main" val="0000FF" mc:Ignorable=""/>
              </a:gs>
            </a:gsLst>
            <a:lin ang="5400000" scaled="1"/>
          </a:gradFill>
          <a:ln w="9525">
            <a:noFill/>
            <a:miter lim="800000"/>
            <a:headEnd/>
            <a:tailEnd/>
          </a:ln>
          <a:effectLst>
            <a:outerShdw dist="35921" dir="2700000" algn="ctr" rotWithShape="0">
              <a:srgbClr xmlns:mc="http://schemas.openxmlformats.org/markup-compatibility/2006" xmlns:a14="http://schemas.microsoft.com/office/drawing/2010/main" val="000066" mc:Ignorable=""/>
            </a:outerShdw>
          </a:effectLst>
        </p:spPr>
        <p:txBody>
          <a:bodyPr wrap="none" lIns="90000" tIns="46800" rIns="90000" bIns="46800" anchor="ctr"/>
          <a:lstStyle/>
          <a:p>
            <a:pPr>
              <a:lnSpc>
                <a:spcPct val="120000"/>
              </a:lnSpc>
              <a:spcBef>
                <a:spcPct val="55000"/>
              </a:spcBef>
              <a:defRPr/>
            </a:pPr>
            <a:r>
              <a:rPr lang="zh-CN" altLang="en-US" sz="1600" b="1">
                <a:latin typeface="华文楷体" pitchFamily="2" charset="-122"/>
                <a:ea typeface="华文楷体" pitchFamily="2" charset="-122"/>
              </a:rPr>
              <a:t>绩效管理沟通</a:t>
            </a:r>
          </a:p>
        </p:txBody>
      </p:sp>
      <p:cxnSp>
        <p:nvCxnSpPr>
          <p:cNvPr id="19" name="AutoShape 18"/>
          <p:cNvCxnSpPr>
            <a:cxnSpLocks noChangeShapeType="1"/>
            <a:stCxn id="7" idx="0"/>
            <a:endCxn id="18" idx="3"/>
          </p:cNvCxnSpPr>
          <p:nvPr/>
        </p:nvCxnSpPr>
        <p:spPr bwMode="auto">
          <a:xfrm rot="16200000" flipV="1">
            <a:off x="5472906" y="2058194"/>
            <a:ext cx="1608138" cy="971550"/>
          </a:xfrm>
          <a:prstGeom prst="bentConnector2">
            <a:avLst/>
          </a:prstGeom>
          <a:noFill/>
          <a:ln w="28575">
            <a:solidFill>
              <a:srgbClr xmlns:mc="http://schemas.openxmlformats.org/markup-compatibility/2006" xmlns:a14="http://schemas.microsoft.com/office/drawing/2010/main" val="000000" mc:Ignorable=""/>
            </a:solidFill>
            <a:prstDash val="dash"/>
            <a:miter lim="800000"/>
            <a:headEnd/>
            <a:tailEnd type="triangle" w="med" len="med"/>
          </a:ln>
          <a:extLst>
            <a:ext uri="{909E8E84-426E-40DD-AFC4-6F175D3DCCD1}">
              <a14:hiddenFill xmlns:a14="http://schemas.microsoft.com/office/drawing/2010/main">
                <a:noFill/>
              </a14:hiddenFill>
            </a:ext>
          </a:extLst>
        </p:spPr>
      </p:cxnSp>
      <p:cxnSp>
        <p:nvCxnSpPr>
          <p:cNvPr id="20" name="AutoShape 19"/>
          <p:cNvCxnSpPr>
            <a:cxnSpLocks noChangeShapeType="1"/>
            <a:stCxn id="18" idx="1"/>
            <a:endCxn id="4" idx="0"/>
          </p:cNvCxnSpPr>
          <p:nvPr/>
        </p:nvCxnSpPr>
        <p:spPr bwMode="auto">
          <a:xfrm rot="10800000" flipV="1">
            <a:off x="3175000" y="1739900"/>
            <a:ext cx="1168400" cy="1409700"/>
          </a:xfrm>
          <a:prstGeom prst="bentConnector2">
            <a:avLst/>
          </a:prstGeom>
          <a:noFill/>
          <a:ln w="28575">
            <a:solidFill>
              <a:srgbClr xmlns:mc="http://schemas.openxmlformats.org/markup-compatibility/2006" xmlns:a14="http://schemas.microsoft.com/office/drawing/2010/main" val="000000" mc:Ignorable=""/>
            </a:solidFill>
            <a:prstDash val="dash"/>
            <a:miter lim="800000"/>
            <a:headEnd/>
            <a:tailEnd type="triangle" w="med" len="med"/>
          </a:ln>
          <a:extLst>
            <a:ext uri="{909E8E84-426E-40DD-AFC4-6F175D3DCCD1}">
              <a14:hiddenFill xmlns:a14="http://schemas.microsoft.com/office/drawing/2010/main">
                <a:noFill/>
              </a14:hiddenFill>
            </a:ext>
          </a:extLst>
        </p:spPr>
      </p:cxnSp>
      <p:sp>
        <p:nvSpPr>
          <p:cNvPr id="21" name="Text Box 20"/>
          <p:cNvSpPr txBox="1">
            <a:spLocks noChangeArrowheads="1"/>
          </p:cNvSpPr>
          <p:nvPr/>
        </p:nvSpPr>
        <p:spPr bwMode="auto">
          <a:xfrm>
            <a:off x="4267200" y="2082800"/>
            <a:ext cx="1600200" cy="1008063"/>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lIns="90000" tIns="46800" rIns="90000" bIns="46800">
            <a:spAutoFit/>
          </a:bodyPr>
          <a:lstStyle>
            <a:lvl1pPr marL="101600" indent="-101600">
              <a:tabLst>
                <a:tab pos="101600" algn="l"/>
              </a:tabLst>
              <a:defRPr>
                <a:solidFill>
                  <a:schemeClr val="tx1"/>
                </a:solidFill>
                <a:latin typeface="宋体" pitchFamily="2" charset="-122"/>
                <a:ea typeface="PMingLiU" pitchFamily="18" charset="-120"/>
              </a:defRPr>
            </a:lvl1pPr>
            <a:lvl2pPr marL="742950" indent="-285750">
              <a:tabLst>
                <a:tab pos="101600" algn="l"/>
              </a:tabLst>
              <a:defRPr>
                <a:solidFill>
                  <a:schemeClr val="tx1"/>
                </a:solidFill>
                <a:latin typeface="宋体" pitchFamily="2" charset="-122"/>
                <a:ea typeface="PMingLiU" pitchFamily="18" charset="-120"/>
              </a:defRPr>
            </a:lvl2pPr>
            <a:lvl3pPr marL="1143000" indent="-228600">
              <a:tabLst>
                <a:tab pos="101600" algn="l"/>
              </a:tabLst>
              <a:defRPr>
                <a:solidFill>
                  <a:schemeClr val="tx1"/>
                </a:solidFill>
                <a:latin typeface="宋体" pitchFamily="2" charset="-122"/>
                <a:ea typeface="PMingLiU" pitchFamily="18" charset="-120"/>
              </a:defRPr>
            </a:lvl3pPr>
            <a:lvl4pPr marL="1600200" indent="-228600">
              <a:tabLst>
                <a:tab pos="101600" algn="l"/>
              </a:tabLst>
              <a:defRPr>
                <a:solidFill>
                  <a:schemeClr val="tx1"/>
                </a:solidFill>
                <a:latin typeface="宋体" pitchFamily="2" charset="-122"/>
                <a:ea typeface="PMingLiU" pitchFamily="18" charset="-120"/>
              </a:defRPr>
            </a:lvl4pPr>
            <a:lvl5pPr marL="2057400" indent="-228600">
              <a:tabLst>
                <a:tab pos="101600" algn="l"/>
              </a:tabLst>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9pPr>
          </a:lstStyle>
          <a:p>
            <a:pPr algn="l">
              <a:lnSpc>
                <a:spcPct val="60000"/>
              </a:lnSpc>
              <a:spcBef>
                <a:spcPct val="50000"/>
              </a:spcBef>
              <a:buClr>
                <a:schemeClr val="bg2"/>
              </a:buClr>
              <a:buFont typeface="Wingdings" pitchFamily="2" charset="2"/>
              <a:buChar char="§"/>
            </a:pPr>
            <a:r>
              <a:rPr lang="zh-CN" altLang="en-US" sz="1200" b="1">
                <a:latin typeface="华文楷体" pitchFamily="2" charset="-122"/>
                <a:ea typeface="华文楷体" pitchFamily="2" charset="-122"/>
              </a:rPr>
              <a:t>每日</a:t>
            </a:r>
          </a:p>
          <a:p>
            <a:pPr algn="l">
              <a:lnSpc>
                <a:spcPct val="60000"/>
              </a:lnSpc>
              <a:spcBef>
                <a:spcPct val="50000"/>
              </a:spcBef>
              <a:buClr>
                <a:schemeClr val="bg2"/>
              </a:buClr>
              <a:buFont typeface="Wingdings" pitchFamily="2" charset="2"/>
              <a:buChar char="§"/>
            </a:pPr>
            <a:r>
              <a:rPr lang="zh-CN" altLang="en-US" sz="1200" b="1">
                <a:latin typeface="华文楷体" pitchFamily="2" charset="-122"/>
                <a:ea typeface="华文楷体" pitchFamily="2" charset="-122"/>
              </a:rPr>
              <a:t>每周</a:t>
            </a:r>
          </a:p>
          <a:p>
            <a:pPr algn="l">
              <a:lnSpc>
                <a:spcPct val="60000"/>
              </a:lnSpc>
              <a:spcBef>
                <a:spcPct val="50000"/>
              </a:spcBef>
              <a:buClr>
                <a:schemeClr val="bg2"/>
              </a:buClr>
              <a:buFont typeface="Wingdings" pitchFamily="2" charset="2"/>
              <a:buChar char="§"/>
            </a:pPr>
            <a:r>
              <a:rPr lang="zh-CN" altLang="en-US" sz="1200" b="1">
                <a:latin typeface="华文楷体" pitchFamily="2" charset="-122"/>
                <a:ea typeface="华文楷体" pitchFamily="2" charset="-122"/>
              </a:rPr>
              <a:t>每月</a:t>
            </a:r>
          </a:p>
          <a:p>
            <a:pPr algn="l">
              <a:lnSpc>
                <a:spcPct val="60000"/>
              </a:lnSpc>
              <a:spcBef>
                <a:spcPct val="50000"/>
              </a:spcBef>
              <a:buClr>
                <a:schemeClr val="bg2"/>
              </a:buClr>
              <a:buFont typeface="Wingdings" pitchFamily="2" charset="2"/>
              <a:buChar char="§"/>
            </a:pPr>
            <a:r>
              <a:rPr lang="zh-CN" altLang="en-US" sz="1200" b="1">
                <a:latin typeface="华文楷体" pitchFamily="2" charset="-122"/>
                <a:ea typeface="华文楷体" pitchFamily="2" charset="-122"/>
              </a:rPr>
              <a:t>每季度</a:t>
            </a:r>
          </a:p>
          <a:p>
            <a:pPr algn="l">
              <a:lnSpc>
                <a:spcPct val="60000"/>
              </a:lnSpc>
              <a:spcBef>
                <a:spcPct val="50000"/>
              </a:spcBef>
              <a:buClr>
                <a:schemeClr val="bg2"/>
              </a:buClr>
              <a:buFont typeface="Wingdings" pitchFamily="2" charset="2"/>
              <a:buChar char="§"/>
            </a:pPr>
            <a:r>
              <a:rPr lang="zh-CN" altLang="en-US" sz="1200" b="1">
                <a:latin typeface="华文楷体" pitchFamily="2" charset="-122"/>
                <a:ea typeface="华文楷体" pitchFamily="2" charset="-122"/>
              </a:rPr>
              <a:t>每年</a:t>
            </a:r>
          </a:p>
        </p:txBody>
      </p:sp>
      <p:sp>
        <p:nvSpPr>
          <p:cNvPr id="22" name="Text Box 21"/>
          <p:cNvSpPr txBox="1">
            <a:spLocks noChangeArrowheads="1"/>
          </p:cNvSpPr>
          <p:nvPr/>
        </p:nvSpPr>
        <p:spPr bwMode="auto">
          <a:xfrm>
            <a:off x="3733800" y="1549400"/>
            <a:ext cx="533400" cy="40322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lIns="90000" tIns="46800" rIns="90000" bIns="46800">
            <a:spAutoFit/>
          </a:bodyPr>
          <a:lstStyle>
            <a:lvl1pPr marL="101600" indent="-101600">
              <a:tabLst>
                <a:tab pos="101600" algn="l"/>
              </a:tabLst>
              <a:defRPr>
                <a:solidFill>
                  <a:schemeClr val="tx1"/>
                </a:solidFill>
                <a:latin typeface="宋体" pitchFamily="2" charset="-122"/>
                <a:ea typeface="PMingLiU" pitchFamily="18" charset="-120"/>
              </a:defRPr>
            </a:lvl1pPr>
            <a:lvl2pPr marL="742950" indent="-285750">
              <a:tabLst>
                <a:tab pos="101600" algn="l"/>
              </a:tabLst>
              <a:defRPr>
                <a:solidFill>
                  <a:schemeClr val="tx1"/>
                </a:solidFill>
                <a:latin typeface="宋体" pitchFamily="2" charset="-122"/>
                <a:ea typeface="PMingLiU" pitchFamily="18" charset="-120"/>
              </a:defRPr>
            </a:lvl2pPr>
            <a:lvl3pPr marL="1143000" indent="-228600">
              <a:tabLst>
                <a:tab pos="101600" algn="l"/>
              </a:tabLst>
              <a:defRPr>
                <a:solidFill>
                  <a:schemeClr val="tx1"/>
                </a:solidFill>
                <a:latin typeface="宋体" pitchFamily="2" charset="-122"/>
                <a:ea typeface="PMingLiU" pitchFamily="18" charset="-120"/>
              </a:defRPr>
            </a:lvl3pPr>
            <a:lvl4pPr marL="1600200" indent="-228600">
              <a:tabLst>
                <a:tab pos="101600" algn="l"/>
              </a:tabLst>
              <a:defRPr>
                <a:solidFill>
                  <a:schemeClr val="tx1"/>
                </a:solidFill>
                <a:latin typeface="宋体" pitchFamily="2" charset="-122"/>
                <a:ea typeface="PMingLiU" pitchFamily="18" charset="-120"/>
              </a:defRPr>
            </a:lvl4pPr>
            <a:lvl5pPr marL="2057400" indent="-228600">
              <a:tabLst>
                <a:tab pos="101600" algn="l"/>
              </a:tabLst>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tabLst>
                <a:tab pos="101600" algn="l"/>
              </a:tabLst>
              <a:defRPr>
                <a:solidFill>
                  <a:schemeClr val="tx1"/>
                </a:solidFill>
                <a:latin typeface="宋体" pitchFamily="2" charset="-122"/>
                <a:ea typeface="PMingLiU" pitchFamily="18" charset="-120"/>
              </a:defRPr>
            </a:lvl9pPr>
          </a:lstStyle>
          <a:p>
            <a:pPr algn="l">
              <a:lnSpc>
                <a:spcPct val="60000"/>
              </a:lnSpc>
              <a:spcBef>
                <a:spcPct val="50000"/>
              </a:spcBef>
              <a:buClr>
                <a:schemeClr val="bg2"/>
              </a:buClr>
              <a:buFont typeface="Wingdings" pitchFamily="2" charset="2"/>
              <a:buNone/>
            </a:pPr>
            <a:r>
              <a:rPr lang="zh-CN" altLang="en-US" sz="1200" b="1">
                <a:latin typeface="华文楷体" pitchFamily="2" charset="-122"/>
                <a:ea typeface="华文楷体" pitchFamily="2" charset="-122"/>
              </a:rPr>
              <a:t>反馈</a:t>
            </a:r>
          </a:p>
          <a:p>
            <a:pPr algn="l">
              <a:lnSpc>
                <a:spcPct val="60000"/>
              </a:lnSpc>
              <a:spcBef>
                <a:spcPct val="50000"/>
              </a:spcBef>
              <a:buClr>
                <a:schemeClr val="bg2"/>
              </a:buClr>
              <a:buFont typeface="Wingdings" pitchFamily="2" charset="2"/>
              <a:buNone/>
            </a:pPr>
            <a:r>
              <a:rPr lang="zh-CN" altLang="en-US" sz="1200" b="1">
                <a:latin typeface="华文楷体" pitchFamily="2" charset="-122"/>
                <a:ea typeface="华文楷体" pitchFamily="2" charset="-122"/>
              </a:rPr>
              <a:t>修正</a:t>
            </a:r>
          </a:p>
        </p:txBody>
      </p:sp>
      <p:sp>
        <p:nvSpPr>
          <p:cNvPr id="23" name="Rectangle 22"/>
          <p:cNvSpPr>
            <a:spLocks noChangeArrowheads="1"/>
          </p:cNvSpPr>
          <p:nvPr/>
        </p:nvSpPr>
        <p:spPr bwMode="auto">
          <a:xfrm>
            <a:off x="4889500" y="3308350"/>
            <a:ext cx="685800" cy="609600"/>
          </a:xfrm>
          <a:prstGeom prst="rect">
            <a:avLst/>
          </a:prstGeom>
          <a:gradFill rotWithShape="0">
            <a:gsLst>
              <a:gs pos="0">
                <a:srgbClr xmlns:mc="http://schemas.openxmlformats.org/markup-compatibility/2006" xmlns:a14="http://schemas.microsoft.com/office/drawing/2010/main" val="0000FF" mc:Ignorable=""/>
              </a:gs>
              <a:gs pos="50000">
                <a:srgbClr xmlns:mc="http://schemas.openxmlformats.org/markup-compatibility/2006" xmlns:a14="http://schemas.microsoft.com/office/drawing/2010/main" val="0000FF" mc:Ignorable="">
                  <a:gamma/>
                  <a:tint val="10196"/>
                  <a:invGamma/>
                </a:srgbClr>
              </a:gs>
              <a:gs pos="100000">
                <a:srgbClr xmlns:mc="http://schemas.openxmlformats.org/markup-compatibility/2006" xmlns:a14="http://schemas.microsoft.com/office/drawing/2010/main" val="0000FF" mc:Ignorable=""/>
              </a:gs>
            </a:gsLst>
            <a:lin ang="5400000" scaled="1"/>
          </a:gradFill>
          <a:ln w="9525">
            <a:noFill/>
            <a:miter lim="800000"/>
            <a:headEnd/>
            <a:tailEnd/>
          </a:ln>
          <a:effectLst>
            <a:outerShdw dist="35921" dir="2700000" algn="ctr" rotWithShape="0">
              <a:srgbClr xmlns:mc="http://schemas.openxmlformats.org/markup-compatibility/2006" xmlns:a14="http://schemas.microsoft.com/office/drawing/2010/main" val="000066" mc:Ignorable=""/>
            </a:outerShdw>
          </a:effectLst>
        </p:spPr>
        <p:txBody>
          <a:bodyPr wrap="none" lIns="90000" tIns="46800" rIns="90000" bIns="46800" anchor="ctr"/>
          <a:lstStyle/>
          <a:p>
            <a:pPr>
              <a:lnSpc>
                <a:spcPct val="120000"/>
              </a:lnSpc>
              <a:spcBef>
                <a:spcPct val="55000"/>
              </a:spcBef>
              <a:defRPr/>
            </a:pPr>
            <a:r>
              <a:rPr lang="zh-CN" altLang="en-US" sz="1600" b="1">
                <a:latin typeface="华文楷体" pitchFamily="2" charset="-122"/>
                <a:ea typeface="华文楷体" pitchFamily="2" charset="-122"/>
              </a:rPr>
              <a:t>执行</a:t>
            </a:r>
          </a:p>
        </p:txBody>
      </p:sp>
      <p:cxnSp>
        <p:nvCxnSpPr>
          <p:cNvPr id="24" name="AutoShape 23"/>
          <p:cNvCxnSpPr>
            <a:cxnSpLocks noChangeShapeType="1"/>
            <a:stCxn id="23" idx="3"/>
            <a:endCxn id="7" idx="1"/>
          </p:cNvCxnSpPr>
          <p:nvPr/>
        </p:nvCxnSpPr>
        <p:spPr bwMode="auto">
          <a:xfrm>
            <a:off x="5575300" y="3613150"/>
            <a:ext cx="292100" cy="1588"/>
          </a:xfrm>
          <a:prstGeom prst="curvedConnector3">
            <a:avLst>
              <a:gd name="adj1" fmla="val 50000"/>
            </a:avLst>
          </a:prstGeom>
          <a:noFill/>
          <a:ln w="28575">
            <a:solidFill>
              <a:srgbClr xmlns:mc="http://schemas.openxmlformats.org/markup-compatibility/2006" xmlns:a14="http://schemas.microsoft.com/office/drawing/2010/main" val="000000" mc:Ignorable=""/>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78753955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预算与公司战略</a:t>
            </a:r>
            <a:endParaRPr lang="zh-CN" altLang="en-US" dirty="0"/>
          </a:p>
        </p:txBody>
      </p:sp>
      <p:sp>
        <p:nvSpPr>
          <p:cNvPr id="3" name="内容占位符 2"/>
          <p:cNvSpPr>
            <a:spLocks noGrp="1"/>
          </p:cNvSpPr>
          <p:nvPr>
            <p:ph idx="1"/>
          </p:nvPr>
        </p:nvSpPr>
        <p:spPr/>
        <p:txBody>
          <a:bodyPr/>
          <a:lstStyle/>
          <a:p>
            <a:r>
              <a:rPr lang="zh-CN" altLang="en-US" dirty="0"/>
              <a:t>通过预算，公司战略、年度经营计划都可以得到具体落实，因此预算是公司战略规划重要的组成部分；</a:t>
            </a:r>
          </a:p>
          <a:p>
            <a:r>
              <a:rPr lang="zh-CN" altLang="en-US" dirty="0"/>
              <a:t>通过预算，各部门对经营目标拥有统一的认识，以产生战略协同效应；</a:t>
            </a:r>
          </a:p>
          <a:p>
            <a:r>
              <a:rPr lang="zh-CN" altLang="en-US" dirty="0"/>
              <a:t>通过预算实施、分析差距、反馈调整，公司就能够不断强化自身特有的竞争优势，以达成既定的战略。</a:t>
            </a:r>
          </a:p>
          <a:p>
            <a:endParaRPr lang="zh-CN" altLang="en-US" dirty="0"/>
          </a:p>
        </p:txBody>
      </p:sp>
      <p:sp>
        <p:nvSpPr>
          <p:cNvPr id="5" name="Rectangle 4"/>
          <p:cNvSpPr>
            <a:spLocks noChangeArrowheads="1"/>
          </p:cNvSpPr>
          <p:nvPr/>
        </p:nvSpPr>
        <p:spPr bwMode="auto">
          <a:xfrm>
            <a:off x="966859" y="5817394"/>
            <a:ext cx="3429000" cy="53340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Rectangle 5"/>
          <p:cNvSpPr>
            <a:spLocks noChangeArrowheads="1"/>
          </p:cNvSpPr>
          <p:nvPr/>
        </p:nvSpPr>
        <p:spPr bwMode="auto">
          <a:xfrm>
            <a:off x="966859" y="4064794"/>
            <a:ext cx="3429000" cy="60960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Oval 6"/>
          <p:cNvSpPr>
            <a:spLocks noChangeArrowheads="1"/>
          </p:cNvSpPr>
          <p:nvPr/>
        </p:nvSpPr>
        <p:spPr bwMode="auto">
          <a:xfrm>
            <a:off x="2186059" y="3378994"/>
            <a:ext cx="1066800" cy="381000"/>
          </a:xfrm>
          <a:prstGeom prst="ellipse">
            <a:avLst/>
          </a:prstGeom>
          <a:ln w="12699">
            <a:noFill/>
            <a:round/>
            <a:headEnd/>
            <a:tailEnd/>
          </a:ln>
          <a:effectLst>
            <a:outerShdw dist="35921" dir="2700000" algn="ctr" rotWithShape="0">
              <a:srgbClr xmlns:mc="http://schemas.openxmlformats.org/markup-compatibility/2006" xmlns:a14="http://schemas.microsoft.com/office/drawing/2010/main" val="000000" mc:Ignorable=""/>
            </a:outerShdw>
          </a:effectLst>
        </p:spPr>
        <p:style>
          <a:lnRef idx="0">
            <a:scrgbClr r="0" g="0" b="0"/>
          </a:lnRef>
          <a:fillRef idx="1003">
            <a:schemeClr val="lt2"/>
          </a:fillRef>
          <a:effectRef idx="0">
            <a:scrgbClr r="0" g="0" b="0"/>
          </a:effectRef>
          <a:fontRef idx="major"/>
        </p:style>
        <p:txBody>
          <a:bodyPr wrap="none" lIns="90488" tIns="44450" rIns="90488" bIns="44450"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公司战略</a:t>
            </a:r>
            <a:endPar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endParaRPr>
          </a:p>
        </p:txBody>
      </p:sp>
      <p:sp>
        <p:nvSpPr>
          <p:cNvPr id="8" name="Rectangle 7"/>
          <p:cNvSpPr>
            <a:spLocks noChangeArrowheads="1"/>
          </p:cNvSpPr>
          <p:nvPr/>
        </p:nvSpPr>
        <p:spPr bwMode="auto">
          <a:xfrm>
            <a:off x="2033659" y="5055394"/>
            <a:ext cx="1371600" cy="381000"/>
          </a:xfrm>
          <a:prstGeom prst="rect">
            <a:avLst/>
          </a:prstGeom>
          <a:solidFill>
            <a:srgbClr xmlns:mc="http://schemas.openxmlformats.org/markup-compatibility/2006" xmlns:a14="http://schemas.microsoft.com/office/drawing/2010/main" val="CCCCFF" mc:Ignorable=""/>
          </a:solidFill>
          <a:ln w="12699">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txBody>
          <a:bodyPr wrap="none" lIns="90488" tIns="44450" rIns="90488" bIns="44450"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部门业务规划</a:t>
            </a:r>
            <a:endPar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endParaRPr>
          </a:p>
        </p:txBody>
      </p:sp>
      <p:sp>
        <p:nvSpPr>
          <p:cNvPr id="9" name="AutoShape 8"/>
          <p:cNvSpPr>
            <a:spLocks noChangeArrowheads="1"/>
          </p:cNvSpPr>
          <p:nvPr/>
        </p:nvSpPr>
        <p:spPr bwMode="auto">
          <a:xfrm>
            <a:off x="6758059" y="4179094"/>
            <a:ext cx="900113" cy="381000"/>
          </a:xfrm>
          <a:prstGeom prst="octagon">
            <a:avLst>
              <a:gd name="adj" fmla="val 29287"/>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公司预算</a:t>
            </a:r>
            <a:endPar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endParaRPr>
          </a:p>
        </p:txBody>
      </p:sp>
      <p:sp>
        <p:nvSpPr>
          <p:cNvPr id="10" name="AutoShape 9"/>
          <p:cNvSpPr>
            <a:spLocks noChangeArrowheads="1"/>
          </p:cNvSpPr>
          <p:nvPr/>
        </p:nvSpPr>
        <p:spPr bwMode="auto">
          <a:xfrm>
            <a:off x="6758059" y="5893594"/>
            <a:ext cx="900113" cy="381000"/>
          </a:xfrm>
          <a:prstGeom prst="octagon">
            <a:avLst>
              <a:gd name="adj" fmla="val 29287"/>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部门预算</a:t>
            </a:r>
            <a:endPar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endParaRPr>
          </a:p>
        </p:txBody>
      </p:sp>
      <p:cxnSp>
        <p:nvCxnSpPr>
          <p:cNvPr id="11" name="AutoShape 10"/>
          <p:cNvCxnSpPr>
            <a:cxnSpLocks noChangeShapeType="1"/>
            <a:stCxn id="7" idx="4"/>
            <a:endCxn id="13" idx="0"/>
          </p:cNvCxnSpPr>
          <p:nvPr/>
        </p:nvCxnSpPr>
        <p:spPr bwMode="auto">
          <a:xfrm rot="5400000">
            <a:off x="2509909" y="3969544"/>
            <a:ext cx="419100" cy="0"/>
          </a:xfrm>
          <a:prstGeom prst="straightConnector1">
            <a:avLst/>
          </a:prstGeom>
          <a:noFill/>
          <a:ln w="28575">
            <a:solidFill>
              <a:srgbClr xmlns:mc="http://schemas.openxmlformats.org/markup-compatibility/2006" xmlns:a14="http://schemas.microsoft.com/office/drawing/2010/main" val="000000" mc:Ignorable=""/>
            </a:solidFill>
            <a:round/>
            <a:headEnd/>
            <a:tailEnd type="triangle" w="sm" len="med"/>
          </a:ln>
          <a:extLst>
            <a:ext uri="{909E8E84-426E-40DD-AFC4-6F175D3DCCD1}">
              <a14:hiddenFill xmlns:a14="http://schemas.microsoft.com/office/drawing/2010/main">
                <a:noFill/>
              </a14:hiddenFill>
            </a:ext>
          </a:extLst>
        </p:spPr>
      </p:cxnSp>
      <p:cxnSp>
        <p:nvCxnSpPr>
          <p:cNvPr id="12" name="AutoShape 11"/>
          <p:cNvCxnSpPr>
            <a:cxnSpLocks noChangeShapeType="1"/>
            <a:stCxn id="9" idx="2"/>
            <a:endCxn id="10" idx="3"/>
          </p:cNvCxnSpPr>
          <p:nvPr/>
        </p:nvCxnSpPr>
        <p:spPr bwMode="auto">
          <a:xfrm rot="5400000">
            <a:off x="6542159" y="5226844"/>
            <a:ext cx="1333500" cy="0"/>
          </a:xfrm>
          <a:prstGeom prst="straightConnector1">
            <a:avLst/>
          </a:prstGeom>
          <a:noFill/>
          <a:ln w="28575">
            <a:solidFill>
              <a:srgbClr xmlns:mc="http://schemas.openxmlformats.org/markup-compatibility/2006" xmlns:a14="http://schemas.microsoft.com/office/drawing/2010/main" val="996699" mc:Ignorable=""/>
            </a:solidFill>
            <a:round/>
            <a:headEnd/>
            <a:tailEnd type="triangle" w="sm" len="med"/>
          </a:ln>
          <a:extLst>
            <a:ext uri="{909E8E84-426E-40DD-AFC4-6F175D3DCCD1}">
              <a14:hiddenFill xmlns:a14="http://schemas.microsoft.com/office/drawing/2010/main">
                <a:noFill/>
              </a14:hiddenFill>
            </a:ext>
          </a:extLst>
        </p:spPr>
      </p:cxnSp>
      <p:sp>
        <p:nvSpPr>
          <p:cNvPr id="13" name="Rectangle 12"/>
          <p:cNvSpPr>
            <a:spLocks noChangeArrowheads="1"/>
          </p:cNvSpPr>
          <p:nvPr/>
        </p:nvSpPr>
        <p:spPr bwMode="auto">
          <a:xfrm>
            <a:off x="2262259" y="4179094"/>
            <a:ext cx="914400" cy="381000"/>
          </a:xfrm>
          <a:prstGeom prst="rect">
            <a:avLst/>
          </a:prstGeom>
          <a:ln>
            <a:headEnd/>
            <a:tailEnd/>
          </a:ln>
        </p:spPr>
        <p:style>
          <a:lnRef idx="1">
            <a:schemeClr val="dk1"/>
          </a:lnRef>
          <a:fillRef idx="2">
            <a:schemeClr val="dk1"/>
          </a:fillRef>
          <a:effectRef idx="1">
            <a:schemeClr val="dk1"/>
          </a:effectRef>
          <a:fontRef idx="minor">
            <a:schemeClr val="dk1"/>
          </a:fontRef>
        </p:style>
        <p:txBody>
          <a:bodyPr wrap="none" lIns="90488" tIns="44450" rIns="90488" bIns="44450"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战略目标</a:t>
            </a:r>
            <a:endPar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endParaRPr>
          </a:p>
        </p:txBody>
      </p:sp>
      <p:sp>
        <p:nvSpPr>
          <p:cNvPr id="14" name="Rectangle 13"/>
          <p:cNvSpPr>
            <a:spLocks noChangeArrowheads="1"/>
          </p:cNvSpPr>
          <p:nvPr/>
        </p:nvSpPr>
        <p:spPr bwMode="auto">
          <a:xfrm>
            <a:off x="3329059" y="4179094"/>
            <a:ext cx="914400" cy="381000"/>
          </a:xfrm>
          <a:prstGeom prst="rect">
            <a:avLst/>
          </a:prstGeom>
          <a:ln>
            <a:headEnd/>
            <a:tailEnd/>
          </a:ln>
        </p:spPr>
        <p:style>
          <a:lnRef idx="1">
            <a:schemeClr val="dk1"/>
          </a:lnRef>
          <a:fillRef idx="2">
            <a:schemeClr val="dk1"/>
          </a:fillRef>
          <a:effectRef idx="1">
            <a:schemeClr val="dk1"/>
          </a:effectRef>
          <a:fontRef idx="minor">
            <a:schemeClr val="dk1"/>
          </a:fontRef>
        </p:style>
        <p:txBody>
          <a:bodyPr wrap="none" lIns="90488" tIns="44450" rIns="90488" bIns="44450"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战略目标</a:t>
            </a:r>
          </a:p>
        </p:txBody>
      </p:sp>
      <p:sp>
        <p:nvSpPr>
          <p:cNvPr id="15" name="Rectangle 14"/>
          <p:cNvSpPr>
            <a:spLocks noChangeArrowheads="1"/>
          </p:cNvSpPr>
          <p:nvPr/>
        </p:nvSpPr>
        <p:spPr bwMode="auto">
          <a:xfrm>
            <a:off x="1195459" y="4179094"/>
            <a:ext cx="914400" cy="381000"/>
          </a:xfrm>
          <a:prstGeom prst="rect">
            <a:avLst/>
          </a:prstGeom>
          <a:ln>
            <a:headEnd/>
            <a:tailEnd/>
          </a:ln>
        </p:spPr>
        <p:style>
          <a:lnRef idx="1">
            <a:schemeClr val="dk1"/>
          </a:lnRef>
          <a:fillRef idx="2">
            <a:schemeClr val="dk1"/>
          </a:fillRef>
          <a:effectRef idx="1">
            <a:schemeClr val="dk1"/>
          </a:effectRef>
          <a:fontRef idx="minor">
            <a:schemeClr val="dk1"/>
          </a:fontRef>
        </p:style>
        <p:txBody>
          <a:bodyPr wrap="none" lIns="90488" tIns="44450" rIns="90488" bIns="44450"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战略目标</a:t>
            </a:r>
            <a:endPar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endParaRPr>
          </a:p>
        </p:txBody>
      </p:sp>
      <p:cxnSp>
        <p:nvCxnSpPr>
          <p:cNvPr id="16" name="AutoShape 15"/>
          <p:cNvCxnSpPr>
            <a:cxnSpLocks noChangeShapeType="1"/>
            <a:stCxn id="7" idx="4"/>
            <a:endCxn id="15" idx="0"/>
          </p:cNvCxnSpPr>
          <p:nvPr/>
        </p:nvCxnSpPr>
        <p:spPr bwMode="auto">
          <a:xfrm rot="5400000">
            <a:off x="1976509" y="3436144"/>
            <a:ext cx="419100" cy="1066800"/>
          </a:xfrm>
          <a:prstGeom prst="bentConnector3">
            <a:avLst>
              <a:gd name="adj1" fmla="val 50000"/>
            </a:avLst>
          </a:prstGeom>
          <a:noFill/>
          <a:ln w="28575">
            <a:solidFill>
              <a:srgbClr xmlns:mc="http://schemas.openxmlformats.org/markup-compatibility/2006" xmlns:a14="http://schemas.microsoft.com/office/drawing/2010/main" val="000000" mc:Ignorable=""/>
            </a:solidFill>
            <a:miter lim="800000"/>
            <a:headEnd/>
            <a:tailEnd type="triangle" w="sm" len="med"/>
          </a:ln>
          <a:extLst>
            <a:ext uri="{909E8E84-426E-40DD-AFC4-6F175D3DCCD1}">
              <a14:hiddenFill xmlns:a14="http://schemas.microsoft.com/office/drawing/2010/main">
                <a:noFill/>
              </a14:hiddenFill>
            </a:ext>
          </a:extLst>
        </p:spPr>
      </p:cxnSp>
      <p:cxnSp>
        <p:nvCxnSpPr>
          <p:cNvPr id="17" name="AutoShape 16"/>
          <p:cNvCxnSpPr>
            <a:cxnSpLocks noChangeShapeType="1"/>
            <a:stCxn id="7" idx="4"/>
            <a:endCxn id="14" idx="0"/>
          </p:cNvCxnSpPr>
          <p:nvPr/>
        </p:nvCxnSpPr>
        <p:spPr bwMode="auto">
          <a:xfrm rot="16200000" flipH="1">
            <a:off x="3043309" y="3436144"/>
            <a:ext cx="419100" cy="1066800"/>
          </a:xfrm>
          <a:prstGeom prst="bentConnector3">
            <a:avLst>
              <a:gd name="adj1" fmla="val 50000"/>
            </a:avLst>
          </a:prstGeom>
          <a:noFill/>
          <a:ln w="28575">
            <a:solidFill>
              <a:srgbClr xmlns:mc="http://schemas.openxmlformats.org/markup-compatibility/2006" xmlns:a14="http://schemas.microsoft.com/office/drawing/2010/main" val="000000" mc:Ignorable=""/>
            </a:solidFill>
            <a:miter lim="800000"/>
            <a:headEnd/>
            <a:tailEnd type="triangle" w="sm" len="med"/>
          </a:ln>
          <a:extLst>
            <a:ext uri="{909E8E84-426E-40DD-AFC4-6F175D3DCCD1}">
              <a14:hiddenFill xmlns:a14="http://schemas.microsoft.com/office/drawing/2010/main">
                <a:noFill/>
              </a14:hiddenFill>
            </a:ext>
          </a:extLst>
        </p:spPr>
      </p:cxnSp>
      <p:cxnSp>
        <p:nvCxnSpPr>
          <p:cNvPr id="18" name="AutoShape 17"/>
          <p:cNvCxnSpPr>
            <a:cxnSpLocks noChangeShapeType="1"/>
            <a:stCxn id="15" idx="2"/>
            <a:endCxn id="8" idx="0"/>
          </p:cNvCxnSpPr>
          <p:nvPr/>
        </p:nvCxnSpPr>
        <p:spPr bwMode="auto">
          <a:xfrm rot="16200000" flipH="1">
            <a:off x="1938409" y="4274344"/>
            <a:ext cx="495300" cy="1066800"/>
          </a:xfrm>
          <a:prstGeom prst="bentConnector3">
            <a:avLst>
              <a:gd name="adj1" fmla="val 50000"/>
            </a:avLst>
          </a:prstGeom>
          <a:noFill/>
          <a:ln w="28575">
            <a:solidFill>
              <a:srgbClr xmlns:mc="http://schemas.openxmlformats.org/markup-compatibility/2006" xmlns:a14="http://schemas.microsoft.com/office/drawing/2010/main" val="000000" mc:Ignorable=""/>
            </a:solidFill>
            <a:miter lim="800000"/>
            <a:headEnd/>
            <a:tailEnd type="triangle" w="sm" len="med"/>
          </a:ln>
          <a:extLst>
            <a:ext uri="{909E8E84-426E-40DD-AFC4-6F175D3DCCD1}">
              <a14:hiddenFill xmlns:a14="http://schemas.microsoft.com/office/drawing/2010/main">
                <a:noFill/>
              </a14:hiddenFill>
            </a:ext>
          </a:extLst>
        </p:spPr>
      </p:cxnSp>
      <p:cxnSp>
        <p:nvCxnSpPr>
          <p:cNvPr id="19" name="AutoShape 18"/>
          <p:cNvCxnSpPr>
            <a:cxnSpLocks noChangeShapeType="1"/>
            <a:stCxn id="13" idx="2"/>
            <a:endCxn id="8" idx="0"/>
          </p:cNvCxnSpPr>
          <p:nvPr/>
        </p:nvCxnSpPr>
        <p:spPr bwMode="auto">
          <a:xfrm rot="5400000">
            <a:off x="2471809" y="4807744"/>
            <a:ext cx="495300" cy="0"/>
          </a:xfrm>
          <a:prstGeom prst="straightConnector1">
            <a:avLst/>
          </a:prstGeom>
          <a:noFill/>
          <a:ln w="28575">
            <a:solidFill>
              <a:srgbClr xmlns:mc="http://schemas.openxmlformats.org/markup-compatibility/2006" xmlns:a14="http://schemas.microsoft.com/office/drawing/2010/main" val="000000" mc:Ignorable=""/>
            </a:solidFill>
            <a:round/>
            <a:headEnd/>
            <a:tailEnd type="triangle" w="sm" len="med"/>
          </a:ln>
          <a:extLst>
            <a:ext uri="{909E8E84-426E-40DD-AFC4-6F175D3DCCD1}">
              <a14:hiddenFill xmlns:a14="http://schemas.microsoft.com/office/drawing/2010/main">
                <a:noFill/>
              </a14:hiddenFill>
            </a:ext>
          </a:extLst>
        </p:spPr>
      </p:cxnSp>
      <p:cxnSp>
        <p:nvCxnSpPr>
          <p:cNvPr id="20" name="AutoShape 19"/>
          <p:cNvCxnSpPr>
            <a:cxnSpLocks noChangeShapeType="1"/>
            <a:stCxn id="14" idx="2"/>
            <a:endCxn id="8" idx="0"/>
          </p:cNvCxnSpPr>
          <p:nvPr/>
        </p:nvCxnSpPr>
        <p:spPr bwMode="auto">
          <a:xfrm rot="5400000">
            <a:off x="3005209" y="4274344"/>
            <a:ext cx="495300" cy="1066800"/>
          </a:xfrm>
          <a:prstGeom prst="bentConnector3">
            <a:avLst>
              <a:gd name="adj1" fmla="val 50000"/>
            </a:avLst>
          </a:prstGeom>
          <a:noFill/>
          <a:ln w="28575">
            <a:solidFill>
              <a:srgbClr xmlns:mc="http://schemas.openxmlformats.org/markup-compatibility/2006" xmlns:a14="http://schemas.microsoft.com/office/drawing/2010/main" val="000000" mc:Ignorable=""/>
            </a:solidFill>
            <a:miter lim="800000"/>
            <a:headEnd/>
            <a:tailEnd type="triangle" w="sm" len="med"/>
          </a:ln>
          <a:extLst>
            <a:ext uri="{909E8E84-426E-40DD-AFC4-6F175D3DCCD1}">
              <a14:hiddenFill xmlns:a14="http://schemas.microsoft.com/office/drawing/2010/main">
                <a:noFill/>
              </a14:hiddenFill>
            </a:ext>
          </a:extLst>
        </p:spPr>
      </p:cxnSp>
      <p:sp>
        <p:nvSpPr>
          <p:cNvPr id="21" name="Rectangle 20"/>
          <p:cNvSpPr>
            <a:spLocks noChangeArrowheads="1"/>
          </p:cNvSpPr>
          <p:nvPr/>
        </p:nvSpPr>
        <p:spPr bwMode="auto">
          <a:xfrm>
            <a:off x="2262259" y="5893594"/>
            <a:ext cx="914400" cy="381000"/>
          </a:xfrm>
          <a:prstGeom prst="rect">
            <a:avLst/>
          </a:prstGeom>
          <a:solidFill>
            <a:srgbClr xmlns:mc="http://schemas.openxmlformats.org/markup-compatibility/2006" xmlns:a14="http://schemas.microsoft.com/office/drawing/2010/main" val="CCCCFF" mc:Ignorable=""/>
          </a:solidFill>
          <a:ln w="12699">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txBody>
          <a:bodyPr wrap="none" lIns="90488" tIns="44450" rIns="90488" bIns="44450"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经营目标</a:t>
            </a:r>
            <a:endPar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endParaRPr>
          </a:p>
        </p:txBody>
      </p:sp>
      <p:sp>
        <p:nvSpPr>
          <p:cNvPr id="22" name="Rectangle 21"/>
          <p:cNvSpPr>
            <a:spLocks noChangeArrowheads="1"/>
          </p:cNvSpPr>
          <p:nvPr/>
        </p:nvSpPr>
        <p:spPr bwMode="auto">
          <a:xfrm>
            <a:off x="3329059" y="5893594"/>
            <a:ext cx="914400" cy="381000"/>
          </a:xfrm>
          <a:prstGeom prst="rect">
            <a:avLst/>
          </a:prstGeom>
          <a:solidFill>
            <a:srgbClr xmlns:mc="http://schemas.openxmlformats.org/markup-compatibility/2006" xmlns:a14="http://schemas.microsoft.com/office/drawing/2010/main" val="CCCCFF" mc:Ignorable=""/>
          </a:solidFill>
          <a:ln w="12699">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txBody>
          <a:bodyPr wrap="none" lIns="90488" tIns="44450" rIns="90488" bIns="44450"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经营目标</a:t>
            </a:r>
            <a:endPar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endParaRPr>
          </a:p>
        </p:txBody>
      </p:sp>
      <p:sp>
        <p:nvSpPr>
          <p:cNvPr id="23" name="Rectangle 22"/>
          <p:cNvSpPr>
            <a:spLocks noChangeArrowheads="1"/>
          </p:cNvSpPr>
          <p:nvPr/>
        </p:nvSpPr>
        <p:spPr bwMode="auto">
          <a:xfrm>
            <a:off x="1195459" y="5893594"/>
            <a:ext cx="914400" cy="381000"/>
          </a:xfrm>
          <a:prstGeom prst="rect">
            <a:avLst/>
          </a:prstGeom>
          <a:solidFill>
            <a:srgbClr xmlns:mc="http://schemas.openxmlformats.org/markup-compatibility/2006" xmlns:a14="http://schemas.microsoft.com/office/drawing/2010/main" val="CCCCFF" mc:Ignorable=""/>
          </a:solidFill>
          <a:ln w="12699">
            <a:noFill/>
            <a:miter lim="800000"/>
            <a:headEnd/>
            <a:tailEnd/>
          </a:ln>
          <a:effectLst>
            <a:outerShdw dist="35921" dir="2700000" algn="ctr" rotWithShape="0">
              <a:srgbClr xmlns:mc="http://schemas.openxmlformats.org/markup-compatibility/2006" xmlns:a14="http://schemas.microsoft.com/office/drawing/2010/main" val="000000" mc:Ignorable=""/>
            </a:outerShdw>
          </a:effectLst>
        </p:spPr>
        <p:txBody>
          <a:bodyPr wrap="none" lIns="90488" tIns="44450" rIns="90488" bIns="44450" anchor="ctr"/>
          <a:lstStyle/>
          <a:p>
            <a:pPr marL="0" marR="0" lvl="0" indent="0" defTabSz="7620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rPr>
              <a:t>经营目标</a:t>
            </a:r>
            <a:endParaRPr kumimoji="0" lang="zh-CN" altLang="zh-CN" sz="1400" b="1" i="0" u="none" strike="noStrike" kern="0" cap="none" spc="0" normalizeH="0" baseline="0" noProof="0">
              <a:ln>
                <a:noFill/>
              </a:ln>
              <a:solidFill>
                <a:sysClr val="windowText" lastClr="000000"/>
              </a:solidFill>
              <a:effectLst/>
              <a:uLnTx/>
              <a:uFillTx/>
              <a:latin typeface="华文楷体" pitchFamily="2" charset="-122"/>
              <a:ea typeface="华文楷体" pitchFamily="2" charset="-122"/>
            </a:endParaRPr>
          </a:p>
        </p:txBody>
      </p:sp>
      <p:cxnSp>
        <p:nvCxnSpPr>
          <p:cNvPr id="24" name="AutoShape 23"/>
          <p:cNvCxnSpPr>
            <a:cxnSpLocks noChangeShapeType="1"/>
            <a:stCxn id="8" idx="2"/>
            <a:endCxn id="21" idx="0"/>
          </p:cNvCxnSpPr>
          <p:nvPr/>
        </p:nvCxnSpPr>
        <p:spPr bwMode="auto">
          <a:xfrm rot="5400000">
            <a:off x="2490859" y="5664994"/>
            <a:ext cx="457200" cy="0"/>
          </a:xfrm>
          <a:prstGeom prst="straightConnector1">
            <a:avLst/>
          </a:prstGeom>
          <a:noFill/>
          <a:ln w="28575">
            <a:solidFill>
              <a:srgbClr xmlns:mc="http://schemas.openxmlformats.org/markup-compatibility/2006" xmlns:a14="http://schemas.microsoft.com/office/drawing/2010/main" val="000000" mc:Ignorable=""/>
            </a:solidFill>
            <a:round/>
            <a:headEnd/>
            <a:tailEnd type="triangle" w="sm" len="med"/>
          </a:ln>
          <a:extLst>
            <a:ext uri="{909E8E84-426E-40DD-AFC4-6F175D3DCCD1}">
              <a14:hiddenFill xmlns:a14="http://schemas.microsoft.com/office/drawing/2010/main">
                <a:noFill/>
              </a14:hiddenFill>
            </a:ext>
          </a:extLst>
        </p:spPr>
      </p:cxnSp>
      <p:cxnSp>
        <p:nvCxnSpPr>
          <p:cNvPr id="25" name="AutoShape 24"/>
          <p:cNvCxnSpPr>
            <a:cxnSpLocks noChangeShapeType="1"/>
            <a:stCxn id="8" idx="2"/>
            <a:endCxn id="22" idx="0"/>
          </p:cNvCxnSpPr>
          <p:nvPr/>
        </p:nvCxnSpPr>
        <p:spPr bwMode="auto">
          <a:xfrm rot="16200000" flipH="1">
            <a:off x="3024259" y="5131594"/>
            <a:ext cx="457200" cy="1066800"/>
          </a:xfrm>
          <a:prstGeom prst="bentConnector3">
            <a:avLst>
              <a:gd name="adj1" fmla="val 50000"/>
            </a:avLst>
          </a:prstGeom>
          <a:noFill/>
          <a:ln w="28575">
            <a:solidFill>
              <a:srgbClr xmlns:mc="http://schemas.openxmlformats.org/markup-compatibility/2006" xmlns:a14="http://schemas.microsoft.com/office/drawing/2010/main" val="000000" mc:Ignorable=""/>
            </a:solidFill>
            <a:miter lim="800000"/>
            <a:headEnd/>
            <a:tailEnd type="triangle" w="sm" len="med"/>
          </a:ln>
          <a:extLst>
            <a:ext uri="{909E8E84-426E-40DD-AFC4-6F175D3DCCD1}">
              <a14:hiddenFill xmlns:a14="http://schemas.microsoft.com/office/drawing/2010/main">
                <a:noFill/>
              </a14:hiddenFill>
            </a:ext>
          </a:extLst>
        </p:spPr>
      </p:cxnSp>
      <p:cxnSp>
        <p:nvCxnSpPr>
          <p:cNvPr id="26" name="AutoShape 25"/>
          <p:cNvCxnSpPr>
            <a:cxnSpLocks noChangeShapeType="1"/>
            <a:stCxn id="8" idx="2"/>
            <a:endCxn id="23" idx="0"/>
          </p:cNvCxnSpPr>
          <p:nvPr/>
        </p:nvCxnSpPr>
        <p:spPr bwMode="auto">
          <a:xfrm rot="5400000">
            <a:off x="1957459" y="5131594"/>
            <a:ext cx="457200" cy="1066800"/>
          </a:xfrm>
          <a:prstGeom prst="bentConnector3">
            <a:avLst>
              <a:gd name="adj1" fmla="val 50000"/>
            </a:avLst>
          </a:prstGeom>
          <a:noFill/>
          <a:ln w="28575">
            <a:solidFill>
              <a:srgbClr xmlns:mc="http://schemas.openxmlformats.org/markup-compatibility/2006" xmlns:a14="http://schemas.microsoft.com/office/drawing/2010/main" val="000000" mc:Ignorable=""/>
            </a:solidFill>
            <a:miter lim="800000"/>
            <a:headEnd/>
            <a:tailEnd type="triangle" w="sm" len="med"/>
          </a:ln>
          <a:extLst>
            <a:ext uri="{909E8E84-426E-40DD-AFC4-6F175D3DCCD1}">
              <a14:hiddenFill xmlns:a14="http://schemas.microsoft.com/office/drawing/2010/main">
                <a:noFill/>
              </a14:hiddenFill>
            </a:ext>
          </a:extLst>
        </p:spPr>
      </p:cxnSp>
      <p:cxnSp>
        <p:nvCxnSpPr>
          <p:cNvPr id="27" name="AutoShape 26"/>
          <p:cNvCxnSpPr>
            <a:cxnSpLocks noChangeShapeType="1"/>
          </p:cNvCxnSpPr>
          <p:nvPr/>
        </p:nvCxnSpPr>
        <p:spPr bwMode="auto">
          <a:xfrm>
            <a:off x="4395859" y="4445794"/>
            <a:ext cx="2362200" cy="0"/>
          </a:xfrm>
          <a:prstGeom prst="straightConnector1">
            <a:avLst/>
          </a:prstGeom>
          <a:noFill/>
          <a:ln w="28575">
            <a:solidFill>
              <a:srgbClr xmlns:mc="http://schemas.openxmlformats.org/markup-compatibility/2006" xmlns:a14="http://schemas.microsoft.com/office/drawing/2010/main" val="FF3300" mc:Ignorable=""/>
            </a:solidFill>
            <a:round/>
            <a:headEnd/>
            <a:tailEnd type="triangle" w="sm" len="med"/>
          </a:ln>
          <a:extLst>
            <a:ext uri="{909E8E84-426E-40DD-AFC4-6F175D3DCCD1}">
              <a14:hiddenFill xmlns:a14="http://schemas.microsoft.com/office/drawing/2010/main">
                <a:noFill/>
              </a14:hiddenFill>
            </a:ext>
          </a:extLst>
        </p:spPr>
      </p:cxnSp>
      <p:cxnSp>
        <p:nvCxnSpPr>
          <p:cNvPr id="28" name="AutoShape 27"/>
          <p:cNvCxnSpPr>
            <a:cxnSpLocks noChangeShapeType="1"/>
          </p:cNvCxnSpPr>
          <p:nvPr/>
        </p:nvCxnSpPr>
        <p:spPr bwMode="auto">
          <a:xfrm>
            <a:off x="4395859" y="6147594"/>
            <a:ext cx="2362200" cy="0"/>
          </a:xfrm>
          <a:prstGeom prst="straightConnector1">
            <a:avLst/>
          </a:prstGeom>
          <a:noFill/>
          <a:ln w="28575">
            <a:solidFill>
              <a:srgbClr xmlns:mc="http://schemas.openxmlformats.org/markup-compatibility/2006" xmlns:a14="http://schemas.microsoft.com/office/drawing/2010/main" val="FF3300" mc:Ignorable=""/>
            </a:solidFill>
            <a:round/>
            <a:headEnd/>
            <a:tailEnd type="triangle" w="sm" len="med"/>
          </a:ln>
          <a:extLst>
            <a:ext uri="{909E8E84-426E-40DD-AFC4-6F175D3DCCD1}">
              <a14:hiddenFill xmlns:a14="http://schemas.microsoft.com/office/drawing/2010/main">
                <a:noFill/>
              </a14:hiddenFill>
            </a:ext>
          </a:extLst>
        </p:spPr>
      </p:cxnSp>
      <p:sp>
        <p:nvSpPr>
          <p:cNvPr id="29" name="Text Box 28"/>
          <p:cNvSpPr txBox="1">
            <a:spLocks noChangeArrowheads="1"/>
          </p:cNvSpPr>
          <p:nvPr/>
        </p:nvSpPr>
        <p:spPr bwMode="auto">
          <a:xfrm>
            <a:off x="4853059" y="4445794"/>
            <a:ext cx="1447800" cy="27463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spcBef>
                <a:spcPct val="50000"/>
              </a:spcBef>
            </a:pPr>
            <a:r>
              <a:rPr lang="zh-CN" altLang="en-US" sz="1200" b="1">
                <a:solidFill>
                  <a:srgbClr xmlns:mc="http://schemas.openxmlformats.org/markup-compatibility/2006" xmlns:a14="http://schemas.microsoft.com/office/drawing/2010/main" val="FF3300" mc:Ignorable=""/>
                </a:solidFill>
                <a:latin typeface="Times New Roman" pitchFamily="18" charset="0"/>
                <a:ea typeface="华文楷体" pitchFamily="2" charset="-122"/>
              </a:rPr>
              <a:t>收入、费用、资金</a:t>
            </a:r>
          </a:p>
        </p:txBody>
      </p:sp>
      <p:cxnSp>
        <p:nvCxnSpPr>
          <p:cNvPr id="30" name="AutoShape 29"/>
          <p:cNvCxnSpPr>
            <a:cxnSpLocks noChangeShapeType="1"/>
          </p:cNvCxnSpPr>
          <p:nvPr/>
        </p:nvCxnSpPr>
        <p:spPr bwMode="auto">
          <a:xfrm rot="10800000">
            <a:off x="4395859" y="4306094"/>
            <a:ext cx="2362200" cy="0"/>
          </a:xfrm>
          <a:prstGeom prst="straightConnector1">
            <a:avLst/>
          </a:prstGeom>
          <a:noFill/>
          <a:ln w="28575">
            <a:solidFill>
              <a:srgbClr xmlns:mc="http://schemas.openxmlformats.org/markup-compatibility/2006" xmlns:a14="http://schemas.microsoft.com/office/drawing/2010/main" val="FF3300" mc:Ignorable=""/>
            </a:solidFill>
            <a:prstDash val="dash"/>
            <a:round/>
            <a:headEnd/>
            <a:tailEnd type="triangle" w="sm" len="med"/>
          </a:ln>
          <a:extLst>
            <a:ext uri="{909E8E84-426E-40DD-AFC4-6F175D3DCCD1}">
              <a14:hiddenFill xmlns:a14="http://schemas.microsoft.com/office/drawing/2010/main">
                <a:noFill/>
              </a14:hiddenFill>
            </a:ext>
          </a:extLst>
        </p:spPr>
      </p:cxnSp>
      <p:cxnSp>
        <p:nvCxnSpPr>
          <p:cNvPr id="31" name="AutoShape 30"/>
          <p:cNvCxnSpPr>
            <a:cxnSpLocks noChangeShapeType="1"/>
          </p:cNvCxnSpPr>
          <p:nvPr/>
        </p:nvCxnSpPr>
        <p:spPr bwMode="auto">
          <a:xfrm rot="10800000">
            <a:off x="4395859" y="6020594"/>
            <a:ext cx="2362200" cy="0"/>
          </a:xfrm>
          <a:prstGeom prst="straightConnector1">
            <a:avLst/>
          </a:prstGeom>
          <a:noFill/>
          <a:ln w="28575">
            <a:solidFill>
              <a:srgbClr xmlns:mc="http://schemas.openxmlformats.org/markup-compatibility/2006" xmlns:a14="http://schemas.microsoft.com/office/drawing/2010/main" val="FF3300" mc:Ignorable=""/>
            </a:solidFill>
            <a:prstDash val="dash"/>
            <a:round/>
            <a:headEnd/>
            <a:tailEnd type="triangle" w="sm" len="med"/>
          </a:ln>
          <a:extLst>
            <a:ext uri="{909E8E84-426E-40DD-AFC4-6F175D3DCCD1}">
              <a14:hiddenFill xmlns:a14="http://schemas.microsoft.com/office/drawing/2010/main">
                <a:noFill/>
              </a14:hiddenFill>
            </a:ext>
          </a:extLst>
        </p:spPr>
      </p:cxnSp>
      <p:sp>
        <p:nvSpPr>
          <p:cNvPr id="32" name="Text Box 31"/>
          <p:cNvSpPr txBox="1">
            <a:spLocks noChangeArrowheads="1"/>
          </p:cNvSpPr>
          <p:nvPr/>
        </p:nvSpPr>
        <p:spPr bwMode="auto">
          <a:xfrm>
            <a:off x="4853059" y="6152357"/>
            <a:ext cx="1447800" cy="27463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spcBef>
                <a:spcPct val="50000"/>
              </a:spcBef>
            </a:pPr>
            <a:r>
              <a:rPr lang="zh-CN" altLang="en-US" sz="1200" b="1">
                <a:solidFill>
                  <a:srgbClr xmlns:mc="http://schemas.openxmlformats.org/markup-compatibility/2006" xmlns:a14="http://schemas.microsoft.com/office/drawing/2010/main" val="FF3300" mc:Ignorable=""/>
                </a:solidFill>
                <a:latin typeface="Times New Roman" pitchFamily="18" charset="0"/>
                <a:ea typeface="华文楷体" pitchFamily="2" charset="-122"/>
              </a:rPr>
              <a:t>收入、费用、资金</a:t>
            </a:r>
          </a:p>
        </p:txBody>
      </p:sp>
      <p:sp>
        <p:nvSpPr>
          <p:cNvPr id="33" name="Text Box 32"/>
          <p:cNvSpPr txBox="1">
            <a:spLocks noChangeArrowheads="1"/>
          </p:cNvSpPr>
          <p:nvPr/>
        </p:nvSpPr>
        <p:spPr bwMode="auto">
          <a:xfrm>
            <a:off x="4853059" y="4018757"/>
            <a:ext cx="1447800" cy="274637"/>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spcBef>
                <a:spcPct val="50000"/>
              </a:spcBef>
            </a:pPr>
            <a:r>
              <a:rPr lang="zh-CN" altLang="en-US" sz="1200" b="1">
                <a:solidFill>
                  <a:srgbClr xmlns:mc="http://schemas.openxmlformats.org/markup-compatibility/2006" xmlns:a14="http://schemas.microsoft.com/office/drawing/2010/main" val="FF3300" mc:Ignorable=""/>
                </a:solidFill>
                <a:latin typeface="Times New Roman" pitchFamily="18" charset="0"/>
                <a:ea typeface="华文楷体" pitchFamily="2" charset="-122"/>
              </a:rPr>
              <a:t>完善</a:t>
            </a:r>
          </a:p>
        </p:txBody>
      </p:sp>
      <p:sp>
        <p:nvSpPr>
          <p:cNvPr id="34" name="Text Box 33"/>
          <p:cNvSpPr txBox="1">
            <a:spLocks noChangeArrowheads="1"/>
          </p:cNvSpPr>
          <p:nvPr/>
        </p:nvSpPr>
        <p:spPr bwMode="auto">
          <a:xfrm>
            <a:off x="4853059" y="5741194"/>
            <a:ext cx="1447800" cy="274638"/>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a:spcBef>
                <a:spcPct val="50000"/>
              </a:spcBef>
            </a:pPr>
            <a:r>
              <a:rPr lang="zh-CN" altLang="en-US" sz="1200" b="1">
                <a:solidFill>
                  <a:srgbClr xmlns:mc="http://schemas.openxmlformats.org/markup-compatibility/2006" xmlns:a14="http://schemas.microsoft.com/office/drawing/2010/main" val="FF3300" mc:Ignorable=""/>
                </a:solidFill>
                <a:latin typeface="Times New Roman" pitchFamily="18" charset="0"/>
                <a:ea typeface="华文楷体" pitchFamily="2" charset="-122"/>
              </a:rPr>
              <a:t>完善</a:t>
            </a:r>
          </a:p>
        </p:txBody>
      </p:sp>
      <p:cxnSp>
        <p:nvCxnSpPr>
          <p:cNvPr id="35" name="AutoShape 34"/>
          <p:cNvCxnSpPr>
            <a:cxnSpLocks noChangeShapeType="1"/>
            <a:stCxn id="10" idx="2"/>
            <a:endCxn id="9" idx="2"/>
          </p:cNvCxnSpPr>
          <p:nvPr/>
        </p:nvCxnSpPr>
        <p:spPr bwMode="auto">
          <a:xfrm flipV="1">
            <a:off x="7658172" y="4369594"/>
            <a:ext cx="1587" cy="1714500"/>
          </a:xfrm>
          <a:prstGeom prst="bentConnector3">
            <a:avLst>
              <a:gd name="adj1" fmla="val 26800009"/>
            </a:avLst>
          </a:prstGeom>
          <a:noFill/>
          <a:ln w="28575">
            <a:solidFill>
              <a:srgbClr xmlns:mc="http://schemas.openxmlformats.org/markup-compatibility/2006" xmlns:a14="http://schemas.microsoft.com/office/drawing/2010/main" val="996699" mc:Ignorable=""/>
            </a:solidFill>
            <a:prstDash val="dash"/>
            <a:miter lim="800000"/>
            <a:headEnd/>
            <a:tailEnd type="triangle" w="sm" len="med"/>
          </a:ln>
          <a:extLst>
            <a:ext uri="{909E8E84-426E-40DD-AFC4-6F175D3DCCD1}">
              <a14:hiddenFill xmlns:a14="http://schemas.microsoft.com/office/drawing/2010/main">
                <a:noFill/>
              </a14:hiddenFill>
            </a:ext>
          </a:extLst>
        </p:spPr>
      </p:cxnSp>
      <p:sp>
        <p:nvSpPr>
          <p:cNvPr id="36" name="Text Box 35"/>
          <p:cNvSpPr txBox="1">
            <a:spLocks noChangeArrowheads="1"/>
          </p:cNvSpPr>
          <p:nvPr/>
        </p:nvSpPr>
        <p:spPr bwMode="auto">
          <a:xfrm>
            <a:off x="6848547" y="4699794"/>
            <a:ext cx="366712" cy="10668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eaVert">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smtClean="0">
                <a:ln>
                  <a:noFill/>
                </a:ln>
                <a:solidFill>
                  <a:srgbClr xmlns:mc="http://schemas.openxmlformats.org/markup-compatibility/2006" xmlns:a14="http://schemas.microsoft.com/office/drawing/2010/main" val="996699" mc:Ignorable=""/>
                </a:solidFill>
                <a:effectLst/>
                <a:uLnTx/>
                <a:uFillTx/>
                <a:latin typeface="Times New Roman" pitchFamily="18" charset="0"/>
                <a:ea typeface="华文楷体" pitchFamily="2" charset="-122"/>
              </a:rPr>
              <a:t>分解</a:t>
            </a:r>
          </a:p>
        </p:txBody>
      </p:sp>
      <p:sp>
        <p:nvSpPr>
          <p:cNvPr id="37" name="Text Box 36"/>
          <p:cNvSpPr txBox="1">
            <a:spLocks noChangeArrowheads="1"/>
          </p:cNvSpPr>
          <p:nvPr/>
        </p:nvSpPr>
        <p:spPr bwMode="auto">
          <a:xfrm>
            <a:off x="8067747" y="4699794"/>
            <a:ext cx="366712" cy="10668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eaVert">
            <a:spAutoFit/>
          </a:bodyPr>
          <a:lstStyle>
            <a:lvl1pPr>
              <a:defRPr>
                <a:solidFill>
                  <a:schemeClr val="tx1"/>
                </a:solidFill>
                <a:latin typeface="宋体" pitchFamily="2" charset="-122"/>
                <a:ea typeface="PMingLiU" pitchFamily="18" charset="-120"/>
              </a:defRPr>
            </a:lvl1pPr>
            <a:lvl2pPr marL="742950" indent="-285750">
              <a:defRPr>
                <a:solidFill>
                  <a:schemeClr val="tx1"/>
                </a:solidFill>
                <a:latin typeface="宋体" pitchFamily="2" charset="-122"/>
                <a:ea typeface="PMingLiU" pitchFamily="18" charset="-120"/>
              </a:defRPr>
            </a:lvl2pPr>
            <a:lvl3pPr marL="1143000" indent="-228600">
              <a:defRPr>
                <a:solidFill>
                  <a:schemeClr val="tx1"/>
                </a:solidFill>
                <a:latin typeface="宋体" pitchFamily="2" charset="-122"/>
                <a:ea typeface="PMingLiU" pitchFamily="18" charset="-120"/>
              </a:defRPr>
            </a:lvl3pPr>
            <a:lvl4pPr marL="1600200" indent="-228600">
              <a:defRPr>
                <a:solidFill>
                  <a:schemeClr val="tx1"/>
                </a:solidFill>
                <a:latin typeface="宋体" pitchFamily="2" charset="-122"/>
                <a:ea typeface="PMingLiU" pitchFamily="18" charset="-120"/>
              </a:defRPr>
            </a:lvl4pPr>
            <a:lvl5pPr marL="2057400" indent="-228600">
              <a:defRPr>
                <a:solidFill>
                  <a:schemeClr val="tx1"/>
                </a:solidFill>
                <a:latin typeface="宋体" pitchFamily="2" charset="-122"/>
                <a:ea typeface="PMingLiU" pitchFamily="18" charset="-120"/>
              </a:defRPr>
            </a:lvl5pPr>
            <a:lvl6pPr marL="2514600" indent="-228600" algn="ctr" eaLnBrk="0" fontAlgn="base" hangingPunct="0">
              <a:spcBef>
                <a:spcPct val="0"/>
              </a:spcBef>
              <a:spcAft>
                <a:spcPct val="0"/>
              </a:spcAft>
              <a:defRPr>
                <a:solidFill>
                  <a:schemeClr val="tx1"/>
                </a:solidFill>
                <a:latin typeface="宋体" pitchFamily="2" charset="-122"/>
                <a:ea typeface="PMingLiU" pitchFamily="18" charset="-120"/>
              </a:defRPr>
            </a:lvl6pPr>
            <a:lvl7pPr marL="2971800" indent="-228600" algn="ctr" eaLnBrk="0" fontAlgn="base" hangingPunct="0">
              <a:spcBef>
                <a:spcPct val="0"/>
              </a:spcBef>
              <a:spcAft>
                <a:spcPct val="0"/>
              </a:spcAft>
              <a:defRPr>
                <a:solidFill>
                  <a:schemeClr val="tx1"/>
                </a:solidFill>
                <a:latin typeface="宋体" pitchFamily="2" charset="-122"/>
                <a:ea typeface="PMingLiU" pitchFamily="18" charset="-120"/>
              </a:defRPr>
            </a:lvl7pPr>
            <a:lvl8pPr marL="3429000" indent="-228600" algn="ctr" eaLnBrk="0" fontAlgn="base" hangingPunct="0">
              <a:spcBef>
                <a:spcPct val="0"/>
              </a:spcBef>
              <a:spcAft>
                <a:spcPct val="0"/>
              </a:spcAft>
              <a:defRPr>
                <a:solidFill>
                  <a:schemeClr val="tx1"/>
                </a:solidFill>
                <a:latin typeface="宋体" pitchFamily="2" charset="-122"/>
                <a:ea typeface="PMingLiU" pitchFamily="18" charset="-120"/>
              </a:defRPr>
            </a:lvl8pPr>
            <a:lvl9pPr marL="3886200" indent="-228600" algn="ctr" eaLnBrk="0" fontAlgn="base" hangingPunct="0">
              <a:spcBef>
                <a:spcPct val="0"/>
              </a:spcBef>
              <a:spcAft>
                <a:spcPct val="0"/>
              </a:spcAft>
              <a:defRPr>
                <a:solidFill>
                  <a:schemeClr val="tx1"/>
                </a:solidFill>
                <a:latin typeface="宋体" pitchFamily="2" charset="-122"/>
                <a:ea typeface="PMingLiU" pitchFamily="18" charset="-120"/>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smtClean="0">
                <a:ln>
                  <a:noFill/>
                </a:ln>
                <a:solidFill>
                  <a:srgbClr xmlns:mc="http://schemas.openxmlformats.org/markup-compatibility/2006" xmlns:a14="http://schemas.microsoft.com/office/drawing/2010/main" val="996699" mc:Ignorable=""/>
                </a:solidFill>
                <a:effectLst/>
                <a:uLnTx/>
                <a:uFillTx/>
                <a:latin typeface="Times New Roman" pitchFamily="18" charset="0"/>
                <a:ea typeface="华文楷体" pitchFamily="2" charset="-122"/>
              </a:rPr>
              <a:t>汇总</a:t>
            </a:r>
          </a:p>
        </p:txBody>
      </p:sp>
    </p:spTree>
    <p:extLst>
      <p:ext uri="{BB962C8B-B14F-4D97-AF65-F5344CB8AC3E}">
        <p14:creationId xmlns:p14="http://schemas.microsoft.com/office/powerpoint/2010/main" val="103869836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xmlns:mc="http://schemas.openxmlformats.org/markup-compatibility/2006" xmlns:a14="http://schemas.microsoft.com/office/drawing/2010/main" val="1F497D"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xmlns:mc="http://schemas.openxmlformats.org/markup-compatibility/2006" xmlns:a14="http://schemas.microsoft.com/office/drawing/2010/main" val="1F497D"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SCIE－信息化建设推进会-20100504-V0.1</Template>
  <TotalTime>290</TotalTime>
  <Words>2779</Words>
  <Application>Microsoft Office PowerPoint</Application>
  <PresentationFormat>全屏显示(4:3)</PresentationFormat>
  <Paragraphs>427</Paragraphs>
  <Slides>27</Slides>
  <Notes>14</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全面预算管理系统培训</vt:lpstr>
      <vt:lpstr>主要内容</vt:lpstr>
      <vt:lpstr>预算的概念</vt:lpstr>
      <vt:lpstr>预算的作用</vt:lpstr>
      <vt:lpstr>实现目标管理、公司治理的重要工具</vt:lpstr>
      <vt:lpstr>成功因素</vt:lpstr>
      <vt:lpstr>预算与绩效的关系</vt:lpstr>
      <vt:lpstr>预算与公司战略</vt:lpstr>
      <vt:lpstr>全面预算流程总览</vt:lpstr>
      <vt:lpstr>预算管理体系</vt:lpstr>
      <vt:lpstr>预算管理体系（续）</vt:lpstr>
      <vt:lpstr>预算报表关系</vt:lpstr>
      <vt:lpstr>主要内容</vt:lpstr>
      <vt:lpstr>PowerPoint 演示文稿</vt:lpstr>
      <vt:lpstr>山煤业务平台一期项目范围</vt:lpstr>
      <vt:lpstr>实现煤炭供销存业务的管理</vt:lpstr>
      <vt:lpstr>主要内容</vt:lpstr>
      <vt:lpstr>预算系统分层架构</vt:lpstr>
      <vt:lpstr>技术特点</vt:lpstr>
      <vt:lpstr>主要内容</vt:lpstr>
      <vt:lpstr>PowerPoint 演示文稿</vt:lpstr>
      <vt:lpstr>PowerPoint 演示文稿</vt:lpstr>
      <vt:lpstr>PowerPoint 演示文稿</vt:lpstr>
      <vt:lpstr>预算汇总</vt:lpstr>
      <vt:lpstr>预算合并</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全面预算管理</dc:title>
  <dc:creator>zhangmh</dc:creator>
  <cp:lastModifiedBy>gongjixia</cp:lastModifiedBy>
  <cp:revision>35</cp:revision>
  <dcterms:created xsi:type="dcterms:W3CDTF">2010-06-21T21:20:12Z</dcterms:created>
  <dcterms:modified xsi:type="dcterms:W3CDTF">2010-06-23T00:31:23Z</dcterms:modified>
</cp:coreProperties>
</file>